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4" r:id="rId3"/>
    <p:sldId id="265" r:id="rId4"/>
    <p:sldId id="266" r:id="rId5"/>
    <p:sldId id="258" r:id="rId6"/>
    <p:sldId id="259" r:id="rId7"/>
    <p:sldId id="256" r:id="rId8"/>
    <p:sldId id="260" r:id="rId9"/>
    <p:sldId id="261" r:id="rId10"/>
    <p:sldId id="262" r:id="rId11"/>
  </p:sldIdLst>
  <p:sldSz cx="9906000" cy="6858000" type="A4"/>
  <p:notesSz cx="9926638" cy="14352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FF99"/>
    <a:srgbClr val="00DE64"/>
    <a:srgbClr val="CCFF99"/>
    <a:srgbClr val="CCFFCC"/>
    <a:srgbClr val="66FF99"/>
    <a:srgbClr val="99FF66"/>
    <a:srgbClr val="66FF66"/>
    <a:srgbClr val="1A619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autoAdjust="0"/>
    <p:restoredTop sz="94660"/>
  </p:normalViewPr>
  <p:slideViewPr>
    <p:cSldViewPr snapToGrid="0">
      <p:cViewPr>
        <p:scale>
          <a:sx n="82" d="100"/>
          <a:sy n="82" d="100"/>
        </p:scale>
        <p:origin x="1622" y="6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80569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0081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04884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77707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87A0D-26EE-4877-9564-2F031781F86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29666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87A0D-26EE-4877-9564-2F031781F867}"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201609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87A0D-26EE-4877-9564-2F031781F867}" type="datetimeFigureOut">
              <a:rPr lang="en-GB" smtClean="0"/>
              <a:t>13/11/2024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3558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87A0D-26EE-4877-9564-2F031781F867}" type="datetimeFigureOut">
              <a:rPr lang="en-GB" smtClean="0"/>
              <a:t>13/11/2024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46450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7A0D-26EE-4877-9564-2F031781F867}" type="datetimeFigureOut">
              <a:rPr lang="en-GB" smtClean="0"/>
              <a:t>13/11/2024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596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01991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05714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7A0D-26EE-4877-9564-2F031781F867}" type="datetimeFigureOut">
              <a:rPr lang="en-GB" smtClean="0"/>
              <a:t>13/11/2024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D06A-301C-477C-8967-A0EF085AA903}" type="slidenum">
              <a:rPr lang="en-GB" smtClean="0"/>
              <a:t>‹#›</a:t>
            </a:fld>
            <a:endParaRPr lang="en-GB"/>
          </a:p>
        </p:txBody>
      </p:sp>
    </p:spTree>
    <p:extLst>
      <p:ext uri="{BB962C8B-B14F-4D97-AF65-F5344CB8AC3E}">
        <p14:creationId xmlns:p14="http://schemas.microsoft.com/office/powerpoint/2010/main" val="2024282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wmf"/><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Geography Knowledge Organisers</a:t>
            </a:r>
          </a:p>
        </p:txBody>
      </p:sp>
      <p:sp>
        <p:nvSpPr>
          <p:cNvPr id="3" name="Subtitle 2"/>
          <p:cNvSpPr>
            <a:spLocks noGrp="1"/>
          </p:cNvSpPr>
          <p:nvPr>
            <p:ph type="subTitle" idx="1"/>
          </p:nvPr>
        </p:nvSpPr>
        <p:spPr/>
        <p:txBody>
          <a:bodyPr>
            <a:noAutofit/>
          </a:bodyPr>
          <a:lstStyle/>
          <a:p>
            <a:r>
              <a:rPr lang="en-GB" sz="9600" b="1" dirty="0"/>
              <a:t>Year 11</a:t>
            </a:r>
          </a:p>
        </p:txBody>
      </p:sp>
    </p:spTree>
    <p:extLst>
      <p:ext uri="{BB962C8B-B14F-4D97-AF65-F5344CB8AC3E}">
        <p14:creationId xmlns:p14="http://schemas.microsoft.com/office/powerpoint/2010/main" val="246961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6E962D-B36A-4A8F-931E-55432560CEB1}"/>
              </a:ext>
            </a:extLst>
          </p:cNvPr>
          <p:cNvGraphicFramePr>
            <a:graphicFrameLocks noGrp="1"/>
          </p:cNvGraphicFramePr>
          <p:nvPr>
            <p:extLst>
              <p:ext uri="{D42A27DB-BD31-4B8C-83A1-F6EECF244321}">
                <p14:modId xmlns:p14="http://schemas.microsoft.com/office/powerpoint/2010/main" val="1558986215"/>
              </p:ext>
            </p:extLst>
          </p:nvPr>
        </p:nvGraphicFramePr>
        <p:xfrm>
          <a:off x="5971949" y="502976"/>
          <a:ext cx="3745682" cy="4135698"/>
        </p:xfrm>
        <a:graphic>
          <a:graphicData uri="http://schemas.openxmlformats.org/drawingml/2006/table">
            <a:tbl>
              <a:tblPr firstRow="1" bandRow="1">
                <a:tableStyleId>{2D5ABB26-0587-4C30-8999-92F81FD0307C}</a:tableStyleId>
              </a:tblPr>
              <a:tblGrid>
                <a:gridCol w="3745682">
                  <a:extLst>
                    <a:ext uri="{9D8B030D-6E8A-4147-A177-3AD203B41FA5}">
                      <a16:colId xmlns:a16="http://schemas.microsoft.com/office/drawing/2014/main" val="688434111"/>
                    </a:ext>
                  </a:extLst>
                </a:gridCol>
              </a:tblGrid>
              <a:tr h="289353">
                <a:tc>
                  <a:txBody>
                    <a:bodyPr/>
                    <a:lstStyle/>
                    <a:p>
                      <a:r>
                        <a:rPr lang="en-GB" sz="1050" b="1" u="none" dirty="0"/>
                        <a:t>Named Example: The River Tees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09507"/>
                  </a:ext>
                </a:extLst>
              </a:tr>
              <a:tr h="629804">
                <a:tc>
                  <a:txBody>
                    <a:bodyPr/>
                    <a:lstStyle/>
                    <a:p>
                      <a:r>
                        <a:rPr lang="en-GB" sz="1050" b="1" u="sng" dirty="0"/>
                        <a:t>Location and Background</a:t>
                      </a:r>
                    </a:p>
                    <a:p>
                      <a:r>
                        <a:rPr lang="en-GB" sz="1050" b="0" dirty="0"/>
                        <a:t>Located in the North of England and flows 137km</a:t>
                      </a:r>
                      <a:r>
                        <a:rPr lang="en-GB" sz="1050" b="0" baseline="0" dirty="0"/>
                        <a:t> from the Pennines to the North Sea at Red Car. </a:t>
                      </a:r>
                      <a:endParaRPr lang="en-GB" sz="105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67661191"/>
                  </a:ext>
                </a:extLst>
              </a:tr>
              <a:tr h="1576874">
                <a:tc>
                  <a:txBody>
                    <a:bodyPr/>
                    <a:lstStyle/>
                    <a:p>
                      <a:r>
                        <a:rPr lang="en-GB" sz="1050" b="1" u="sng" dirty="0"/>
                        <a:t>Geomorphic Processes  </a:t>
                      </a:r>
                    </a:p>
                    <a:p>
                      <a:pPr>
                        <a:spcBef>
                          <a:spcPct val="0"/>
                        </a:spcBef>
                      </a:pPr>
                      <a:r>
                        <a:rPr lang="en-GB" sz="1050" b="1" baseline="0" dirty="0"/>
                        <a:t>Upper – </a:t>
                      </a:r>
                      <a:r>
                        <a:rPr lang="en-GB" sz="1050" baseline="0" dirty="0"/>
                        <a:t>Features include V-Shaped valley, rapids and waterfalls. </a:t>
                      </a:r>
                      <a:r>
                        <a:rPr lang="en-GB" sz="1050" b="1" baseline="0" dirty="0" err="1"/>
                        <a:t>Highforce</a:t>
                      </a:r>
                      <a:r>
                        <a:rPr lang="en-GB" sz="1050" b="1" baseline="0" dirty="0"/>
                        <a:t> Waterfall </a:t>
                      </a:r>
                      <a:r>
                        <a:rPr lang="en-GB" sz="1050" baseline="0" dirty="0"/>
                        <a:t>drops 21m and is made from harder Whinstone and softer limestone rocks. Gradually a gorge has been formed. </a:t>
                      </a:r>
                    </a:p>
                    <a:p>
                      <a:pPr>
                        <a:spcBef>
                          <a:spcPct val="0"/>
                        </a:spcBef>
                      </a:pPr>
                      <a:r>
                        <a:rPr lang="en-GB" sz="1050" b="1" baseline="0" dirty="0"/>
                        <a:t>Middle – </a:t>
                      </a:r>
                      <a:r>
                        <a:rPr lang="en-GB" sz="1050" baseline="0" dirty="0"/>
                        <a:t>Features include meanders and ox-bow lakes. The meander near Yarm encloses the town. </a:t>
                      </a:r>
                    </a:p>
                    <a:p>
                      <a:pPr>
                        <a:spcBef>
                          <a:spcPct val="0"/>
                        </a:spcBef>
                      </a:pPr>
                      <a:r>
                        <a:rPr lang="en-GB" sz="1050" b="1" baseline="0" dirty="0"/>
                        <a:t>Lower – </a:t>
                      </a:r>
                      <a:r>
                        <a:rPr lang="en-GB" sz="1050" baseline="0" dirty="0"/>
                        <a:t>Greater lateral erosion creates features such as floodplains &amp; levees. Mudflats at the river’s estuary.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6010276"/>
                  </a:ext>
                </a:extLst>
              </a:tr>
              <a:tr h="1639667">
                <a:tc>
                  <a:txBody>
                    <a:bodyPr/>
                    <a:lstStyle/>
                    <a:p>
                      <a:r>
                        <a:rPr lang="en-GB" sz="1050" b="1" u="sng" dirty="0"/>
                        <a:t>Management </a:t>
                      </a:r>
                    </a:p>
                    <a:p>
                      <a:pPr marL="0" indent="0">
                        <a:buFontTx/>
                        <a:buNone/>
                      </a:pPr>
                      <a:r>
                        <a:rPr lang="en-GB" sz="1050" dirty="0"/>
                        <a:t>-Towns such as Yarm and Middleborough are</a:t>
                      </a:r>
                      <a:r>
                        <a:rPr lang="en-GB" sz="1050" baseline="0" dirty="0"/>
                        <a:t> economically and socially important due to houses and jobs that are located there. </a:t>
                      </a:r>
                    </a:p>
                    <a:p>
                      <a:pPr marL="0" indent="0">
                        <a:buFontTx/>
                        <a:buNone/>
                      </a:pPr>
                      <a:r>
                        <a:rPr lang="en-GB" sz="1050" baseline="0" dirty="0"/>
                        <a:t>-Dams and reservoirs in the upper course,  controls river’s flow during high &amp; low rainfall.</a:t>
                      </a:r>
                    </a:p>
                    <a:p>
                      <a:pPr marL="0" indent="0">
                        <a:buFontTx/>
                        <a:buNone/>
                      </a:pPr>
                      <a:r>
                        <a:rPr lang="en-GB" sz="1050" baseline="0" dirty="0"/>
                        <a:t>- Better flood warning systems, more flood zoning and river dredging reduces flooding.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736839"/>
                  </a:ext>
                </a:extLst>
              </a:tr>
            </a:tbl>
          </a:graphicData>
        </a:graphic>
      </p:graphicFrame>
      <p:pic>
        <p:nvPicPr>
          <p:cNvPr id="5" name="Picture 4">
            <a:extLst>
              <a:ext uri="{FF2B5EF4-FFF2-40B4-BE49-F238E27FC236}">
                <a16:creationId xmlns:a16="http://schemas.microsoft.com/office/drawing/2014/main" id="{1B270199-BFF7-4606-8E7F-EEF86BF332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71949" y="4638674"/>
            <a:ext cx="3745682" cy="2072149"/>
          </a:xfrm>
          <a:prstGeom prst="rect">
            <a:avLst/>
          </a:prstGeom>
        </p:spPr>
      </p:pic>
      <p:graphicFrame>
        <p:nvGraphicFramePr>
          <p:cNvPr id="9" name="Table 8">
            <a:extLst>
              <a:ext uri="{FF2B5EF4-FFF2-40B4-BE49-F238E27FC236}">
                <a16:creationId xmlns:a16="http://schemas.microsoft.com/office/drawing/2014/main" id="{E8310090-E848-4BA2-884B-3A916B246549}"/>
              </a:ext>
            </a:extLst>
          </p:cNvPr>
          <p:cNvGraphicFramePr>
            <a:graphicFrameLocks noGrp="1"/>
          </p:cNvGraphicFramePr>
          <p:nvPr>
            <p:extLst>
              <p:ext uri="{D42A27DB-BD31-4B8C-83A1-F6EECF244321}">
                <p14:modId xmlns:p14="http://schemas.microsoft.com/office/powerpoint/2010/main" val="2066056373"/>
              </p:ext>
            </p:extLst>
          </p:nvPr>
        </p:nvGraphicFramePr>
        <p:xfrm>
          <a:off x="95249" y="2909532"/>
          <a:ext cx="5791200" cy="3726180"/>
        </p:xfrm>
        <a:graphic>
          <a:graphicData uri="http://schemas.openxmlformats.org/drawingml/2006/table">
            <a:tbl>
              <a:tblPr firstRow="1" bandRow="1">
                <a:tableStyleId>{2D5ABB26-0587-4C30-8999-92F81FD0307C}</a:tableStyleId>
              </a:tblPr>
              <a:tblGrid>
                <a:gridCol w="4019550">
                  <a:extLst>
                    <a:ext uri="{9D8B030D-6E8A-4147-A177-3AD203B41FA5}">
                      <a16:colId xmlns:a16="http://schemas.microsoft.com/office/drawing/2014/main" val="688434111"/>
                    </a:ext>
                  </a:extLst>
                </a:gridCol>
                <a:gridCol w="1771650">
                  <a:extLst>
                    <a:ext uri="{9D8B030D-6E8A-4147-A177-3AD203B41FA5}">
                      <a16:colId xmlns:a16="http://schemas.microsoft.com/office/drawing/2014/main" val="805966269"/>
                    </a:ext>
                  </a:extLst>
                </a:gridCol>
              </a:tblGrid>
              <a:tr h="193145">
                <a:tc gridSpan="2">
                  <a:txBody>
                    <a:bodyPr/>
                    <a:lstStyle/>
                    <a:p>
                      <a:r>
                        <a:rPr lang="en-GB" sz="1050" b="1" u="none" dirty="0"/>
                        <a:t>Named Example: Managing Floods at Banbury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26809507"/>
                  </a:ext>
                </a:extLst>
              </a:tr>
              <a:tr h="333439">
                <a:tc gridSpan="2">
                  <a:txBody>
                    <a:bodyPr/>
                    <a:lstStyle/>
                    <a:p>
                      <a:pPr algn="l"/>
                      <a:r>
                        <a:rPr lang="en-GB" sz="1050" b="1" u="sng" dirty="0"/>
                        <a:t>Why required </a:t>
                      </a:r>
                    </a:p>
                    <a:p>
                      <a:pPr algn="l"/>
                      <a:r>
                        <a:rPr lang="en-GB" sz="1050" b="0" dirty="0"/>
                        <a:t>Banbury is located in the Cotswold</a:t>
                      </a:r>
                      <a:r>
                        <a:rPr lang="en-GB" sz="1050" b="0" baseline="0" dirty="0"/>
                        <a:t> Hills and much of the town is on a floodplain of the River Cherwell, a tributary of the Thames. Population = 45,000 . Banbury </a:t>
                      </a:r>
                      <a:r>
                        <a:rPr lang="en-GB" sz="1050" b="0" dirty="0"/>
                        <a:t>has a history of devastating floods.  Flooding in 1998 – closure</a:t>
                      </a:r>
                      <a:r>
                        <a:rPr lang="en-GB" sz="1050" b="0" baseline="0" dirty="0"/>
                        <a:t> of railway station, roads closed and caused £12.5 million of damage.</a:t>
                      </a:r>
                      <a:endParaRPr lang="en-GB" sz="105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2467661191"/>
                  </a:ext>
                </a:extLst>
              </a:tr>
              <a:tr h="1025154">
                <a:tc>
                  <a:txBody>
                    <a:bodyPr/>
                    <a:lstStyle/>
                    <a:p>
                      <a:pPr algn="l"/>
                      <a:r>
                        <a:rPr lang="en-GB" sz="1050" b="1" u="sng" kern="1200" baseline="0" dirty="0">
                          <a:solidFill>
                            <a:schemeClr val="dk1"/>
                          </a:solidFill>
                          <a:latin typeface="+mn-lt"/>
                          <a:ea typeface="+mn-ea"/>
                          <a:cs typeface="+mn-cs"/>
                        </a:rPr>
                        <a:t>Management Strategy  - 2012 </a:t>
                      </a:r>
                    </a:p>
                    <a:p>
                      <a:pPr marL="171450" indent="-171450" algn="l">
                        <a:buSzPct val="88000"/>
                        <a:buFont typeface="Wingdings" panose="05000000000000000000" pitchFamily="2" charset="2"/>
                        <a:buChar char="Ø"/>
                      </a:pPr>
                      <a:r>
                        <a:rPr lang="en-GB" sz="1050" b="0" kern="1200" baseline="0" dirty="0">
                          <a:solidFill>
                            <a:schemeClr val="dk1"/>
                          </a:solidFill>
                          <a:latin typeface="+mn-lt"/>
                          <a:ea typeface="+mn-ea"/>
                          <a:cs typeface="+mn-cs"/>
                        </a:rPr>
                        <a:t>2.9km earth embankment along M40 – flood storage area </a:t>
                      </a:r>
                    </a:p>
                    <a:p>
                      <a:pPr marL="171450" indent="-171450" algn="l">
                        <a:buSzPct val="88000"/>
                        <a:buFont typeface="Wingdings" panose="05000000000000000000" pitchFamily="2" charset="2"/>
                        <a:buChar char="Ø"/>
                      </a:pPr>
                      <a:r>
                        <a:rPr lang="en-GB" sz="1050" b="0" kern="1200" baseline="0" dirty="0">
                          <a:solidFill>
                            <a:schemeClr val="dk1"/>
                          </a:solidFill>
                          <a:latin typeface="+mn-lt"/>
                          <a:ea typeface="+mn-ea"/>
                          <a:cs typeface="+mn-cs"/>
                        </a:rPr>
                        <a:t>Flow control structures in the embankment – controls the rate of flow downstream to Banbury.</a:t>
                      </a:r>
                    </a:p>
                    <a:p>
                      <a:pPr marL="171450" indent="-171450" algn="l">
                        <a:buSzPct val="88000"/>
                        <a:buFont typeface="Wingdings" panose="05000000000000000000" pitchFamily="2" charset="2"/>
                        <a:buChar char="Ø"/>
                      </a:pPr>
                      <a:r>
                        <a:rPr lang="en-GB" sz="1050" b="0" kern="1200" baseline="0" dirty="0">
                          <a:solidFill>
                            <a:schemeClr val="dk1"/>
                          </a:solidFill>
                          <a:latin typeface="+mn-lt"/>
                          <a:ea typeface="+mn-ea"/>
                          <a:cs typeface="+mn-cs"/>
                        </a:rPr>
                        <a:t>Raised A361 and improvements in road drainage.</a:t>
                      </a:r>
                    </a:p>
                    <a:p>
                      <a:pPr marL="171450" indent="-171450" algn="l">
                        <a:buSzPct val="88000"/>
                        <a:buFont typeface="Wingdings" panose="05000000000000000000" pitchFamily="2" charset="2"/>
                        <a:buChar char="Ø"/>
                      </a:pPr>
                      <a:r>
                        <a:rPr lang="en-GB" sz="1050" b="0" kern="1200" baseline="0" dirty="0">
                          <a:solidFill>
                            <a:schemeClr val="dk1"/>
                          </a:solidFill>
                          <a:latin typeface="+mn-lt"/>
                          <a:ea typeface="+mn-ea"/>
                          <a:cs typeface="+mn-cs"/>
                        </a:rPr>
                        <a:t>New earth embankments and floodwalls.</a:t>
                      </a:r>
                    </a:p>
                    <a:p>
                      <a:pPr marL="171450" indent="-171450" algn="l">
                        <a:buSzPct val="88000"/>
                        <a:buFont typeface="Wingdings" panose="05000000000000000000" pitchFamily="2" charset="2"/>
                        <a:buChar char="Ø"/>
                      </a:pPr>
                      <a:r>
                        <a:rPr lang="en-GB" sz="1050" b="0" kern="1200" baseline="0" dirty="0">
                          <a:solidFill>
                            <a:schemeClr val="dk1"/>
                          </a:solidFill>
                          <a:latin typeface="+mn-lt"/>
                          <a:ea typeface="+mn-ea"/>
                          <a:cs typeface="+mn-cs"/>
                        </a:rPr>
                        <a:t>New pumping station</a:t>
                      </a:r>
                    </a:p>
                    <a:p>
                      <a:pPr marL="171450" indent="-171450" algn="l">
                        <a:buSzPct val="88000"/>
                        <a:buFont typeface="Wingdings" panose="05000000000000000000" pitchFamily="2" charset="2"/>
                        <a:buChar char="Ø"/>
                      </a:pPr>
                      <a:r>
                        <a:rPr lang="en-GB" sz="1050" b="0" kern="1200" baseline="0" dirty="0">
                          <a:solidFill>
                            <a:schemeClr val="dk1"/>
                          </a:solidFill>
                          <a:latin typeface="+mn-lt"/>
                          <a:ea typeface="+mn-ea"/>
                          <a:cs typeface="+mn-cs"/>
                        </a:rPr>
                        <a:t>New Biodiversity Action Plan (BAP) </a:t>
                      </a:r>
                    </a:p>
                    <a:p>
                      <a:pPr marL="72000" indent="-72000" algn="l">
                        <a:buSzPct val="88000"/>
                        <a:buFont typeface="Calibri" panose="020F0502020204030204" pitchFamily="34" charset="0"/>
                        <a:buChar char="•"/>
                      </a:pPr>
                      <a:endParaRPr lang="en-GB" sz="1050" b="0"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72000" indent="-72000" algn="l">
                        <a:buSzPct val="88000"/>
                        <a:buFont typeface="Calibri" panose="020F0502020204030204" pitchFamily="34" charset="0"/>
                        <a:buChar char="•"/>
                      </a:pPr>
                      <a:endParaRPr lang="en-GB" sz="1200" b="0"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6010276"/>
                  </a:ext>
                </a:extLst>
              </a:tr>
              <a:tr h="680341">
                <a:tc gridSpan="2">
                  <a:txBody>
                    <a:bodyPr/>
                    <a:lstStyle/>
                    <a:p>
                      <a:pPr algn="l"/>
                      <a:r>
                        <a:rPr lang="en-GB" sz="1050" b="1" u="sng" kern="1200" baseline="0" dirty="0">
                          <a:solidFill>
                            <a:schemeClr val="dk1"/>
                          </a:solidFill>
                          <a:latin typeface="+mn-lt"/>
                          <a:ea typeface="+mn-ea"/>
                          <a:cs typeface="+mn-cs"/>
                        </a:rPr>
                        <a:t>Social, Economic and Environmental Issues</a:t>
                      </a:r>
                    </a:p>
                    <a:p>
                      <a:r>
                        <a:rPr lang="en-GB" sz="1050" b="1" dirty="0">
                          <a:solidFill>
                            <a:schemeClr val="tx1"/>
                          </a:solidFill>
                        </a:rPr>
                        <a:t>Social</a:t>
                      </a:r>
                      <a:r>
                        <a:rPr lang="en-GB" sz="1050" b="0" dirty="0">
                          <a:solidFill>
                            <a:schemeClr val="tx1"/>
                          </a:solidFill>
                        </a:rPr>
                        <a:t> - </a:t>
                      </a:r>
                      <a:r>
                        <a:rPr lang="en-GB" sz="1050" b="0" kern="1200" dirty="0">
                          <a:solidFill>
                            <a:schemeClr val="tx1"/>
                          </a:solidFill>
                          <a:latin typeface="+mn-lt"/>
                          <a:ea typeface="+mn-ea"/>
                          <a:cs typeface="+mn-cs"/>
                        </a:rPr>
                        <a:t>Raised A361 will be open  - Improved quality of life for locals – footpaths/ green areas - Reduced levels of anxiety</a:t>
                      </a:r>
                    </a:p>
                    <a:p>
                      <a:pPr marL="0" algn="l" defTabSz="914400" rtl="0" eaLnBrk="1" latinLnBrk="0" hangingPunct="1"/>
                      <a:r>
                        <a:rPr lang="en-GB" sz="1050" b="1" kern="1200" dirty="0">
                          <a:solidFill>
                            <a:schemeClr val="tx1"/>
                          </a:solidFill>
                          <a:latin typeface="+mn-lt"/>
                          <a:ea typeface="+mn-ea"/>
                          <a:cs typeface="+mn-cs"/>
                        </a:rPr>
                        <a:t>Economic</a:t>
                      </a:r>
                      <a:r>
                        <a:rPr lang="en-GB" sz="1050" b="0" kern="1200" baseline="0" dirty="0">
                          <a:solidFill>
                            <a:schemeClr val="tx1"/>
                          </a:solidFill>
                          <a:latin typeface="+mn-lt"/>
                          <a:ea typeface="+mn-ea"/>
                          <a:cs typeface="+mn-cs"/>
                        </a:rPr>
                        <a:t> - </a:t>
                      </a:r>
                      <a:r>
                        <a:rPr lang="en-GB" sz="1050" b="0" kern="1200" dirty="0">
                          <a:solidFill>
                            <a:schemeClr val="tx1"/>
                          </a:solidFill>
                          <a:latin typeface="+mn-lt"/>
                          <a:ea typeface="+mn-ea"/>
                          <a:cs typeface="+mn-cs"/>
                        </a:rPr>
                        <a:t>Cost £18.5 million Donors – Environment Agency Cherwell District Council - Protects 441 houses 73 businesses benefits +£100m.</a:t>
                      </a:r>
                    </a:p>
                    <a:p>
                      <a:r>
                        <a:rPr lang="en-GB" sz="1050" b="1" kern="1200" dirty="0">
                          <a:solidFill>
                            <a:schemeClr val="tx1"/>
                          </a:solidFill>
                          <a:latin typeface="+mn-lt"/>
                          <a:ea typeface="+mn-ea"/>
                          <a:cs typeface="+mn-cs"/>
                        </a:rPr>
                        <a:t>Environmental</a:t>
                      </a:r>
                      <a:r>
                        <a:rPr lang="en-GB" sz="1050" b="0" kern="1200" dirty="0">
                          <a:solidFill>
                            <a:schemeClr val="tx1"/>
                          </a:solidFill>
                          <a:latin typeface="+mn-lt"/>
                          <a:ea typeface="+mn-ea"/>
                          <a:cs typeface="+mn-cs"/>
                        </a:rPr>
                        <a:t> - 100000 tonnes earth needed to build embankment. New BAP – ponds, hedgerows. Part of floodplain – allowed to flood.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59736839"/>
                  </a:ext>
                </a:extLst>
              </a:tr>
            </a:tbl>
          </a:graphicData>
        </a:graphic>
      </p:graphicFrame>
      <p:graphicFrame>
        <p:nvGraphicFramePr>
          <p:cNvPr id="13" name="Table 12">
            <a:extLst>
              <a:ext uri="{FF2B5EF4-FFF2-40B4-BE49-F238E27FC236}">
                <a16:creationId xmlns:a16="http://schemas.microsoft.com/office/drawing/2014/main" id="{9B465B93-6CB9-4C68-8A8E-D17763FBCB21}"/>
              </a:ext>
            </a:extLst>
          </p:cNvPr>
          <p:cNvGraphicFramePr>
            <a:graphicFrameLocks noGrp="1"/>
          </p:cNvGraphicFramePr>
          <p:nvPr>
            <p:extLst>
              <p:ext uri="{D42A27DB-BD31-4B8C-83A1-F6EECF244321}">
                <p14:modId xmlns:p14="http://schemas.microsoft.com/office/powerpoint/2010/main" val="1181952140"/>
              </p:ext>
            </p:extLst>
          </p:nvPr>
        </p:nvGraphicFramePr>
        <p:xfrm>
          <a:off x="95250" y="746674"/>
          <a:ext cx="5791199" cy="1874520"/>
        </p:xfrm>
        <a:graphic>
          <a:graphicData uri="http://schemas.openxmlformats.org/drawingml/2006/table">
            <a:tbl>
              <a:tblPr firstRow="1" bandRow="1">
                <a:tableStyleId>{00A15C55-8517-42AA-B614-E9B94910E393}</a:tableStyleId>
              </a:tblPr>
              <a:tblGrid>
                <a:gridCol w="2774354">
                  <a:extLst>
                    <a:ext uri="{9D8B030D-6E8A-4147-A177-3AD203B41FA5}">
                      <a16:colId xmlns:a16="http://schemas.microsoft.com/office/drawing/2014/main" val="1931574313"/>
                    </a:ext>
                  </a:extLst>
                </a:gridCol>
                <a:gridCol w="3016845">
                  <a:extLst>
                    <a:ext uri="{9D8B030D-6E8A-4147-A177-3AD203B41FA5}">
                      <a16:colId xmlns:a16="http://schemas.microsoft.com/office/drawing/2014/main" val="3703370273"/>
                    </a:ext>
                  </a:extLst>
                </a:gridCol>
              </a:tblGrid>
              <a:tr h="185018">
                <a:tc gridSpan="2">
                  <a:txBody>
                    <a:bodyPr/>
                    <a:lstStyle/>
                    <a:p>
                      <a:pPr algn="ctr"/>
                      <a:r>
                        <a:rPr lang="en-GB" sz="1050" dirty="0">
                          <a:solidFill>
                            <a:sysClr val="windowText" lastClr="000000"/>
                          </a:solidFill>
                        </a:rPr>
                        <a:t>River Management Schemes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453582390"/>
                  </a:ext>
                </a:extLst>
              </a:tr>
              <a:tr h="171802">
                <a:tc>
                  <a:txBody>
                    <a:bodyPr/>
                    <a:lstStyle/>
                    <a:p>
                      <a:r>
                        <a:rPr lang="en-GB" sz="1050" b="1" dirty="0">
                          <a:solidFill>
                            <a:sysClr val="windowText" lastClr="000000"/>
                          </a:solidFill>
                        </a:rPr>
                        <a:t>Soft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dirty="0">
                          <a:solidFill>
                            <a:sysClr val="windowText" lastClr="000000"/>
                          </a:solidFill>
                        </a:rPr>
                        <a:t>Hard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9115512"/>
                  </a:ext>
                </a:extLst>
              </a:tr>
              <a:tr h="559922">
                <a:tc>
                  <a:txBody>
                    <a:bodyPr/>
                    <a:lstStyle/>
                    <a:p>
                      <a:r>
                        <a:rPr lang="en-GB" sz="1050" b="1" dirty="0">
                          <a:solidFill>
                            <a:sysClr val="windowText" lastClr="000000"/>
                          </a:solidFill>
                        </a:rPr>
                        <a:t>Floodplain</a:t>
                      </a:r>
                      <a:r>
                        <a:rPr lang="en-GB" sz="1050" b="1" baseline="0" dirty="0">
                          <a:solidFill>
                            <a:sysClr val="windowText" lastClr="000000"/>
                          </a:solidFill>
                        </a:rPr>
                        <a:t> zoning-</a:t>
                      </a:r>
                      <a:r>
                        <a:rPr lang="en-GB" sz="1050" b="0" baseline="0" dirty="0">
                          <a:solidFill>
                            <a:sysClr val="windowText" lastClr="000000"/>
                          </a:solidFill>
                        </a:rPr>
                        <a:t>restrict land use to certain locations</a:t>
                      </a:r>
                      <a:endParaRPr lang="en-GB" sz="1050" b="1" dirty="0">
                        <a:solidFill>
                          <a:sysClr val="windowText" lastClr="000000"/>
                        </a:solidFill>
                      </a:endParaRPr>
                    </a:p>
                    <a:p>
                      <a:r>
                        <a:rPr lang="en-GB" sz="1050" b="1" dirty="0">
                          <a:solidFill>
                            <a:sysClr val="windowText" lastClr="000000"/>
                          </a:solidFill>
                        </a:rPr>
                        <a:t>River</a:t>
                      </a:r>
                      <a:r>
                        <a:rPr lang="en-GB" sz="1050" b="1" baseline="0" dirty="0">
                          <a:solidFill>
                            <a:sysClr val="windowText" lastClr="000000"/>
                          </a:solidFill>
                        </a:rPr>
                        <a:t> restoration</a:t>
                      </a:r>
                      <a:r>
                        <a:rPr lang="en-GB" sz="1050" dirty="0">
                          <a:solidFill>
                            <a:sysClr val="windowText" lastClr="000000"/>
                          </a:solidFill>
                        </a:rPr>
                        <a:t> – return river to original course e.g. River</a:t>
                      </a:r>
                      <a:r>
                        <a:rPr lang="en-GB" sz="1050" baseline="0" dirty="0">
                          <a:solidFill>
                            <a:sysClr val="windowText" lastClr="000000"/>
                          </a:solidFill>
                        </a:rPr>
                        <a:t> Quaggy</a:t>
                      </a:r>
                    </a:p>
                    <a:p>
                      <a:r>
                        <a:rPr lang="en-GB" sz="1050" b="1" baseline="0" dirty="0">
                          <a:solidFill>
                            <a:sysClr val="windowText" lastClr="000000"/>
                          </a:solidFill>
                        </a:rPr>
                        <a:t>Demountable Flood Barriers </a:t>
                      </a:r>
                      <a:r>
                        <a:rPr lang="en-GB" sz="1050" baseline="0" dirty="0">
                          <a:solidFill>
                            <a:sysClr val="windowText" lastClr="000000"/>
                          </a:solidFill>
                        </a:rPr>
                        <a:t>put in place when warning raised. E.g.  Bewdley</a:t>
                      </a:r>
                    </a:p>
                    <a:p>
                      <a:r>
                        <a:rPr lang="en-GB" sz="1050" b="1" baseline="0" dirty="0">
                          <a:solidFill>
                            <a:sysClr val="windowText" lastClr="000000"/>
                          </a:solidFill>
                        </a:rPr>
                        <a:t>Managed Flooding </a:t>
                      </a:r>
                      <a:r>
                        <a:rPr lang="en-GB" sz="1050" baseline="0" dirty="0">
                          <a:solidFill>
                            <a:sysClr val="windowText" lastClr="000000"/>
                          </a:solidFill>
                        </a:rPr>
                        <a:t>– naturally let areas flood, protect settlements. E.g. Banbury</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dirty="0">
                          <a:solidFill>
                            <a:sysClr val="windowText" lastClr="000000"/>
                          </a:solidFill>
                        </a:rPr>
                        <a:t>Dams and reservoirs – </a:t>
                      </a:r>
                      <a:r>
                        <a:rPr lang="en-GB" sz="1050" b="0" dirty="0">
                          <a:solidFill>
                            <a:sysClr val="windowText" lastClr="000000"/>
                          </a:solidFill>
                        </a:rPr>
                        <a:t>regulate river flow </a:t>
                      </a:r>
                      <a:r>
                        <a:rPr lang="en-GB" sz="1050" b="0" dirty="0" err="1">
                          <a:solidFill>
                            <a:sysClr val="windowText" lastClr="000000"/>
                          </a:solidFill>
                        </a:rPr>
                        <a:t>eg</a:t>
                      </a:r>
                      <a:r>
                        <a:rPr lang="en-GB" sz="1050" b="0" dirty="0">
                          <a:solidFill>
                            <a:sysClr val="windowText" lastClr="000000"/>
                          </a:solidFill>
                        </a:rPr>
                        <a:t> Rutland</a:t>
                      </a:r>
                    </a:p>
                    <a:p>
                      <a:r>
                        <a:rPr lang="en-GB" sz="1050" b="1" dirty="0">
                          <a:solidFill>
                            <a:sysClr val="windowText" lastClr="000000"/>
                          </a:solidFill>
                        </a:rPr>
                        <a:t>Straightening Channel</a:t>
                      </a:r>
                      <a:r>
                        <a:rPr lang="en-GB" sz="1050" b="1" baseline="0" dirty="0">
                          <a:solidFill>
                            <a:sysClr val="windowText" lastClr="000000"/>
                          </a:solidFill>
                        </a:rPr>
                        <a:t> </a:t>
                      </a:r>
                      <a:r>
                        <a:rPr lang="en-GB" sz="1050" baseline="0" dirty="0">
                          <a:solidFill>
                            <a:sysClr val="windowText" lastClr="000000"/>
                          </a:solidFill>
                        </a:rPr>
                        <a:t>– increases velocity to remove flood water.</a:t>
                      </a:r>
                    </a:p>
                    <a:p>
                      <a:r>
                        <a:rPr lang="en-GB" sz="1050" b="1" baseline="0" dirty="0">
                          <a:solidFill>
                            <a:sysClr val="windowText" lastClr="000000"/>
                          </a:solidFill>
                        </a:rPr>
                        <a:t>Artificial Levees </a:t>
                      </a:r>
                      <a:r>
                        <a:rPr lang="en-GB" sz="1050" baseline="0" dirty="0">
                          <a:solidFill>
                            <a:sysClr val="windowText" lastClr="000000"/>
                          </a:solidFill>
                        </a:rPr>
                        <a:t>– heightens river so flood water is contained. </a:t>
                      </a:r>
                    </a:p>
                    <a:p>
                      <a:r>
                        <a:rPr lang="en-GB" sz="1050" b="1" baseline="0" dirty="0">
                          <a:solidFill>
                            <a:sysClr val="windowText" lastClr="000000"/>
                          </a:solidFill>
                        </a:rPr>
                        <a:t>Flood relief channel – </a:t>
                      </a:r>
                      <a:r>
                        <a:rPr lang="en-GB" sz="1050" b="0" baseline="0" dirty="0">
                          <a:solidFill>
                            <a:sysClr val="windowText" lastClr="000000"/>
                          </a:solidFill>
                        </a:rPr>
                        <a:t>man made channel to by-pass an urban area e.g. Jubilee River  </a:t>
                      </a:r>
                      <a:endParaRPr lang="en-GB" sz="105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760277"/>
                  </a:ext>
                </a:extLst>
              </a:tr>
            </a:tbl>
          </a:graphicData>
        </a:graphic>
      </p:graphicFrame>
      <p:pic>
        <p:nvPicPr>
          <p:cNvPr id="14" name="Picture 13">
            <a:extLst>
              <a:ext uri="{FF2B5EF4-FFF2-40B4-BE49-F238E27FC236}">
                <a16:creationId xmlns:a16="http://schemas.microsoft.com/office/drawing/2014/main" id="{68E5F7F7-5368-4AF8-BC2A-6EABC015BA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9666" y="3917078"/>
            <a:ext cx="1603744" cy="1711088"/>
          </a:xfrm>
          <a:prstGeom prst="rect">
            <a:avLst/>
          </a:prstGeom>
          <a:noFill/>
          <a:ln>
            <a:noFill/>
          </a:ln>
        </p:spPr>
      </p:pic>
      <p:sp>
        <p:nvSpPr>
          <p:cNvPr id="7" name="TextBox 6"/>
          <p:cNvSpPr txBox="1"/>
          <p:nvPr/>
        </p:nvSpPr>
        <p:spPr>
          <a:xfrm>
            <a:off x="634976" y="36550"/>
            <a:ext cx="8537510" cy="400110"/>
          </a:xfrm>
          <a:prstGeom prst="rect">
            <a:avLst/>
          </a:prstGeom>
          <a:solidFill>
            <a:srgbClr val="0070C0"/>
          </a:solidFill>
        </p:spPr>
        <p:txBody>
          <a:bodyPr wrap="square" rtlCol="0">
            <a:spAutoFit/>
          </a:bodyPr>
          <a:lstStyle/>
          <a:p>
            <a:r>
              <a:rPr lang="en-GB" sz="2000" dirty="0">
                <a:solidFill>
                  <a:schemeClr val="bg1"/>
                </a:solidFill>
              </a:rPr>
              <a:t>Rivers of the UK Year 11 HT4</a:t>
            </a:r>
          </a:p>
        </p:txBody>
      </p:sp>
    </p:spTree>
    <p:extLst>
      <p:ext uri="{BB962C8B-B14F-4D97-AF65-F5344CB8AC3E}">
        <p14:creationId xmlns:p14="http://schemas.microsoft.com/office/powerpoint/2010/main" val="274825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337" y="70480"/>
            <a:ext cx="2769327" cy="707886"/>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Development Gap Year 11 HT1</a:t>
            </a:r>
          </a:p>
        </p:txBody>
      </p:sp>
      <p:graphicFrame>
        <p:nvGraphicFramePr>
          <p:cNvPr id="5" name="Table 4"/>
          <p:cNvGraphicFramePr>
            <a:graphicFrameLocks noGrp="1"/>
          </p:cNvGraphicFramePr>
          <p:nvPr/>
        </p:nvGraphicFramePr>
        <p:xfrm>
          <a:off x="5042264" y="117018"/>
          <a:ext cx="4285343" cy="1925640"/>
        </p:xfrm>
        <a:graphic>
          <a:graphicData uri="http://schemas.openxmlformats.org/drawingml/2006/table">
            <a:tbl>
              <a:tblPr firstRow="1" firstCol="1" bandRow="1"/>
              <a:tblGrid>
                <a:gridCol w="932744">
                  <a:extLst>
                    <a:ext uri="{9D8B030D-6E8A-4147-A177-3AD203B41FA5}">
                      <a16:colId xmlns:a16="http://schemas.microsoft.com/office/drawing/2014/main" val="1821956457"/>
                    </a:ext>
                  </a:extLst>
                </a:gridCol>
                <a:gridCol w="2105274">
                  <a:extLst>
                    <a:ext uri="{9D8B030D-6E8A-4147-A177-3AD203B41FA5}">
                      <a16:colId xmlns:a16="http://schemas.microsoft.com/office/drawing/2014/main" val="3365405002"/>
                    </a:ext>
                  </a:extLst>
                </a:gridCol>
                <a:gridCol w="1247325">
                  <a:extLst>
                    <a:ext uri="{9D8B030D-6E8A-4147-A177-3AD203B41FA5}">
                      <a16:colId xmlns:a16="http://schemas.microsoft.com/office/drawing/2014/main" val="3108721818"/>
                    </a:ext>
                  </a:extLst>
                </a:gridCol>
              </a:tblGrid>
              <a:tr h="141523">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High or low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464632"/>
                  </a:ext>
                </a:extLst>
              </a:tr>
              <a:tr h="28304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GDP/GNI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Economic indicator. A measure of a countries wealth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High in a developed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63736"/>
                  </a:ext>
                </a:extLst>
              </a:tr>
              <a:tr h="28304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Birth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births per 1000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Low in a developed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537631"/>
                  </a:ext>
                </a:extLst>
              </a:tr>
              <a:tr h="28304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Death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deaths per 1000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Low in a developed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623664"/>
                  </a:ext>
                </a:extLst>
              </a:tr>
              <a:tr h="28304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Adult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adults who can read and write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High in a developed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286214"/>
                  </a:ext>
                </a:extLst>
              </a:tr>
              <a:tr h="28304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Infant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babies that die before the age of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Low in a developed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222411"/>
                  </a:ext>
                </a:extLst>
              </a:tr>
            </a:tbl>
          </a:graphicData>
        </a:graphic>
      </p:graphicFrame>
      <p:sp>
        <p:nvSpPr>
          <p:cNvPr id="6" name="Text Box 3"/>
          <p:cNvSpPr txBox="1"/>
          <p:nvPr/>
        </p:nvSpPr>
        <p:spPr>
          <a:xfrm>
            <a:off x="3318896" y="297969"/>
            <a:ext cx="1652860" cy="15637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r>
              <a:rPr lang="en-GB" sz="1100" b="1" dirty="0">
                <a:latin typeface="Calibri" panose="020F0502020204030204" pitchFamily="34" charset="0"/>
                <a:ea typeface="Calibri" panose="020F0502020204030204" pitchFamily="34" charset="0"/>
                <a:cs typeface="Times New Roman" panose="02020603050405020304" pitchFamily="18" charset="0"/>
              </a:rPr>
              <a:t>A single measure </a:t>
            </a:r>
            <a:r>
              <a:rPr lang="en-GB" sz="1100" dirty="0">
                <a:latin typeface="Calibri" panose="020F0502020204030204" pitchFamily="34" charset="0"/>
                <a:ea typeface="Calibri" panose="020F0502020204030204" pitchFamily="34" charset="0"/>
                <a:cs typeface="Times New Roman" panose="02020603050405020304" pitchFamily="18" charset="0"/>
              </a:rPr>
              <a:t>of development can give a false picture as it gives an average for the whole country. Data could be out of date and the informal economy is not often included</a:t>
            </a:r>
          </a:p>
        </p:txBody>
      </p:sp>
      <p:sp>
        <p:nvSpPr>
          <p:cNvPr id="7" name="Text Box 4"/>
          <p:cNvSpPr txBox="1"/>
          <p:nvPr/>
        </p:nvSpPr>
        <p:spPr>
          <a:xfrm>
            <a:off x="479063" y="886037"/>
            <a:ext cx="2769327" cy="11506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The human development index (HDI)</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is a better measure as it includes 3 development indicators:</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Life expectancy, GDP and adult literacy</a:t>
            </a:r>
          </a:p>
        </p:txBody>
      </p:sp>
      <p:pic>
        <p:nvPicPr>
          <p:cNvPr id="8" name="Picture 7" descr="Demographic Transition Model - Population Change"/>
          <p:cNvPicPr/>
          <p:nvPr/>
        </p:nvPicPr>
        <p:blipFill>
          <a:blip r:embed="rId2">
            <a:extLst>
              <a:ext uri="{28A0092B-C50C-407E-A947-70E740481C1C}">
                <a14:useLocalDpi xmlns:a14="http://schemas.microsoft.com/office/drawing/2010/main" val="0"/>
              </a:ext>
            </a:extLst>
          </a:blip>
          <a:srcRect/>
          <a:stretch>
            <a:fillRect/>
          </a:stretch>
        </p:blipFill>
        <p:spPr bwMode="auto">
          <a:xfrm>
            <a:off x="436336" y="2143227"/>
            <a:ext cx="4362994" cy="3574099"/>
          </a:xfrm>
          <a:prstGeom prst="rect">
            <a:avLst/>
          </a:prstGeom>
          <a:noFill/>
          <a:ln>
            <a:noFill/>
          </a:ln>
        </p:spPr>
      </p:pic>
      <p:pic>
        <p:nvPicPr>
          <p:cNvPr id="9" name="Picture 8" descr="GCSE Population Pyramids"/>
          <p:cNvPicPr/>
          <p:nvPr/>
        </p:nvPicPr>
        <p:blipFill>
          <a:blip r:embed="rId3">
            <a:extLst>
              <a:ext uri="{28A0092B-C50C-407E-A947-70E740481C1C}">
                <a14:useLocalDpi xmlns:a14="http://schemas.microsoft.com/office/drawing/2010/main" val="0"/>
              </a:ext>
            </a:extLst>
          </a:blip>
          <a:srcRect/>
          <a:stretch>
            <a:fillRect/>
          </a:stretch>
        </p:blipFill>
        <p:spPr bwMode="auto">
          <a:xfrm>
            <a:off x="4948282" y="2090280"/>
            <a:ext cx="4426132" cy="2807744"/>
          </a:xfrm>
          <a:prstGeom prst="rect">
            <a:avLst/>
          </a:prstGeom>
          <a:noFill/>
          <a:ln>
            <a:noFill/>
          </a:ln>
        </p:spPr>
      </p:pic>
      <p:sp>
        <p:nvSpPr>
          <p:cNvPr id="10" name="Text Box 6"/>
          <p:cNvSpPr txBox="1"/>
          <p:nvPr/>
        </p:nvSpPr>
        <p:spPr>
          <a:xfrm>
            <a:off x="457700" y="5761642"/>
            <a:ext cx="4341631" cy="99146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The demographic transition model </a:t>
            </a:r>
            <a:r>
              <a:rPr lang="en-GB" sz="1100" dirty="0">
                <a:latin typeface="Calibri" panose="020F0502020204030204" pitchFamily="34" charset="0"/>
                <a:ea typeface="Calibri" panose="020F0502020204030204" pitchFamily="34" charset="0"/>
                <a:cs typeface="Times New Roman" panose="02020603050405020304" pitchFamily="18" charset="0"/>
              </a:rPr>
              <a:t>is a guide as to how countries population  can change over time.  Their populations will go through a series of stages as their birth rates and death rates change.  Developments in sanitation and medicine will begin to have an impact on these two indicators.</a:t>
            </a:r>
          </a:p>
        </p:txBody>
      </p:sp>
      <p:pic>
        <p:nvPicPr>
          <p:cNvPr id="11" name="Picture 10" descr="C:\Users\vcarnell\AppData\Local\Microsoft\Windows\INetCache\Content.MSO\CE781ADC.tmp"/>
          <p:cNvPicPr/>
          <p:nvPr/>
        </p:nvPicPr>
        <p:blipFill>
          <a:blip r:embed="rId4">
            <a:extLst>
              <a:ext uri="{28A0092B-C50C-407E-A947-70E740481C1C}">
                <a14:useLocalDpi xmlns:a14="http://schemas.microsoft.com/office/drawing/2010/main" val="0"/>
              </a:ext>
            </a:extLst>
          </a:blip>
          <a:srcRect/>
          <a:stretch>
            <a:fillRect/>
          </a:stretch>
        </p:blipFill>
        <p:spPr bwMode="auto">
          <a:xfrm>
            <a:off x="4799331" y="4898025"/>
            <a:ext cx="4657271" cy="1885953"/>
          </a:xfrm>
          <a:prstGeom prst="rect">
            <a:avLst/>
          </a:prstGeom>
          <a:noFill/>
          <a:ln>
            <a:noFill/>
          </a:ln>
        </p:spPr>
      </p:pic>
    </p:spTree>
    <p:extLst>
      <p:ext uri="{BB962C8B-B14F-4D97-AF65-F5344CB8AC3E}">
        <p14:creationId xmlns:p14="http://schemas.microsoft.com/office/powerpoint/2010/main" val="205314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336" y="976284"/>
            <a:ext cx="2720252" cy="27084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Causes of uneven development</a:t>
            </a:r>
          </a:p>
          <a:p>
            <a:r>
              <a:rPr lang="en-GB" sz="1000" b="1" i="1" dirty="0"/>
              <a:t>Physical: </a:t>
            </a:r>
            <a:r>
              <a:rPr lang="en-GB" sz="1000" dirty="0"/>
              <a:t>The nature of the landscape ( deserts/mountains/tropical rainforests) can make development challenging. Extreme natural events ( tropical storms/earthquakes) can lead to money spent on recovery not development. Some countries are landlocked making trade expensive and politically challenging.</a:t>
            </a:r>
          </a:p>
          <a:p>
            <a:r>
              <a:rPr lang="en-GB" sz="1000" b="1" i="1" dirty="0"/>
              <a:t>Historical: </a:t>
            </a:r>
            <a:r>
              <a:rPr lang="en-GB" sz="1000" dirty="0"/>
              <a:t>Many European nations had African countries all colonies. They took their resources and when these countries got Independence it resulted in civil wars hampering development</a:t>
            </a:r>
          </a:p>
          <a:p>
            <a:r>
              <a:rPr lang="en-GB" sz="1000" b="1" i="1" dirty="0"/>
              <a:t>Economic: </a:t>
            </a:r>
            <a:r>
              <a:rPr lang="en-GB" sz="1000" dirty="0"/>
              <a:t>Many pooper nations trade primary goods( raw materials)  these have a low value and the price fluctuates world trade is dominated by the wealthy countries. Processing which adds value takes place in richer countries.</a:t>
            </a:r>
          </a:p>
        </p:txBody>
      </p:sp>
      <p:sp>
        <p:nvSpPr>
          <p:cNvPr id="3" name="TextBox 2"/>
          <p:cNvSpPr txBox="1"/>
          <p:nvPr/>
        </p:nvSpPr>
        <p:spPr>
          <a:xfrm>
            <a:off x="3340645" y="243761"/>
            <a:ext cx="182880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Disparities in wealth can affect health </a:t>
            </a:r>
            <a:r>
              <a:rPr lang="en-GB" sz="1000" dirty="0"/>
              <a:t>In rich countries there is money to pay for hospital and vaccines.  In poorer countries there is less money for health care. In </a:t>
            </a:r>
            <a:r>
              <a:rPr lang="en-GB" sz="1000" b="1" i="1" dirty="0"/>
              <a:t>LIC’s</a:t>
            </a:r>
            <a:r>
              <a:rPr lang="en-GB" sz="1000" dirty="0"/>
              <a:t> death is usually from infections diseases and in childbirth. In </a:t>
            </a:r>
            <a:r>
              <a:rPr lang="en-GB" sz="1000" b="1" i="1" dirty="0"/>
              <a:t>HIC’s</a:t>
            </a:r>
            <a:r>
              <a:rPr lang="en-GB" sz="1000" dirty="0"/>
              <a:t> death is related to old age or lifestyle choices leading to cancers and heart problems.</a:t>
            </a:r>
          </a:p>
        </p:txBody>
      </p:sp>
      <p:sp>
        <p:nvSpPr>
          <p:cNvPr id="4" name="TextBox 3"/>
          <p:cNvSpPr txBox="1"/>
          <p:nvPr/>
        </p:nvSpPr>
        <p:spPr>
          <a:xfrm>
            <a:off x="5222966" y="243136"/>
            <a:ext cx="289124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Disparities in wealth can affect migration..</a:t>
            </a:r>
          </a:p>
          <a:p>
            <a:r>
              <a:rPr lang="en-GB" sz="1000" dirty="0"/>
              <a:t>Migration =   people move  from place to place.</a:t>
            </a:r>
          </a:p>
          <a:p>
            <a:r>
              <a:rPr lang="en-GB" sz="1000" dirty="0"/>
              <a:t>Internal migration = within a country</a:t>
            </a:r>
          </a:p>
          <a:p>
            <a:r>
              <a:rPr lang="en-GB" sz="1000" dirty="0"/>
              <a:t>International migration = across country borders</a:t>
            </a:r>
          </a:p>
          <a:p>
            <a:r>
              <a:rPr lang="en-GB" sz="1000" dirty="0"/>
              <a:t>Economic migration =  moving to earn more money</a:t>
            </a:r>
          </a:p>
          <a:p>
            <a:r>
              <a:rPr lang="en-GB" sz="1000" dirty="0"/>
              <a:t>Refugee = fleeing from a place of danger </a:t>
            </a:r>
          </a:p>
        </p:txBody>
      </p:sp>
      <p:sp>
        <p:nvSpPr>
          <p:cNvPr id="5" name="TextBox 4"/>
          <p:cNvSpPr txBox="1"/>
          <p:nvPr/>
        </p:nvSpPr>
        <p:spPr>
          <a:xfrm>
            <a:off x="5292634" y="1330453"/>
            <a:ext cx="289124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i="1" dirty="0"/>
              <a:t>Middle East crisis of 2015</a:t>
            </a:r>
            <a:r>
              <a:rPr lang="en-GB" sz="1000" dirty="0"/>
              <a:t>. Civil war in Syria lead to the migration of millions of people into Europe to seek safety. An estimated 1.1 million migrants entered Germany in 2015</a:t>
            </a:r>
          </a:p>
        </p:txBody>
      </p:sp>
      <p:sp>
        <p:nvSpPr>
          <p:cNvPr id="6" name="TextBox 5"/>
          <p:cNvSpPr txBox="1"/>
          <p:nvPr/>
        </p:nvSpPr>
        <p:spPr>
          <a:xfrm>
            <a:off x="8183880" y="237620"/>
            <a:ext cx="12192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i="1" dirty="0"/>
              <a:t>Up to 2016 </a:t>
            </a:r>
            <a:r>
              <a:rPr lang="en-GB" sz="1000" dirty="0"/>
              <a:t>any one from the European Union was free to move to the UK. Most migrants work and pay tax. Migrants can put pressure on services like schools</a:t>
            </a:r>
          </a:p>
        </p:txBody>
      </p:sp>
      <p:sp>
        <p:nvSpPr>
          <p:cNvPr id="7" name="TextBox 6"/>
          <p:cNvSpPr txBox="1"/>
          <p:nvPr/>
        </p:nvSpPr>
        <p:spPr>
          <a:xfrm>
            <a:off x="3193868" y="2073084"/>
            <a:ext cx="239485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Reducing the development gap: Investment</a:t>
            </a:r>
          </a:p>
          <a:p>
            <a:r>
              <a:rPr lang="en-GB" sz="1000" dirty="0"/>
              <a:t>Countries and TNC’s invest money and expertise in LIC’s China have invested in a railway in Nigeria and a power station in Zimbabwe. There are some benefits but many think it’s a type of exploitation benefitting China</a:t>
            </a:r>
          </a:p>
        </p:txBody>
      </p:sp>
      <p:sp>
        <p:nvSpPr>
          <p:cNvPr id="8" name="TextBox 7"/>
          <p:cNvSpPr txBox="1"/>
          <p:nvPr/>
        </p:nvSpPr>
        <p:spPr>
          <a:xfrm>
            <a:off x="5658394" y="2073083"/>
            <a:ext cx="194201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Reducing the development gap: Industrial Development</a:t>
            </a:r>
          </a:p>
          <a:p>
            <a:r>
              <a:rPr lang="en-GB" sz="1000" dirty="0"/>
              <a:t>Countries invest in manufacturing housing is built and hospitals roads and railways. Population becomes better educated and healthier and industry can expand. This is called the </a:t>
            </a:r>
            <a:r>
              <a:rPr lang="en-GB" sz="1000" b="1" i="1" dirty="0"/>
              <a:t>POSITIVE MULTIPLIER EFFECT</a:t>
            </a:r>
          </a:p>
        </p:txBody>
      </p:sp>
      <p:sp>
        <p:nvSpPr>
          <p:cNvPr id="9" name="TextBox 8"/>
          <p:cNvSpPr txBox="1"/>
          <p:nvPr/>
        </p:nvSpPr>
        <p:spPr>
          <a:xfrm>
            <a:off x="7687492" y="2073083"/>
            <a:ext cx="1715589"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Reducing the development gap: Tourism</a:t>
            </a:r>
          </a:p>
          <a:p>
            <a:r>
              <a:rPr lang="en-GB" sz="1000" dirty="0"/>
              <a:t>Countries with Tropical beaches etc. can attract tourists. Investment in the local area can benefit the local economy and people get jobs. However there can be damage to the natural environment and it is vulnerable to recession</a:t>
            </a:r>
          </a:p>
        </p:txBody>
      </p:sp>
      <p:sp>
        <p:nvSpPr>
          <p:cNvPr id="11" name="TextBox 10"/>
          <p:cNvSpPr txBox="1"/>
          <p:nvPr/>
        </p:nvSpPr>
        <p:spPr>
          <a:xfrm>
            <a:off x="520338" y="3788340"/>
            <a:ext cx="2603863"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Reducing the development gap: Aid</a:t>
            </a:r>
          </a:p>
          <a:p>
            <a:r>
              <a:rPr lang="en-GB" sz="1000" dirty="0"/>
              <a:t>Aid is when a government or non government organisation </a:t>
            </a:r>
            <a:r>
              <a:rPr lang="en-GB" sz="1000" b="1" i="1" dirty="0"/>
              <a:t>NGO</a:t>
            </a:r>
            <a:r>
              <a:rPr lang="en-GB" sz="1000" dirty="0"/>
              <a:t> gives help to another country in the form of money, emergency supplies, food or specialist skills. It can help by enabling countries to invest in roads, health care and education. </a:t>
            </a:r>
            <a:r>
              <a:rPr lang="en-GB" sz="1000" b="1" i="1" dirty="0"/>
              <a:t>Only Aid that is long term and freely given can really help to close the development gap.</a:t>
            </a:r>
          </a:p>
        </p:txBody>
      </p:sp>
      <p:sp>
        <p:nvSpPr>
          <p:cNvPr id="12" name="TextBox 11"/>
          <p:cNvSpPr txBox="1"/>
          <p:nvPr/>
        </p:nvSpPr>
        <p:spPr>
          <a:xfrm>
            <a:off x="3193869" y="3466012"/>
            <a:ext cx="2377441"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Reducing the development gap: Intermediate technology.</a:t>
            </a:r>
          </a:p>
          <a:p>
            <a:r>
              <a:rPr lang="en-GB" sz="1000" dirty="0"/>
              <a:t>Intermediate technology is sustainable and appropriate to the needs, knowledge and wealth of the local people. EG: </a:t>
            </a:r>
            <a:r>
              <a:rPr lang="en-GB" sz="1000" dirty="0" err="1"/>
              <a:t>Adis</a:t>
            </a:r>
            <a:r>
              <a:rPr lang="en-GB" sz="1000" dirty="0"/>
              <a:t> </a:t>
            </a:r>
            <a:r>
              <a:rPr lang="en-GB" sz="1000" dirty="0" err="1"/>
              <a:t>Nifra</a:t>
            </a:r>
            <a:r>
              <a:rPr lang="en-GB" sz="1000" dirty="0"/>
              <a:t> In Ethiopia where as small dam was created to help with irrigation</a:t>
            </a:r>
          </a:p>
        </p:txBody>
      </p:sp>
      <p:sp>
        <p:nvSpPr>
          <p:cNvPr id="10" name="TextBox 9"/>
          <p:cNvSpPr txBox="1"/>
          <p:nvPr/>
        </p:nvSpPr>
        <p:spPr>
          <a:xfrm>
            <a:off x="5658394" y="3603258"/>
            <a:ext cx="194201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Closing the development gap: Fair Trade</a:t>
            </a:r>
          </a:p>
          <a:p>
            <a:r>
              <a:rPr lang="en-GB" sz="1000" dirty="0"/>
              <a:t>Fair trade is an international movement that sets standards for trade to ensure that producers in LICs get a fair deal. Fair trade also helps to fund local community projects and all farming is done in environmentally friendly way</a:t>
            </a:r>
          </a:p>
        </p:txBody>
      </p:sp>
      <p:sp>
        <p:nvSpPr>
          <p:cNvPr id="13" name="TextBox 12"/>
          <p:cNvSpPr txBox="1"/>
          <p:nvPr/>
        </p:nvSpPr>
        <p:spPr>
          <a:xfrm>
            <a:off x="7687492" y="3911739"/>
            <a:ext cx="171558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What is Free trade?. </a:t>
            </a:r>
            <a:r>
              <a:rPr lang="en-GB" sz="1000" dirty="0"/>
              <a:t>Free trade is when countries can trade with each other without tariffs ( taxes). This has the potential to benefit the worlds poorest. However subsidies are a barrier to free trade.  This is when rich countries give money to their farmers to help them produce goods cheaply.  This can steal trade from </a:t>
            </a:r>
            <a:r>
              <a:rPr lang="en-GB" sz="1000" dirty="0" err="1"/>
              <a:t>Lic’s</a:t>
            </a:r>
            <a:r>
              <a:rPr lang="en-GB" sz="1000" dirty="0"/>
              <a:t>.</a:t>
            </a:r>
          </a:p>
        </p:txBody>
      </p:sp>
      <p:sp>
        <p:nvSpPr>
          <p:cNvPr id="14" name="TextBox 13"/>
          <p:cNvSpPr txBox="1"/>
          <p:nvPr/>
        </p:nvSpPr>
        <p:spPr>
          <a:xfrm>
            <a:off x="7752805" y="5904283"/>
            <a:ext cx="1584960"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What is a trading group? </a:t>
            </a:r>
            <a:r>
              <a:rPr lang="en-GB" sz="1000" dirty="0"/>
              <a:t>Countries can join together to get higher prices for their goods. EG the EU</a:t>
            </a:r>
          </a:p>
        </p:txBody>
      </p:sp>
      <p:sp>
        <p:nvSpPr>
          <p:cNvPr id="15" name="TextBox 14"/>
          <p:cNvSpPr txBox="1"/>
          <p:nvPr/>
        </p:nvSpPr>
        <p:spPr>
          <a:xfrm>
            <a:off x="5658394" y="5146227"/>
            <a:ext cx="1942012"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Reducing the development gap : Micro finance.</a:t>
            </a:r>
          </a:p>
          <a:p>
            <a:r>
              <a:rPr lang="en-GB" sz="1000" dirty="0"/>
              <a:t>This involves small scale financial support. </a:t>
            </a:r>
            <a:r>
              <a:rPr lang="en-GB" sz="1000" dirty="0" err="1"/>
              <a:t>Itt</a:t>
            </a:r>
            <a:r>
              <a:rPr lang="en-GB" sz="1000" dirty="0"/>
              <a:t> helps people especially women to start up small businesses. The </a:t>
            </a:r>
            <a:r>
              <a:rPr lang="en-GB" sz="1000" dirty="0" err="1"/>
              <a:t>Garmeen</a:t>
            </a:r>
            <a:r>
              <a:rPr lang="en-GB" sz="1000" dirty="0"/>
              <a:t> bank is an example</a:t>
            </a:r>
          </a:p>
        </p:txBody>
      </p:sp>
      <p:pic>
        <p:nvPicPr>
          <p:cNvPr id="16" name="Picture 15"/>
          <p:cNvPicPr>
            <a:picLocks noChangeAspect="1"/>
          </p:cNvPicPr>
          <p:nvPr/>
        </p:nvPicPr>
        <p:blipFill>
          <a:blip r:embed="rId2"/>
          <a:stretch>
            <a:fillRect/>
          </a:stretch>
        </p:blipFill>
        <p:spPr>
          <a:xfrm>
            <a:off x="529047" y="6059065"/>
            <a:ext cx="1325611" cy="706992"/>
          </a:xfrm>
          <a:prstGeom prst="rect">
            <a:avLst/>
          </a:prstGeom>
        </p:spPr>
        <p:style>
          <a:lnRef idx="2">
            <a:schemeClr val="dk1"/>
          </a:lnRef>
          <a:fillRef idx="1">
            <a:schemeClr val="lt1"/>
          </a:fillRef>
          <a:effectRef idx="0">
            <a:schemeClr val="dk1"/>
          </a:effectRef>
          <a:fontRef idx="minor">
            <a:schemeClr val="dk1"/>
          </a:fontRef>
        </p:style>
      </p:pic>
      <p:sp>
        <p:nvSpPr>
          <p:cNvPr id="17" name="TextBox 16"/>
          <p:cNvSpPr txBox="1"/>
          <p:nvPr/>
        </p:nvSpPr>
        <p:spPr>
          <a:xfrm>
            <a:off x="529046" y="5303818"/>
            <a:ext cx="254290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Jamaica is a small Caribbean Island </a:t>
            </a:r>
            <a:r>
              <a:rPr lang="en-GB" sz="1000" dirty="0"/>
              <a:t>chosen </a:t>
            </a:r>
            <a:r>
              <a:rPr lang="en-GB" sz="1000" b="1" dirty="0"/>
              <a:t>tourism</a:t>
            </a:r>
            <a:r>
              <a:rPr lang="en-GB" sz="1000" dirty="0"/>
              <a:t> as a way to close the development gap.  There are positives and negatives to this.  It has </a:t>
            </a:r>
          </a:p>
        </p:txBody>
      </p:sp>
      <p:sp>
        <p:nvSpPr>
          <p:cNvPr id="18" name="TextBox 17"/>
          <p:cNvSpPr txBox="1"/>
          <p:nvPr/>
        </p:nvSpPr>
        <p:spPr>
          <a:xfrm>
            <a:off x="3167742" y="4724000"/>
            <a:ext cx="2394858"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i="1" dirty="0"/>
              <a:t>Economy</a:t>
            </a:r>
          </a:p>
          <a:p>
            <a:r>
              <a:rPr lang="en-GB" sz="1000" dirty="0"/>
              <a:t>Tourism is 24% of GDP in Jamaica</a:t>
            </a:r>
          </a:p>
          <a:p>
            <a:r>
              <a:rPr lang="en-GB" sz="1000" dirty="0"/>
              <a:t>Some money earned from tourism goes to the HIC travel companies</a:t>
            </a:r>
          </a:p>
          <a:p>
            <a:r>
              <a:rPr lang="en-GB" sz="1000" b="1" i="1" dirty="0"/>
              <a:t>Infrastructure</a:t>
            </a:r>
          </a:p>
          <a:p>
            <a:r>
              <a:rPr lang="en-GB" sz="1000" dirty="0"/>
              <a:t>Investment in roads and airports</a:t>
            </a:r>
          </a:p>
          <a:p>
            <a:r>
              <a:rPr lang="en-GB" sz="1000" dirty="0"/>
              <a:t>Some parts of the island remain isolated</a:t>
            </a:r>
          </a:p>
          <a:p>
            <a:r>
              <a:rPr lang="en-GB" sz="1000" b="1" i="1" dirty="0"/>
              <a:t>Quality of life. </a:t>
            </a:r>
            <a:r>
              <a:rPr lang="en-GB" sz="1000" dirty="0"/>
              <a:t>In the popular resorts locals benefit. </a:t>
            </a:r>
          </a:p>
          <a:p>
            <a:r>
              <a:rPr lang="en-GB" sz="1000" dirty="0"/>
              <a:t>In the rural areas life remains very hard</a:t>
            </a:r>
          </a:p>
          <a:p>
            <a:r>
              <a:rPr lang="en-GB" sz="1000" dirty="0"/>
              <a:t>The environment</a:t>
            </a:r>
          </a:p>
          <a:p>
            <a:r>
              <a:rPr lang="en-GB" sz="1000" b="1" i="1" dirty="0"/>
              <a:t>Conservation </a:t>
            </a:r>
            <a:r>
              <a:rPr lang="en-GB" sz="1000" dirty="0"/>
              <a:t>has created jobs</a:t>
            </a:r>
          </a:p>
          <a:p>
            <a:r>
              <a:rPr lang="en-GB" sz="1000" dirty="0"/>
              <a:t>Mass tourism creates a lot of waste</a:t>
            </a:r>
          </a:p>
        </p:txBody>
      </p:sp>
      <p:pic>
        <p:nvPicPr>
          <p:cNvPr id="19" name="Picture 18"/>
          <p:cNvPicPr>
            <a:picLocks noChangeAspect="1"/>
          </p:cNvPicPr>
          <p:nvPr/>
        </p:nvPicPr>
        <p:blipFill>
          <a:blip r:embed="rId3"/>
          <a:stretch>
            <a:fillRect/>
          </a:stretch>
        </p:blipFill>
        <p:spPr>
          <a:xfrm>
            <a:off x="5173844" y="4943339"/>
            <a:ext cx="131853" cy="137247"/>
          </a:xfrm>
          <a:prstGeom prst="rect">
            <a:avLst/>
          </a:prstGeom>
        </p:spPr>
      </p:pic>
      <p:pic>
        <p:nvPicPr>
          <p:cNvPr id="20" name="Picture 19"/>
          <p:cNvPicPr>
            <a:picLocks noChangeAspect="1"/>
          </p:cNvPicPr>
          <p:nvPr/>
        </p:nvPicPr>
        <p:blipFill>
          <a:blip r:embed="rId3"/>
          <a:stretch>
            <a:fillRect/>
          </a:stretch>
        </p:blipFill>
        <p:spPr>
          <a:xfrm>
            <a:off x="4960484" y="5520515"/>
            <a:ext cx="131853" cy="137247"/>
          </a:xfrm>
          <a:prstGeom prst="rect">
            <a:avLst/>
          </a:prstGeom>
        </p:spPr>
      </p:pic>
      <p:pic>
        <p:nvPicPr>
          <p:cNvPr id="21" name="Picture 20"/>
          <p:cNvPicPr>
            <a:picLocks noChangeAspect="1"/>
          </p:cNvPicPr>
          <p:nvPr/>
        </p:nvPicPr>
        <p:blipFill>
          <a:blip r:embed="rId3"/>
          <a:stretch>
            <a:fillRect/>
          </a:stretch>
        </p:blipFill>
        <p:spPr>
          <a:xfrm>
            <a:off x="3756869" y="5968909"/>
            <a:ext cx="131853" cy="137247"/>
          </a:xfrm>
          <a:prstGeom prst="rect">
            <a:avLst/>
          </a:prstGeom>
        </p:spPr>
      </p:pic>
      <p:pic>
        <p:nvPicPr>
          <p:cNvPr id="22" name="Picture 21"/>
          <p:cNvPicPr>
            <a:picLocks noChangeAspect="1"/>
          </p:cNvPicPr>
          <p:nvPr/>
        </p:nvPicPr>
        <p:blipFill>
          <a:blip r:embed="rId3"/>
          <a:stretch>
            <a:fillRect/>
          </a:stretch>
        </p:blipFill>
        <p:spPr>
          <a:xfrm>
            <a:off x="4916941" y="6454276"/>
            <a:ext cx="131853" cy="137247"/>
          </a:xfrm>
          <a:prstGeom prst="rect">
            <a:avLst/>
          </a:prstGeom>
        </p:spPr>
      </p:pic>
      <p:pic>
        <p:nvPicPr>
          <p:cNvPr id="23" name="Picture 22"/>
          <p:cNvPicPr>
            <a:picLocks noChangeAspect="1"/>
          </p:cNvPicPr>
          <p:nvPr/>
        </p:nvPicPr>
        <p:blipFill>
          <a:blip r:embed="rId4"/>
          <a:stretch>
            <a:fillRect/>
          </a:stretch>
        </p:blipFill>
        <p:spPr>
          <a:xfrm>
            <a:off x="4595949" y="5265669"/>
            <a:ext cx="181530" cy="139693"/>
          </a:xfrm>
          <a:prstGeom prst="rect">
            <a:avLst/>
          </a:prstGeom>
        </p:spPr>
      </p:pic>
      <p:pic>
        <p:nvPicPr>
          <p:cNvPr id="25" name="Picture 24"/>
          <p:cNvPicPr>
            <a:picLocks noChangeAspect="1"/>
          </p:cNvPicPr>
          <p:nvPr/>
        </p:nvPicPr>
        <p:blipFill>
          <a:blip r:embed="rId4"/>
          <a:stretch>
            <a:fillRect/>
          </a:stretch>
        </p:blipFill>
        <p:spPr>
          <a:xfrm>
            <a:off x="5359113" y="5691856"/>
            <a:ext cx="181530" cy="139693"/>
          </a:xfrm>
          <a:prstGeom prst="rect">
            <a:avLst/>
          </a:prstGeom>
        </p:spPr>
      </p:pic>
      <p:pic>
        <p:nvPicPr>
          <p:cNvPr id="26" name="Picture 25"/>
          <p:cNvPicPr>
            <a:picLocks noChangeAspect="1"/>
          </p:cNvPicPr>
          <p:nvPr/>
        </p:nvPicPr>
        <p:blipFill>
          <a:blip r:embed="rId4"/>
          <a:stretch>
            <a:fillRect/>
          </a:stretch>
        </p:blipFill>
        <p:spPr>
          <a:xfrm>
            <a:off x="4220928" y="6314583"/>
            <a:ext cx="181530" cy="139693"/>
          </a:xfrm>
          <a:prstGeom prst="rect">
            <a:avLst/>
          </a:prstGeom>
        </p:spPr>
      </p:pic>
      <p:pic>
        <p:nvPicPr>
          <p:cNvPr id="27" name="Picture 26"/>
          <p:cNvPicPr>
            <a:picLocks noChangeAspect="1"/>
          </p:cNvPicPr>
          <p:nvPr/>
        </p:nvPicPr>
        <p:blipFill>
          <a:blip r:embed="rId4"/>
          <a:stretch>
            <a:fillRect/>
          </a:stretch>
        </p:blipFill>
        <p:spPr>
          <a:xfrm>
            <a:off x="5173843" y="6615324"/>
            <a:ext cx="181530" cy="139693"/>
          </a:xfrm>
          <a:prstGeom prst="rect">
            <a:avLst/>
          </a:prstGeom>
        </p:spPr>
      </p:pic>
      <p:sp>
        <p:nvSpPr>
          <p:cNvPr id="28" name="TextBox 27"/>
          <p:cNvSpPr txBox="1"/>
          <p:nvPr/>
        </p:nvSpPr>
        <p:spPr>
          <a:xfrm>
            <a:off x="436337" y="70480"/>
            <a:ext cx="2769327" cy="707886"/>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Development Gap Year 11 HT1</a:t>
            </a:r>
          </a:p>
        </p:txBody>
      </p:sp>
    </p:spTree>
    <p:extLst>
      <p:ext uri="{BB962C8B-B14F-4D97-AF65-F5344CB8AC3E}">
        <p14:creationId xmlns:p14="http://schemas.microsoft.com/office/powerpoint/2010/main" val="141790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211" y="156754"/>
            <a:ext cx="4710717"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solidFill>
                  <a:schemeClr val="bg1"/>
                </a:solidFill>
              </a:rPr>
              <a:t>Exploring Nigeria: CASE STUDY Year 11 HT2</a:t>
            </a:r>
          </a:p>
        </p:txBody>
      </p:sp>
      <p:pic>
        <p:nvPicPr>
          <p:cNvPr id="3" name="Picture 2"/>
          <p:cNvPicPr>
            <a:picLocks noChangeAspect="1"/>
          </p:cNvPicPr>
          <p:nvPr/>
        </p:nvPicPr>
        <p:blipFill>
          <a:blip r:embed="rId2"/>
          <a:stretch>
            <a:fillRect/>
          </a:stretch>
        </p:blipFill>
        <p:spPr>
          <a:xfrm>
            <a:off x="563880" y="624610"/>
            <a:ext cx="2098767" cy="1117525"/>
          </a:xfrm>
          <a:prstGeom prst="rect">
            <a:avLst/>
          </a:prstGeom>
        </p:spPr>
      </p:pic>
      <p:sp>
        <p:nvSpPr>
          <p:cNvPr id="4" name="TextBox 3"/>
          <p:cNvSpPr txBox="1"/>
          <p:nvPr/>
        </p:nvSpPr>
        <p:spPr>
          <a:xfrm>
            <a:off x="2798244" y="545928"/>
            <a:ext cx="2851443"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 Nigeria's Importance</a:t>
            </a:r>
          </a:p>
          <a:p>
            <a:r>
              <a:rPr lang="en-GB" sz="1000" dirty="0"/>
              <a:t>2014 Nigeria was the 21</a:t>
            </a:r>
            <a:r>
              <a:rPr lang="en-GB" sz="1000" baseline="30000" dirty="0"/>
              <a:t>st</a:t>
            </a:r>
            <a:r>
              <a:rPr lang="en-GB" sz="1000" dirty="0"/>
              <a:t> largest economy in the world.</a:t>
            </a:r>
          </a:p>
          <a:p>
            <a:r>
              <a:rPr lang="en-GB" sz="1000" dirty="0"/>
              <a:t>It had a population of 195.9 million in 2018</a:t>
            </a:r>
          </a:p>
          <a:p>
            <a:r>
              <a:rPr lang="en-GB" sz="1000" dirty="0"/>
              <a:t>Nigeria contribute the  UN peace keeping force.</a:t>
            </a:r>
          </a:p>
          <a:p>
            <a:r>
              <a:rPr lang="en-GB" sz="1000" dirty="0"/>
              <a:t>It has the largest population in Africa.</a:t>
            </a:r>
          </a:p>
          <a:p>
            <a:r>
              <a:rPr lang="en-GB" sz="1000" dirty="0"/>
              <a:t>It has the fastest growing economy in Africa</a:t>
            </a:r>
          </a:p>
        </p:txBody>
      </p:sp>
      <p:pic>
        <p:nvPicPr>
          <p:cNvPr id="5" name="Picture 4"/>
          <p:cNvPicPr>
            <a:picLocks noChangeAspect="1"/>
          </p:cNvPicPr>
          <p:nvPr/>
        </p:nvPicPr>
        <p:blipFill>
          <a:blip r:embed="rId3"/>
          <a:stretch>
            <a:fillRect/>
          </a:stretch>
        </p:blipFill>
        <p:spPr>
          <a:xfrm>
            <a:off x="5728064" y="156755"/>
            <a:ext cx="1984329" cy="1232373"/>
          </a:xfrm>
          <a:prstGeom prst="rect">
            <a:avLst/>
          </a:prstGeom>
        </p:spPr>
      </p:pic>
      <p:sp>
        <p:nvSpPr>
          <p:cNvPr id="6" name="TextBox 5"/>
          <p:cNvSpPr txBox="1"/>
          <p:nvPr/>
        </p:nvSpPr>
        <p:spPr>
          <a:xfrm>
            <a:off x="7790770" y="156754"/>
            <a:ext cx="135853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i="1" dirty="0"/>
              <a:t>Political Context: </a:t>
            </a:r>
            <a:r>
              <a:rPr lang="en-GB" sz="1000" dirty="0"/>
              <a:t>During colonial times Nigeria was ruled by the UK. It got its independence in 1960. Up to 1990 there was Political instability. Since then the Government has been more stable. Today China invest heavily in Nigeria</a:t>
            </a:r>
          </a:p>
        </p:txBody>
      </p:sp>
      <p:sp>
        <p:nvSpPr>
          <p:cNvPr id="10" name="TextBox 9"/>
          <p:cNvSpPr txBox="1"/>
          <p:nvPr/>
        </p:nvSpPr>
        <p:spPr>
          <a:xfrm>
            <a:off x="5728064" y="1451335"/>
            <a:ext cx="198432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i="1" dirty="0"/>
              <a:t>Background: </a:t>
            </a:r>
            <a:r>
              <a:rPr lang="en-GB" sz="1000" dirty="0"/>
              <a:t>Nigeria is a multi ethnic country. There was a civil war between 1967 and 1970. Christians to the South Muslims to the North where there is a terrorist group called Boko Haram</a:t>
            </a:r>
          </a:p>
        </p:txBody>
      </p:sp>
      <p:sp>
        <p:nvSpPr>
          <p:cNvPr id="11" name="TextBox 10"/>
          <p:cNvSpPr txBox="1"/>
          <p:nvPr/>
        </p:nvSpPr>
        <p:spPr>
          <a:xfrm>
            <a:off x="7790770" y="2177143"/>
            <a:ext cx="1358537"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Nollywood is the second largest film industry in the world</a:t>
            </a:r>
          </a:p>
        </p:txBody>
      </p:sp>
      <p:grpSp>
        <p:nvGrpSpPr>
          <p:cNvPr id="28" name="Group 27"/>
          <p:cNvGrpSpPr/>
          <p:nvPr/>
        </p:nvGrpSpPr>
        <p:grpSpPr>
          <a:xfrm>
            <a:off x="563879" y="1867045"/>
            <a:ext cx="3326674" cy="1341622"/>
            <a:chOff x="182879" y="2266942"/>
            <a:chExt cx="3326674" cy="1341622"/>
          </a:xfrm>
        </p:grpSpPr>
        <p:pic>
          <p:nvPicPr>
            <p:cNvPr id="12" name="Picture 11"/>
            <p:cNvPicPr>
              <a:picLocks noChangeAspect="1"/>
            </p:cNvPicPr>
            <p:nvPr/>
          </p:nvPicPr>
          <p:blipFill>
            <a:blip r:embed="rId4"/>
            <a:stretch>
              <a:fillRect/>
            </a:stretch>
          </p:blipFill>
          <p:spPr>
            <a:xfrm>
              <a:off x="182879" y="2266942"/>
              <a:ext cx="1891107" cy="1064623"/>
            </a:xfrm>
            <a:prstGeom prst="rect">
              <a:avLst/>
            </a:prstGeom>
          </p:spPr>
        </p:pic>
        <p:sp>
          <p:nvSpPr>
            <p:cNvPr id="13" name="TextBox 12"/>
            <p:cNvSpPr txBox="1"/>
            <p:nvPr/>
          </p:nvSpPr>
          <p:spPr>
            <a:xfrm>
              <a:off x="2211977" y="2333897"/>
              <a:ext cx="844732"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Semi desert</a:t>
              </a:r>
            </a:p>
          </p:txBody>
        </p:sp>
        <p:sp>
          <p:nvSpPr>
            <p:cNvPr id="14" name="TextBox 13"/>
            <p:cNvSpPr txBox="1"/>
            <p:nvPr/>
          </p:nvSpPr>
          <p:spPr>
            <a:xfrm>
              <a:off x="2211977" y="2678641"/>
              <a:ext cx="119307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Tropical grassland and Savannah</a:t>
              </a:r>
            </a:p>
          </p:txBody>
        </p:sp>
        <p:sp>
          <p:nvSpPr>
            <p:cNvPr id="15" name="TextBox 14"/>
            <p:cNvSpPr txBox="1"/>
            <p:nvPr/>
          </p:nvSpPr>
          <p:spPr>
            <a:xfrm>
              <a:off x="2211976" y="3208454"/>
              <a:ext cx="129757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High temperatures and high rainfall</a:t>
              </a:r>
            </a:p>
          </p:txBody>
        </p:sp>
        <p:cxnSp>
          <p:nvCxnSpPr>
            <p:cNvPr id="17" name="Straight Arrow Connector 16"/>
            <p:cNvCxnSpPr>
              <a:stCxn id="13" idx="1"/>
            </p:cNvCxnSpPr>
            <p:nvPr/>
          </p:nvCxnSpPr>
          <p:spPr>
            <a:xfrm flipH="1" flipV="1">
              <a:off x="1445623" y="2333897"/>
              <a:ext cx="766354" cy="123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4" idx="1"/>
            </p:cNvCxnSpPr>
            <p:nvPr/>
          </p:nvCxnSpPr>
          <p:spPr>
            <a:xfrm flipH="1" flipV="1">
              <a:off x="931817" y="2838994"/>
              <a:ext cx="1280160" cy="39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5" idx="1"/>
            </p:cNvCxnSpPr>
            <p:nvPr/>
          </p:nvCxnSpPr>
          <p:spPr>
            <a:xfrm flipH="1" flipV="1">
              <a:off x="775063" y="3208454"/>
              <a:ext cx="1436913" cy="200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2" name="TextBox 21"/>
          <p:cNvSpPr txBox="1"/>
          <p:nvPr/>
        </p:nvSpPr>
        <p:spPr>
          <a:xfrm>
            <a:off x="3980442" y="1752018"/>
            <a:ext cx="164592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Political Links: </a:t>
            </a:r>
          </a:p>
          <a:p>
            <a:r>
              <a:rPr lang="en-GB" sz="1000" dirty="0"/>
              <a:t>OPEC and the United Nations. Also the African Union</a:t>
            </a:r>
          </a:p>
        </p:txBody>
      </p:sp>
      <p:sp>
        <p:nvSpPr>
          <p:cNvPr id="23" name="TextBox 22"/>
          <p:cNvSpPr txBox="1"/>
          <p:nvPr/>
        </p:nvSpPr>
        <p:spPr>
          <a:xfrm>
            <a:off x="5728064" y="2522254"/>
            <a:ext cx="198432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Trade</a:t>
            </a:r>
            <a:r>
              <a:rPr lang="en-GB" sz="1000" dirty="0"/>
              <a:t>: Nigeria </a:t>
            </a:r>
            <a:r>
              <a:rPr lang="en-GB" sz="1000" b="1" i="1" dirty="0"/>
              <a:t>exports: </a:t>
            </a:r>
            <a:r>
              <a:rPr lang="en-GB" sz="1000" dirty="0"/>
              <a:t>crude and refined petroleum, natural gas, rubber, cocoa and cotton.</a:t>
            </a:r>
          </a:p>
          <a:p>
            <a:r>
              <a:rPr lang="en-GB" sz="1000" b="1" i="1" dirty="0"/>
              <a:t>Imports: </a:t>
            </a:r>
            <a:r>
              <a:rPr lang="en-GB" sz="1000" dirty="0"/>
              <a:t>refined petroleum from the EU and the USA cars from Brazil and the USA telephones from China</a:t>
            </a:r>
          </a:p>
          <a:p>
            <a:r>
              <a:rPr lang="en-GB" sz="1000" dirty="0"/>
              <a:t>Today oil accounts for 95% of </a:t>
            </a:r>
            <a:r>
              <a:rPr lang="en-GB" sz="1000" dirty="0" err="1"/>
              <a:t>Nigerias</a:t>
            </a:r>
            <a:r>
              <a:rPr lang="en-GB" sz="1000" dirty="0"/>
              <a:t> export earnings</a:t>
            </a:r>
          </a:p>
        </p:txBody>
      </p:sp>
      <p:pic>
        <p:nvPicPr>
          <p:cNvPr id="25" name="Picture 24"/>
          <p:cNvPicPr>
            <a:picLocks noChangeAspect="1"/>
          </p:cNvPicPr>
          <p:nvPr/>
        </p:nvPicPr>
        <p:blipFill>
          <a:blip r:embed="rId5"/>
          <a:stretch>
            <a:fillRect/>
          </a:stretch>
        </p:blipFill>
        <p:spPr>
          <a:xfrm>
            <a:off x="7790769" y="2812539"/>
            <a:ext cx="1607502" cy="967063"/>
          </a:xfrm>
          <a:prstGeom prst="rect">
            <a:avLst/>
          </a:prstGeom>
        </p:spPr>
      </p:pic>
      <p:sp>
        <p:nvSpPr>
          <p:cNvPr id="26" name="TextBox 25"/>
          <p:cNvSpPr txBox="1"/>
          <p:nvPr/>
        </p:nvSpPr>
        <p:spPr>
          <a:xfrm>
            <a:off x="3936089" y="2496444"/>
            <a:ext cx="171371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dirty="0"/>
              <a:t>Manufacturing in Nigeria</a:t>
            </a:r>
            <a:r>
              <a:rPr lang="en-GB" sz="1000" dirty="0"/>
              <a:t>. Today manufacturing accounts for 10% of Nigeria's economy. EG Volkswagen.  Regular paid work gives people an income. Industry stimulates growth in other areas of the supply chain. People pay taxes to the Government. </a:t>
            </a:r>
            <a:r>
              <a:rPr lang="en-GB" sz="1000" b="1" i="1" dirty="0"/>
              <a:t>This is an example of the multiplier effect</a:t>
            </a:r>
          </a:p>
        </p:txBody>
      </p:sp>
      <p:sp>
        <p:nvSpPr>
          <p:cNvPr id="27" name="TextBox 26"/>
          <p:cNvSpPr txBox="1"/>
          <p:nvPr/>
        </p:nvSpPr>
        <p:spPr>
          <a:xfrm>
            <a:off x="7790769" y="3860998"/>
            <a:ext cx="160750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TNC’s in Nigeria </a:t>
            </a:r>
            <a:r>
              <a:rPr lang="en-GB" sz="1000" dirty="0"/>
              <a:t>: Two main Trans National companies in Nigeria are: </a:t>
            </a:r>
            <a:r>
              <a:rPr lang="en-GB" sz="1000" dirty="0" err="1"/>
              <a:t>Unilvever</a:t>
            </a:r>
            <a:r>
              <a:rPr lang="en-GB" sz="1000" dirty="0"/>
              <a:t> and Shell oil</a:t>
            </a:r>
            <a:endParaRPr lang="en-GB" sz="1000" b="1" u="sng" dirty="0"/>
          </a:p>
        </p:txBody>
      </p:sp>
      <p:sp>
        <p:nvSpPr>
          <p:cNvPr id="29" name="TextBox 28"/>
          <p:cNvSpPr txBox="1"/>
          <p:nvPr/>
        </p:nvSpPr>
        <p:spPr>
          <a:xfrm>
            <a:off x="7790770" y="4650281"/>
            <a:ext cx="1531529"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Unilever. </a:t>
            </a:r>
            <a:r>
              <a:rPr lang="en-GB" sz="1000" dirty="0"/>
              <a:t>Anglo-Dutch TNC. Employs 1500 people. Helped to promote health care and education</a:t>
            </a:r>
          </a:p>
        </p:txBody>
      </p:sp>
      <p:sp>
        <p:nvSpPr>
          <p:cNvPr id="31" name="TextBox 30"/>
          <p:cNvSpPr txBox="1"/>
          <p:nvPr/>
        </p:nvSpPr>
        <p:spPr>
          <a:xfrm>
            <a:off x="6964682" y="5593453"/>
            <a:ext cx="235761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Shell </a:t>
            </a:r>
            <a:r>
              <a:rPr lang="en-GB" sz="1000" dirty="0"/>
              <a:t>One of the worlds largest oil companies.</a:t>
            </a:r>
          </a:p>
          <a:p>
            <a:r>
              <a:rPr lang="en-GB" sz="1000" dirty="0"/>
              <a:t>Major contributions in taxes</a:t>
            </a:r>
          </a:p>
          <a:p>
            <a:r>
              <a:rPr lang="en-GB" sz="1000" dirty="0"/>
              <a:t>Employs 65000people</a:t>
            </a:r>
          </a:p>
          <a:p>
            <a:r>
              <a:rPr lang="en-GB" sz="1000" dirty="0"/>
              <a:t>Many oils pills have caused environmental damage</a:t>
            </a:r>
          </a:p>
        </p:txBody>
      </p:sp>
      <p:pic>
        <p:nvPicPr>
          <p:cNvPr id="32" name="Picture 31"/>
          <p:cNvPicPr>
            <a:picLocks noChangeAspect="1"/>
          </p:cNvPicPr>
          <p:nvPr/>
        </p:nvPicPr>
        <p:blipFill>
          <a:blip r:embed="rId6"/>
          <a:stretch>
            <a:fillRect/>
          </a:stretch>
        </p:blipFill>
        <p:spPr>
          <a:xfrm>
            <a:off x="8594520" y="5967159"/>
            <a:ext cx="134124" cy="134124"/>
          </a:xfrm>
          <a:prstGeom prst="rect">
            <a:avLst/>
          </a:prstGeom>
        </p:spPr>
      </p:pic>
      <p:pic>
        <p:nvPicPr>
          <p:cNvPr id="33" name="Picture 32"/>
          <p:cNvPicPr>
            <a:picLocks noChangeAspect="1"/>
          </p:cNvPicPr>
          <p:nvPr/>
        </p:nvPicPr>
        <p:blipFill>
          <a:blip r:embed="rId6"/>
          <a:stretch>
            <a:fillRect/>
          </a:stretch>
        </p:blipFill>
        <p:spPr>
          <a:xfrm>
            <a:off x="8250531" y="6101283"/>
            <a:ext cx="134124" cy="134124"/>
          </a:xfrm>
          <a:prstGeom prst="rect">
            <a:avLst/>
          </a:prstGeom>
        </p:spPr>
      </p:pic>
      <p:pic>
        <p:nvPicPr>
          <p:cNvPr id="34" name="Picture 33"/>
          <p:cNvPicPr>
            <a:picLocks noChangeAspect="1"/>
          </p:cNvPicPr>
          <p:nvPr/>
        </p:nvPicPr>
        <p:blipFill>
          <a:blip r:embed="rId7"/>
          <a:stretch>
            <a:fillRect/>
          </a:stretch>
        </p:blipFill>
        <p:spPr>
          <a:xfrm>
            <a:off x="8326555" y="6414055"/>
            <a:ext cx="181530" cy="139693"/>
          </a:xfrm>
          <a:prstGeom prst="rect">
            <a:avLst/>
          </a:prstGeom>
        </p:spPr>
      </p:pic>
      <p:sp>
        <p:nvSpPr>
          <p:cNvPr id="35" name="TextBox 34"/>
          <p:cNvSpPr txBox="1"/>
          <p:nvPr/>
        </p:nvSpPr>
        <p:spPr>
          <a:xfrm>
            <a:off x="5728064" y="4075612"/>
            <a:ext cx="198432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Advantages of TNC’s </a:t>
            </a:r>
          </a:p>
          <a:p>
            <a:r>
              <a:rPr lang="en-GB" sz="1000" dirty="0"/>
              <a:t>Employment and learning new skills</a:t>
            </a:r>
          </a:p>
          <a:p>
            <a:r>
              <a:rPr lang="en-GB" sz="1000" dirty="0"/>
              <a:t>Investment in local infrastructure</a:t>
            </a:r>
          </a:p>
          <a:p>
            <a:r>
              <a:rPr lang="en-GB" sz="1000" b="1" u="sng" dirty="0"/>
              <a:t>Disadvantages of TNC’s</a:t>
            </a:r>
          </a:p>
          <a:p>
            <a:r>
              <a:rPr lang="en-GB" sz="1000" dirty="0"/>
              <a:t>Poorly paid</a:t>
            </a:r>
          </a:p>
          <a:p>
            <a:r>
              <a:rPr lang="en-GB" sz="1000" dirty="0"/>
              <a:t>Poor working conditions</a:t>
            </a:r>
          </a:p>
          <a:p>
            <a:r>
              <a:rPr lang="en-GB" sz="1000" dirty="0"/>
              <a:t>Profit goes abroad</a:t>
            </a:r>
          </a:p>
        </p:txBody>
      </p:sp>
      <p:pic>
        <p:nvPicPr>
          <p:cNvPr id="36" name="Picture 35"/>
          <p:cNvPicPr>
            <a:picLocks noChangeAspect="1"/>
          </p:cNvPicPr>
          <p:nvPr/>
        </p:nvPicPr>
        <p:blipFill>
          <a:blip r:embed="rId7"/>
          <a:stretch>
            <a:fillRect/>
          </a:stretch>
        </p:blipFill>
        <p:spPr>
          <a:xfrm>
            <a:off x="6964681" y="5189616"/>
            <a:ext cx="181530" cy="139693"/>
          </a:xfrm>
          <a:prstGeom prst="rect">
            <a:avLst/>
          </a:prstGeom>
        </p:spPr>
      </p:pic>
      <p:pic>
        <p:nvPicPr>
          <p:cNvPr id="37" name="Picture 36"/>
          <p:cNvPicPr>
            <a:picLocks noChangeAspect="1"/>
          </p:cNvPicPr>
          <p:nvPr/>
        </p:nvPicPr>
        <p:blipFill>
          <a:blip r:embed="rId7"/>
          <a:stretch>
            <a:fillRect/>
          </a:stretch>
        </p:blipFill>
        <p:spPr>
          <a:xfrm>
            <a:off x="7146211" y="4995214"/>
            <a:ext cx="181530" cy="139693"/>
          </a:xfrm>
          <a:prstGeom prst="rect">
            <a:avLst/>
          </a:prstGeom>
        </p:spPr>
      </p:pic>
      <p:pic>
        <p:nvPicPr>
          <p:cNvPr id="38" name="Picture 37"/>
          <p:cNvPicPr>
            <a:picLocks noChangeAspect="1"/>
          </p:cNvPicPr>
          <p:nvPr/>
        </p:nvPicPr>
        <p:blipFill>
          <a:blip r:embed="rId7"/>
          <a:stretch>
            <a:fillRect/>
          </a:stretch>
        </p:blipFill>
        <p:spPr>
          <a:xfrm>
            <a:off x="6468292" y="4907434"/>
            <a:ext cx="181530" cy="139693"/>
          </a:xfrm>
          <a:prstGeom prst="rect">
            <a:avLst/>
          </a:prstGeom>
        </p:spPr>
      </p:pic>
      <p:pic>
        <p:nvPicPr>
          <p:cNvPr id="39" name="Picture 38"/>
          <p:cNvPicPr>
            <a:picLocks noChangeAspect="1"/>
          </p:cNvPicPr>
          <p:nvPr/>
        </p:nvPicPr>
        <p:blipFill>
          <a:blip r:embed="rId6"/>
          <a:stretch>
            <a:fillRect/>
          </a:stretch>
        </p:blipFill>
        <p:spPr>
          <a:xfrm>
            <a:off x="7525912" y="4619465"/>
            <a:ext cx="134124" cy="134124"/>
          </a:xfrm>
          <a:prstGeom prst="rect">
            <a:avLst/>
          </a:prstGeom>
        </p:spPr>
      </p:pic>
      <p:pic>
        <p:nvPicPr>
          <p:cNvPr id="40" name="Picture 39"/>
          <p:cNvPicPr>
            <a:picLocks noChangeAspect="1"/>
          </p:cNvPicPr>
          <p:nvPr/>
        </p:nvPicPr>
        <p:blipFill>
          <a:blip r:embed="rId6"/>
          <a:stretch>
            <a:fillRect/>
          </a:stretch>
        </p:blipFill>
        <p:spPr>
          <a:xfrm>
            <a:off x="6182246" y="4398456"/>
            <a:ext cx="134124" cy="134124"/>
          </a:xfrm>
          <a:prstGeom prst="rect">
            <a:avLst/>
          </a:prstGeom>
        </p:spPr>
      </p:pic>
      <p:sp>
        <p:nvSpPr>
          <p:cNvPr id="41" name="TextBox 40"/>
          <p:cNvSpPr txBox="1"/>
          <p:nvPr/>
        </p:nvSpPr>
        <p:spPr>
          <a:xfrm>
            <a:off x="5626364" y="5485460"/>
            <a:ext cx="125123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Aid in Nigeria </a:t>
            </a:r>
            <a:r>
              <a:rPr lang="en-GB" sz="1000" dirty="0"/>
              <a:t>Aid from the USA has helped to prevent the spread of AIDS. The world bank approved AID for loans for business</a:t>
            </a:r>
          </a:p>
        </p:txBody>
      </p:sp>
      <p:sp>
        <p:nvSpPr>
          <p:cNvPr id="42" name="TextBox 41"/>
          <p:cNvSpPr txBox="1"/>
          <p:nvPr/>
        </p:nvSpPr>
        <p:spPr>
          <a:xfrm>
            <a:off x="4058698" y="4471976"/>
            <a:ext cx="151531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Problems with AID</a:t>
            </a:r>
          </a:p>
          <a:p>
            <a:r>
              <a:rPr lang="en-GB" sz="1000" dirty="0"/>
              <a:t>Corruption is a major problem in the loss of AID donations</a:t>
            </a:r>
          </a:p>
          <a:p>
            <a:r>
              <a:rPr lang="en-GB" sz="1000" dirty="0"/>
              <a:t>Donors may have political influence on where the Aid is sent</a:t>
            </a:r>
          </a:p>
          <a:p>
            <a:r>
              <a:rPr lang="en-GB" sz="1000" dirty="0"/>
              <a:t>Nigeria could become dependant on the AID</a:t>
            </a:r>
          </a:p>
        </p:txBody>
      </p:sp>
      <p:sp>
        <p:nvSpPr>
          <p:cNvPr id="43" name="TextBox 42"/>
          <p:cNvSpPr txBox="1"/>
          <p:nvPr/>
        </p:nvSpPr>
        <p:spPr>
          <a:xfrm>
            <a:off x="494211" y="3221812"/>
            <a:ext cx="3396343"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The effect of development on the Environment:</a:t>
            </a:r>
          </a:p>
          <a:p>
            <a:r>
              <a:rPr lang="en-GB" sz="1000" b="1" i="1" dirty="0"/>
              <a:t>Industrial Growth</a:t>
            </a:r>
            <a:r>
              <a:rPr lang="en-GB" sz="1000" dirty="0"/>
              <a:t>: Pollution from factories gets in to the water supply. Gases get into the atmosphere. Many forests have been cleared for Industrial development</a:t>
            </a:r>
          </a:p>
          <a:p>
            <a:r>
              <a:rPr lang="en-GB" sz="1000" b="1" i="1" dirty="0"/>
              <a:t>Urban Growth: </a:t>
            </a:r>
            <a:r>
              <a:rPr lang="en-GB" sz="1000" dirty="0"/>
              <a:t>Waste from homes is a major issue. Traffic congestion pollutes the air. More deforestation when the new capital ABUJA was built.</a:t>
            </a:r>
          </a:p>
          <a:p>
            <a:r>
              <a:rPr lang="en-GB" sz="1000" b="1" i="1" dirty="0"/>
              <a:t>Mining and oil extraction: </a:t>
            </a:r>
            <a:r>
              <a:rPr lang="en-GB" sz="1000" dirty="0"/>
              <a:t>Tin mining leads to soil erosion. Oil spills can harm the coast and cause fires. Very bad spill BODO 2008-9</a:t>
            </a:r>
          </a:p>
          <a:p>
            <a:r>
              <a:rPr lang="en-GB" sz="1000" b="1" i="1" dirty="0"/>
              <a:t>Commercial farming: </a:t>
            </a:r>
            <a:r>
              <a:rPr lang="en-GB" sz="1000" dirty="0"/>
              <a:t>Water pollution due to the use of chemicals, Soils erosion due to forest </a:t>
            </a:r>
            <a:r>
              <a:rPr lang="en-GB" sz="1000" dirty="0" err="1"/>
              <a:t>clearnce</a:t>
            </a:r>
            <a:r>
              <a:rPr lang="en-GB" sz="1000" dirty="0"/>
              <a:t> leads also to the loss of species</a:t>
            </a:r>
          </a:p>
        </p:txBody>
      </p:sp>
      <p:sp>
        <p:nvSpPr>
          <p:cNvPr id="44" name="TextBox 43"/>
          <p:cNvSpPr txBox="1"/>
          <p:nvPr/>
        </p:nvSpPr>
        <p:spPr>
          <a:xfrm>
            <a:off x="494211" y="5399051"/>
            <a:ext cx="348623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Quality of life </a:t>
            </a:r>
            <a:r>
              <a:rPr lang="en-GB" sz="1000" dirty="0"/>
              <a:t>There have been many benefits to development: Higher disposable incomes. Improvements to infrastructure. Better access to safe water. Better quality health care. </a:t>
            </a:r>
            <a:r>
              <a:rPr lang="en-GB" sz="1000" b="1" i="1" dirty="0"/>
              <a:t>HOWEVER:</a:t>
            </a:r>
          </a:p>
          <a:p>
            <a:r>
              <a:rPr lang="en-GB" sz="1000" dirty="0"/>
              <a:t>Many people are still very poor. The gap between the rich and poor is wider. Over dependant on oil which could be a problem in the future.</a:t>
            </a:r>
          </a:p>
          <a:p>
            <a:r>
              <a:rPr lang="en-GB" sz="1000" dirty="0"/>
              <a:t>Nigeria's HDI has increased from 0.46 in 2005 to 0.50 in 2013</a:t>
            </a:r>
          </a:p>
        </p:txBody>
      </p:sp>
      <p:sp>
        <p:nvSpPr>
          <p:cNvPr id="45" name="TextBox 44"/>
          <p:cNvSpPr txBox="1"/>
          <p:nvPr/>
        </p:nvSpPr>
        <p:spPr>
          <a:xfrm>
            <a:off x="4029892" y="6014603"/>
            <a:ext cx="154411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60% of Nigerians still live in Poverty and there remain real threats to the environment</a:t>
            </a:r>
          </a:p>
        </p:txBody>
      </p:sp>
    </p:spTree>
    <p:extLst>
      <p:ext uri="{BB962C8B-B14F-4D97-AF65-F5344CB8AC3E}">
        <p14:creationId xmlns:p14="http://schemas.microsoft.com/office/powerpoint/2010/main" val="49698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6B4834C-1DAB-4C4C-80B8-7E65783FFD85}"/>
              </a:ext>
            </a:extLst>
          </p:cNvPr>
          <p:cNvGraphicFramePr>
            <a:graphicFrameLocks noGrp="1"/>
          </p:cNvGraphicFramePr>
          <p:nvPr>
            <p:extLst>
              <p:ext uri="{D42A27DB-BD31-4B8C-83A1-F6EECF244321}">
                <p14:modId xmlns:p14="http://schemas.microsoft.com/office/powerpoint/2010/main" val="1002130362"/>
              </p:ext>
            </p:extLst>
          </p:nvPr>
        </p:nvGraphicFramePr>
        <p:xfrm>
          <a:off x="122030" y="590681"/>
          <a:ext cx="3554620" cy="3063240"/>
        </p:xfrm>
        <a:graphic>
          <a:graphicData uri="http://schemas.openxmlformats.org/drawingml/2006/table">
            <a:tbl>
              <a:tblPr firstRow="1" bandRow="1">
                <a:tableStyleId>{21E4AEA4-8DFA-4A89-87EB-49C32662AFE0}</a:tableStyleId>
              </a:tblPr>
              <a:tblGrid>
                <a:gridCol w="3554620">
                  <a:extLst>
                    <a:ext uri="{9D8B030D-6E8A-4147-A177-3AD203B41FA5}">
                      <a16:colId xmlns:a16="http://schemas.microsoft.com/office/drawing/2014/main" val="754654229"/>
                    </a:ext>
                  </a:extLst>
                </a:gridCol>
              </a:tblGrid>
              <a:tr h="216384">
                <a:tc>
                  <a:txBody>
                    <a:bodyPr/>
                    <a:lstStyle/>
                    <a:p>
                      <a:pPr algn="ctr"/>
                      <a:r>
                        <a:rPr lang="en-GB" sz="1050" dirty="0">
                          <a:solidFill>
                            <a:sysClr val="windowText" lastClr="000000"/>
                          </a:solidFill>
                        </a:rPr>
                        <a:t>Economic and Industrial Change in the 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039151"/>
                  </a:ext>
                </a:extLst>
              </a:tr>
              <a:tr h="216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Key causes of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De-industrialisation</a:t>
                      </a:r>
                      <a:r>
                        <a:rPr lang="en-GB" sz="1050" b="0" dirty="0">
                          <a:solidFill>
                            <a:sysClr val="windowText" lastClr="000000"/>
                          </a:solidFill>
                        </a:rPr>
                        <a:t> is the decline of traditional industries such as manufacturing. This has happened because: machines and technology have replaced many people. Other countries e.g. china can produce cheap goods because labour is less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Globalisation</a:t>
                      </a:r>
                      <a:r>
                        <a:rPr lang="en-GB" sz="1050" b="0" dirty="0">
                          <a:solidFill>
                            <a:sysClr val="windowText" lastClr="000000"/>
                          </a:solidFill>
                        </a:rPr>
                        <a:t> — is the growth and spread of ideas around the world. Many people now work on global brands in the quaternary sector e.g. in IT. Increased world trade and cheaper imported products have contributed to the decline in UK manufacturing.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Government policies </a:t>
                      </a:r>
                      <a:r>
                        <a:rPr lang="en-GB" sz="1050" b="0" dirty="0">
                          <a:solidFill>
                            <a:sysClr val="windowText" lastClr="000000"/>
                          </a:solidFill>
                        </a:rPr>
                        <a:t>— government decisions on investment in new infrastructure and technology and support for businesses (e.g. tax breaks) affect how well the economy grows.  Membership in government groups, e.g. World Trade Organisation, make it easier for companies in the UK to operate across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86B4834C-1DAB-4C4C-80B8-7E65783FFD85}"/>
              </a:ext>
            </a:extLst>
          </p:cNvPr>
          <p:cNvGraphicFramePr>
            <a:graphicFrameLocks noGrp="1"/>
          </p:cNvGraphicFramePr>
          <p:nvPr>
            <p:extLst>
              <p:ext uri="{D42A27DB-BD31-4B8C-83A1-F6EECF244321}">
                <p14:modId xmlns:p14="http://schemas.microsoft.com/office/powerpoint/2010/main" val="2532238584"/>
              </p:ext>
            </p:extLst>
          </p:nvPr>
        </p:nvGraphicFramePr>
        <p:xfrm>
          <a:off x="3829050" y="597419"/>
          <a:ext cx="5954918" cy="2992526"/>
        </p:xfrm>
        <a:graphic>
          <a:graphicData uri="http://schemas.openxmlformats.org/drawingml/2006/table">
            <a:tbl>
              <a:tblPr firstRow="1" bandRow="1">
                <a:tableStyleId>{21E4AEA4-8DFA-4A89-87EB-49C32662AFE0}</a:tableStyleId>
              </a:tblPr>
              <a:tblGrid>
                <a:gridCol w="5954918">
                  <a:extLst>
                    <a:ext uri="{9D8B030D-6E8A-4147-A177-3AD203B41FA5}">
                      <a16:colId xmlns:a16="http://schemas.microsoft.com/office/drawing/2014/main" val="754654229"/>
                    </a:ext>
                  </a:extLst>
                </a:gridCol>
              </a:tblGrid>
              <a:tr h="225809">
                <a:tc>
                  <a:txBody>
                    <a:bodyPr/>
                    <a:lstStyle/>
                    <a:p>
                      <a:pPr algn="ctr"/>
                      <a:r>
                        <a:rPr lang="en-GB" sz="1050" dirty="0">
                          <a:solidFill>
                            <a:sysClr val="windowText" lastClr="000000"/>
                          </a:solidFill>
                        </a:rPr>
                        <a:t>Moving towards a post-industrial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039151"/>
                  </a:ext>
                </a:extLst>
              </a:tr>
              <a:tr h="2741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A post-industrial economy</a:t>
                      </a:r>
                      <a:r>
                        <a:rPr lang="en-GB" sz="1050" b="0" dirty="0">
                          <a:solidFill>
                            <a:sysClr val="windowText" lastClr="000000"/>
                          </a:solidFill>
                        </a:rPr>
                        <a:t> is where manufacturing industry declines to be replaced by growth in the service sector and quaternary sector. This happened in the UK from the 1970s.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dirty="0">
                          <a:solidFill>
                            <a:sysClr val="windowText" lastClr="000000"/>
                          </a:solidFill>
                        </a:rPr>
                        <a:t>By 2015, 78 per cent of UK employment was in the tertiary sector and 10 per cent in the quaternary sector.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dirty="0">
                          <a:solidFill>
                            <a:sysClr val="windowText" lastClr="000000"/>
                          </a:solidFill>
                        </a:rPr>
                        <a:t>Only 10 per cent of employment was in manufacturing compared to 55 per cent in 1900.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Development of information technology </a:t>
                      </a:r>
                      <a:r>
                        <a:rPr lang="en-GB" sz="1050" b="0" dirty="0">
                          <a:solidFill>
                            <a:sysClr val="windowText" lastClr="000000"/>
                          </a:solidFill>
                        </a:rPr>
                        <a:t>the use of IT is a key factor in the UK’s move to a post-industrial economy. Internet access allows people to work from home. Over 1.3 million work in the IT sector. And the UK is one of the world’s leading digital economies.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ysClr val="windowText" lastClr="000000"/>
                          </a:solidFill>
                        </a:rPr>
                        <a:t>Service industries and finance </a:t>
                      </a:r>
                      <a:r>
                        <a:rPr lang="en-GB" sz="1050" b="0" dirty="0">
                          <a:solidFill>
                            <a:sysClr val="windowText" lastClr="000000"/>
                          </a:solidFill>
                        </a:rPr>
                        <a:t>the UK service sector has grown rapidly since 1970s, today is contributes over 79% of the UK’s GDP. Finance is an important part of the service sector the UK is the world’s leading centre of financial services Some, like HSBC, have their global headquarters in the UK. The financial services sector accounts for about 10% of the UK’s GDP.</a:t>
                      </a:r>
                      <a:endParaRPr lang="en-GB" sz="1050" b="1"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ysClr val="windowText" lastClr="000000"/>
                          </a:solidFill>
                        </a:rPr>
                        <a:t>Research and development </a:t>
                      </a:r>
                      <a:r>
                        <a:rPr lang="en-GB" sz="1050" b="0" dirty="0">
                          <a:solidFill>
                            <a:sysClr val="windowText" lastClr="000000"/>
                          </a:solidFill>
                        </a:rPr>
                        <a:t>(R&amp;D) is increasing in the UK, making use of the UK’s  highly skilled university graduates – research employs over 60,000 people.  In 2013, nearly £30 billion was spent on R&amp;D in the UK and it is estimated to contribute £3 billion to the UK economy and it one of the UK’s economy’ main growth areas in the future.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49997097"/>
              </p:ext>
            </p:extLst>
          </p:nvPr>
        </p:nvGraphicFramePr>
        <p:xfrm>
          <a:off x="122030" y="3717896"/>
          <a:ext cx="5021470" cy="2926080"/>
        </p:xfrm>
        <a:graphic>
          <a:graphicData uri="http://schemas.openxmlformats.org/drawingml/2006/table">
            <a:tbl>
              <a:tblPr firstRow="1" bandRow="1">
                <a:tableStyleId>{5C22544A-7EE6-4342-B048-85BDC9FD1C3A}</a:tableStyleId>
              </a:tblPr>
              <a:tblGrid>
                <a:gridCol w="2097295">
                  <a:extLst>
                    <a:ext uri="{9D8B030D-6E8A-4147-A177-3AD203B41FA5}">
                      <a16:colId xmlns:a16="http://schemas.microsoft.com/office/drawing/2014/main" val="2135627477"/>
                    </a:ext>
                  </a:extLst>
                </a:gridCol>
                <a:gridCol w="2924175">
                  <a:extLst>
                    <a:ext uri="{9D8B030D-6E8A-4147-A177-3AD203B41FA5}">
                      <a16:colId xmlns:a16="http://schemas.microsoft.com/office/drawing/2014/main" val="708584236"/>
                    </a:ext>
                  </a:extLst>
                </a:gridCol>
              </a:tblGrid>
              <a:tr h="281580">
                <a:tc gridSpan="2">
                  <a:txBody>
                    <a:bodyPr/>
                    <a:lstStyle/>
                    <a:p>
                      <a:pPr algn="ctr"/>
                      <a:r>
                        <a:rPr lang="en-GB" sz="1050" dirty="0">
                          <a:solidFill>
                            <a:sysClr val="windowText" lastClr="000000"/>
                          </a:solidFill>
                        </a:rPr>
                        <a:t>Environmental impacts of Industry on the physical environment </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20077503"/>
                  </a:ext>
                </a:extLst>
              </a:tr>
              <a:tr h="2644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ysClr val="windowText" lastClr="000000"/>
                          </a:solidFill>
                        </a:rPr>
                        <a:t>Large-scale extraction industries such as </a:t>
                      </a:r>
                      <a:r>
                        <a:rPr lang="en-GB" sz="1050" b="1" dirty="0">
                          <a:solidFill>
                            <a:sysClr val="windowText" lastClr="000000"/>
                          </a:solidFill>
                        </a:rPr>
                        <a:t>mining</a:t>
                      </a:r>
                      <a:r>
                        <a:rPr lang="en-GB" sz="1050" dirty="0">
                          <a:solidFill>
                            <a:sysClr val="windowText" lastClr="000000"/>
                          </a:solidFill>
                        </a:rPr>
                        <a:t> and </a:t>
                      </a:r>
                      <a:r>
                        <a:rPr lang="en-GB" sz="1050" b="1" dirty="0">
                          <a:solidFill>
                            <a:sysClr val="windowText" lastClr="000000"/>
                          </a:solidFill>
                        </a:rPr>
                        <a:t>quarrying</a:t>
                      </a:r>
                      <a:r>
                        <a:rPr lang="en-GB" sz="1050" dirty="0">
                          <a:solidFill>
                            <a:sysClr val="windowText" lastClr="000000"/>
                          </a:solidFill>
                        </a:rPr>
                        <a:t> can have an impact on the environment. Quarries have been cut out of the countryside and huge waste tips piled up on the edges of mining settlements. They can destroy natural habitats, pollute water courses and scare the landscape.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ysClr val="windowText" lastClr="000000"/>
                          </a:solidFill>
                        </a:rPr>
                        <a:t>Modern </a:t>
                      </a:r>
                      <a:r>
                        <a:rPr lang="en-GB" sz="1050" b="1" dirty="0">
                          <a:solidFill>
                            <a:sysClr val="windowText" lastClr="000000"/>
                          </a:solidFill>
                        </a:rPr>
                        <a:t>manufacturing industries </a:t>
                      </a:r>
                      <a:r>
                        <a:rPr lang="en-GB" sz="1050" dirty="0">
                          <a:solidFill>
                            <a:sysClr val="windowText" lastClr="000000"/>
                          </a:solidFill>
                        </a:rPr>
                        <a:t>have an effect on both the landscape and the environment. Manufacturing plants can look very dull and uninteresting and can have a negative visual effect on the landscape. Industrial processes can cause air and water pollution, as well as degrading the soil. The transport of raw materials and manufacturing products is usually by road, which increases levels of air pollution and damage to the environment when roads are widened or new ones built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950743"/>
                  </a:ext>
                </a:extLst>
              </a:tr>
            </a:tbl>
          </a:graphicData>
        </a:graphic>
      </p:graphicFrame>
      <p:graphicFrame>
        <p:nvGraphicFramePr>
          <p:cNvPr id="4" name="Table 3">
            <a:extLst>
              <a:ext uri="{FF2B5EF4-FFF2-40B4-BE49-F238E27FC236}">
                <a16:creationId xmlns:a16="http://schemas.microsoft.com/office/drawing/2014/main" id="{431F0C5C-E4B9-4782-A968-81AFEAA7230C}"/>
              </a:ext>
            </a:extLst>
          </p:cNvPr>
          <p:cNvGraphicFramePr>
            <a:graphicFrameLocks noGrp="1"/>
          </p:cNvGraphicFramePr>
          <p:nvPr>
            <p:extLst>
              <p:ext uri="{D42A27DB-BD31-4B8C-83A1-F6EECF244321}">
                <p14:modId xmlns:p14="http://schemas.microsoft.com/office/powerpoint/2010/main" val="3775474225"/>
              </p:ext>
            </p:extLst>
          </p:nvPr>
        </p:nvGraphicFramePr>
        <p:xfrm>
          <a:off x="5305425" y="3717896"/>
          <a:ext cx="4478543" cy="2907071"/>
        </p:xfrm>
        <a:graphic>
          <a:graphicData uri="http://schemas.openxmlformats.org/drawingml/2006/table">
            <a:tbl>
              <a:tblPr firstRow="1" bandRow="1">
                <a:tableStyleId>{21E4AEA4-8DFA-4A89-87EB-49C32662AFE0}</a:tableStyleId>
              </a:tblPr>
              <a:tblGrid>
                <a:gridCol w="4478543">
                  <a:extLst>
                    <a:ext uri="{9D8B030D-6E8A-4147-A177-3AD203B41FA5}">
                      <a16:colId xmlns:a16="http://schemas.microsoft.com/office/drawing/2014/main" val="754654229"/>
                    </a:ext>
                  </a:extLst>
                </a:gridCol>
              </a:tblGrid>
              <a:tr h="273600">
                <a:tc>
                  <a:txBody>
                    <a:bodyPr/>
                    <a:lstStyle/>
                    <a:p>
                      <a:pPr algn="ctr"/>
                      <a:r>
                        <a:rPr lang="en-GB" sz="1050" dirty="0">
                          <a:solidFill>
                            <a:sysClr val="windowText" lastClr="000000"/>
                          </a:solidFill>
                        </a:rPr>
                        <a:t>UK Science and Business Parks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039151"/>
                  </a:ext>
                </a:extLst>
              </a:tr>
              <a:tr h="2633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ysClr val="windowText" lastClr="000000"/>
                          </a:solidFill>
                        </a:rPr>
                        <a:t>A </a:t>
                      </a:r>
                      <a:r>
                        <a:rPr lang="en-GB" sz="1050" b="1" dirty="0">
                          <a:solidFill>
                            <a:sysClr val="windowText" lastClr="000000"/>
                          </a:solidFill>
                        </a:rPr>
                        <a:t>science park </a:t>
                      </a:r>
                      <a:r>
                        <a:rPr lang="en-GB" sz="1050" b="0" dirty="0">
                          <a:solidFill>
                            <a:sysClr val="windowText" lastClr="000000"/>
                          </a:solidFill>
                        </a:rPr>
                        <a:t>is a group of scientific and technical knowledge-based businesses located on a single site. Most are associated with universities, enabling them to use research facilities and employ skilled graduates. Science parks may also include support services such as financial services and marketing. Science parks often have: Good transport links – close to motorways/ railway / airports. Excellent links with universities. Attractive location with green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ysClr val="windowText" lastClr="000000"/>
                          </a:solidFill>
                        </a:rPr>
                        <a:t>A </a:t>
                      </a:r>
                      <a:r>
                        <a:rPr lang="en-GB" sz="1050" b="1" dirty="0">
                          <a:solidFill>
                            <a:sysClr val="windowText" lastClr="000000"/>
                          </a:solidFill>
                        </a:rPr>
                        <a:t>business park </a:t>
                      </a:r>
                      <a:r>
                        <a:rPr lang="en-GB" sz="1050" b="0" dirty="0">
                          <a:solidFill>
                            <a:sysClr val="windowText" lastClr="000000"/>
                          </a:solidFill>
                        </a:rPr>
                        <a:t>is an area of land occupied by a cluster of businesses. Business parks are usually located on the edges of towns because: land tends to be cheaper than in town centres and with more land, it may be possible to extend businesses. Access is also better with less congestion. Businesses can benefit by working together.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410547" y="130629"/>
            <a:ext cx="8537510" cy="400110"/>
          </a:xfrm>
          <a:prstGeom prst="rect">
            <a:avLst/>
          </a:prstGeom>
          <a:solidFill>
            <a:srgbClr val="0070C0"/>
          </a:solidFill>
        </p:spPr>
        <p:txBody>
          <a:bodyPr wrap="square" rtlCol="0">
            <a:spAutoFit/>
          </a:bodyPr>
          <a:lstStyle/>
          <a:p>
            <a:r>
              <a:rPr lang="en-GB" sz="2000" dirty="0">
                <a:solidFill>
                  <a:schemeClr val="bg1"/>
                </a:solidFill>
              </a:rPr>
              <a:t>Changing economy of the UK Year 11 HT3</a:t>
            </a:r>
          </a:p>
        </p:txBody>
      </p:sp>
    </p:spTree>
    <p:extLst>
      <p:ext uri="{BB962C8B-B14F-4D97-AF65-F5344CB8AC3E}">
        <p14:creationId xmlns:p14="http://schemas.microsoft.com/office/powerpoint/2010/main" val="151351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00469239"/>
              </p:ext>
            </p:extLst>
          </p:nvPr>
        </p:nvGraphicFramePr>
        <p:xfrm>
          <a:off x="118459" y="584942"/>
          <a:ext cx="4605939" cy="2888855"/>
        </p:xfrm>
        <a:graphic>
          <a:graphicData uri="http://schemas.openxmlformats.org/drawingml/2006/table">
            <a:tbl>
              <a:tblPr firstRow="1" bandRow="1">
                <a:tableStyleId>{5C22544A-7EE6-4342-B048-85BDC9FD1C3A}</a:tableStyleId>
              </a:tblPr>
              <a:tblGrid>
                <a:gridCol w="4605939">
                  <a:extLst>
                    <a:ext uri="{9D8B030D-6E8A-4147-A177-3AD203B41FA5}">
                      <a16:colId xmlns:a16="http://schemas.microsoft.com/office/drawing/2014/main" val="3516340079"/>
                    </a:ext>
                  </a:extLst>
                </a:gridCol>
              </a:tblGrid>
              <a:tr h="273600">
                <a:tc>
                  <a:txBody>
                    <a:bodyPr/>
                    <a:lstStyle/>
                    <a:p>
                      <a:pPr algn="ctr"/>
                      <a:r>
                        <a:rPr lang="en-GB" sz="1100" dirty="0">
                          <a:solidFill>
                            <a:schemeClr val="tx1"/>
                          </a:solidFill>
                        </a:rPr>
                        <a:t>How can industrial development be more sustainable?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2907850"/>
                  </a:ext>
                </a:extLst>
              </a:tr>
              <a:tr h="2615255">
                <a:tc>
                  <a:txBody>
                    <a:bodyPr/>
                    <a:lstStyle/>
                    <a:p>
                      <a:r>
                        <a:rPr lang="en-GB" sz="1100" dirty="0"/>
                        <a:t>Today there is a much greater concern about the need for industries to be environmentally sustainable. This can be achieved in a number of ways. </a:t>
                      </a:r>
                    </a:p>
                    <a:p>
                      <a:r>
                        <a:rPr lang="en-GB" sz="1100" dirty="0"/>
                        <a:t>• Technology can be used to reduce harmful emissions from power stations and heavy industry. </a:t>
                      </a:r>
                    </a:p>
                    <a:p>
                      <a:r>
                        <a:rPr lang="en-GB" sz="1100" dirty="0"/>
                        <a:t>• Desulphurisation can remove harmful gases such as sulphur dioxide and nitrogen oxide from power station chimneys. </a:t>
                      </a:r>
                    </a:p>
                    <a:p>
                      <a:r>
                        <a:rPr lang="en-GB" sz="1100" dirty="0"/>
                        <a:t>• Stricter environmental targets put in place for industry on water quality, air pollution and landscape damage. </a:t>
                      </a:r>
                    </a:p>
                    <a:p>
                      <a:r>
                        <a:rPr lang="en-GB" sz="1100" dirty="0"/>
                        <a:t>• Heavy fines imposed when an industrial pollution incident occurs. </a:t>
                      </a:r>
                    </a:p>
                    <a:p>
                      <a:r>
                        <a:rPr lang="en-GB" sz="1100" b="1" dirty="0">
                          <a:solidFill>
                            <a:sysClr val="windowText" lastClr="000000"/>
                          </a:solidFill>
                        </a:rPr>
                        <a:t>Quarrying</a:t>
                      </a:r>
                      <a:r>
                        <a:rPr lang="en-GB" sz="1100" dirty="0">
                          <a:solidFill>
                            <a:sysClr val="windowText" lastClr="000000"/>
                          </a:solidFill>
                        </a:rPr>
                        <a:t> can be made more sustainable with:</a:t>
                      </a:r>
                    </a:p>
                    <a:p>
                      <a:r>
                        <a:rPr lang="en-GB" sz="1100" dirty="0"/>
                        <a:t>• </a:t>
                      </a:r>
                      <a:r>
                        <a:rPr lang="en-GB" sz="1100" dirty="0">
                          <a:solidFill>
                            <a:sysClr val="windowText" lastClr="000000"/>
                          </a:solidFill>
                        </a:rPr>
                        <a:t>Strict controls on blasting and removal of dust from roads and landscaping</a:t>
                      </a:r>
                    </a:p>
                    <a:p>
                      <a:r>
                        <a:rPr lang="en-GB" sz="1100" dirty="0"/>
                        <a:t>• </a:t>
                      </a:r>
                      <a:r>
                        <a:rPr lang="en-GB" sz="1100" dirty="0">
                          <a:solidFill>
                            <a:sysClr val="windowText" lastClr="000000"/>
                          </a:solidFill>
                        </a:rPr>
                        <a:t>Recycling is encouraged</a:t>
                      </a:r>
                    </a:p>
                    <a:p>
                      <a:r>
                        <a:rPr lang="en-GB" sz="1100" dirty="0"/>
                        <a:t>• </a:t>
                      </a:r>
                      <a:r>
                        <a:rPr lang="en-GB" sz="1100" dirty="0">
                          <a:solidFill>
                            <a:sysClr val="windowText" lastClr="000000"/>
                          </a:solidFill>
                        </a:rPr>
                        <a:t>Companies are expected to restore of improve a quarry after it has been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9233"/>
                  </a:ext>
                </a:extLst>
              </a:tr>
            </a:tbl>
          </a:graphicData>
        </a:graphic>
      </p:graphicFrame>
      <p:graphicFrame>
        <p:nvGraphicFramePr>
          <p:cNvPr id="2" name="Table 1">
            <a:extLst>
              <a:ext uri="{FF2B5EF4-FFF2-40B4-BE49-F238E27FC236}">
                <a16:creationId xmlns:a16="http://schemas.microsoft.com/office/drawing/2014/main" id="{99D6FA3D-7776-4715-9BAE-CF2C739B9A2D}"/>
              </a:ext>
            </a:extLst>
          </p:cNvPr>
          <p:cNvGraphicFramePr>
            <a:graphicFrameLocks noGrp="1"/>
          </p:cNvGraphicFramePr>
          <p:nvPr>
            <p:extLst>
              <p:ext uri="{D42A27DB-BD31-4B8C-83A1-F6EECF244321}">
                <p14:modId xmlns:p14="http://schemas.microsoft.com/office/powerpoint/2010/main" val="3927152028"/>
              </p:ext>
            </p:extLst>
          </p:nvPr>
        </p:nvGraphicFramePr>
        <p:xfrm>
          <a:off x="4867275" y="571405"/>
          <a:ext cx="4917582" cy="1595148"/>
        </p:xfrm>
        <a:graphic>
          <a:graphicData uri="http://schemas.openxmlformats.org/drawingml/2006/table">
            <a:tbl>
              <a:tblPr firstRow="1" bandRow="1">
                <a:tableStyleId>{5C22544A-7EE6-4342-B048-85BDC9FD1C3A}</a:tableStyleId>
              </a:tblPr>
              <a:tblGrid>
                <a:gridCol w="4917582">
                  <a:extLst>
                    <a:ext uri="{9D8B030D-6E8A-4147-A177-3AD203B41FA5}">
                      <a16:colId xmlns:a16="http://schemas.microsoft.com/office/drawing/2014/main" val="3516340079"/>
                    </a:ext>
                  </a:extLst>
                </a:gridCol>
              </a:tblGrid>
              <a:tr h="216521">
                <a:tc>
                  <a:txBody>
                    <a:bodyPr/>
                    <a:lstStyle/>
                    <a:p>
                      <a:pPr algn="ctr"/>
                      <a:r>
                        <a:rPr lang="en-GB" sz="1050" dirty="0">
                          <a:solidFill>
                            <a:schemeClr val="tx1"/>
                          </a:solidFill>
                        </a:rPr>
                        <a:t>Named Example: Torr Quarry, Somerset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2907850"/>
                  </a:ext>
                </a:extLst>
              </a:tr>
              <a:tr h="1343688">
                <a:tc>
                  <a:txBody>
                    <a:bodyPr/>
                    <a:lstStyle/>
                    <a:p>
                      <a:r>
                        <a:rPr lang="en-GB" sz="1050" dirty="0">
                          <a:solidFill>
                            <a:schemeClr val="tx1"/>
                          </a:solidFill>
                        </a:rPr>
                        <a:t>Torr Quarry is an example of how modern industry can be more environmentally sustainable. </a:t>
                      </a:r>
                      <a:r>
                        <a:rPr lang="en-GB" sz="1050" dirty="0"/>
                        <a:t>Torr Quarry is a limestone quarry in the Mendip Hills. It employs over 100 people and contributes more than £15 million towards the local economy each year. </a:t>
                      </a:r>
                    </a:p>
                    <a:p>
                      <a:r>
                        <a:rPr lang="en-GB" sz="1050" dirty="0"/>
                        <a:t>• The quarry is being restored to create wildlife lakes</a:t>
                      </a:r>
                    </a:p>
                    <a:p>
                      <a:r>
                        <a:rPr lang="en-GB" sz="1050" dirty="0"/>
                        <a:t>• 200 acres of the site have already been landscaped</a:t>
                      </a:r>
                    </a:p>
                    <a:p>
                      <a:r>
                        <a:rPr lang="en-GB" sz="1050" dirty="0"/>
                        <a:t>• Regular monitoring of noise, vibration, dust and water quality.</a:t>
                      </a:r>
                    </a:p>
                    <a:p>
                      <a:r>
                        <a:rPr lang="en-GB" sz="1050" dirty="0"/>
                        <a:t>• Rail transport of quarried rock minimises the impact om local roads. </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9233"/>
                  </a:ext>
                </a:extLst>
              </a:tr>
            </a:tbl>
          </a:graphicData>
        </a:graphic>
      </p:graphicFrame>
      <p:graphicFrame>
        <p:nvGraphicFramePr>
          <p:cNvPr id="3" name="Table 8">
            <a:extLst>
              <a:ext uri="{FF2B5EF4-FFF2-40B4-BE49-F238E27FC236}">
                <a16:creationId xmlns:a16="http://schemas.microsoft.com/office/drawing/2014/main" id="{C3912506-DDBF-4AA2-96CD-FB133E75B4ED}"/>
              </a:ext>
            </a:extLst>
          </p:cNvPr>
          <p:cNvGraphicFramePr>
            <a:graphicFrameLocks noGrp="1"/>
          </p:cNvGraphicFramePr>
          <p:nvPr>
            <p:extLst>
              <p:ext uri="{D42A27DB-BD31-4B8C-83A1-F6EECF244321}">
                <p14:modId xmlns:p14="http://schemas.microsoft.com/office/powerpoint/2010/main" val="3567007450"/>
              </p:ext>
            </p:extLst>
          </p:nvPr>
        </p:nvGraphicFramePr>
        <p:xfrm>
          <a:off x="4867275" y="2270557"/>
          <a:ext cx="4917582" cy="1203240"/>
        </p:xfrm>
        <a:graphic>
          <a:graphicData uri="http://schemas.openxmlformats.org/drawingml/2006/table">
            <a:tbl>
              <a:tblPr firstRow="1" bandRow="1">
                <a:tableStyleId>{5C22544A-7EE6-4342-B048-85BDC9FD1C3A}</a:tableStyleId>
              </a:tblPr>
              <a:tblGrid>
                <a:gridCol w="4917582">
                  <a:extLst>
                    <a:ext uri="{9D8B030D-6E8A-4147-A177-3AD203B41FA5}">
                      <a16:colId xmlns:a16="http://schemas.microsoft.com/office/drawing/2014/main" val="3340496060"/>
                    </a:ext>
                  </a:extLst>
                </a:gridCol>
              </a:tblGrid>
              <a:tr h="273600">
                <a:tc>
                  <a:txBody>
                    <a:bodyPr/>
                    <a:lstStyle/>
                    <a:p>
                      <a:pPr algn="ctr"/>
                      <a:r>
                        <a:rPr lang="en-GB" sz="1100" dirty="0">
                          <a:solidFill>
                            <a:sysClr val="windowText" lastClr="000000"/>
                          </a:solidFill>
                        </a:rPr>
                        <a:t>North-South Divide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471708"/>
                  </a:ext>
                </a:extLst>
              </a:tr>
              <a:tr h="703237">
                <a:tc>
                  <a:txBody>
                    <a:bodyPr/>
                    <a:lstStyle/>
                    <a:p>
                      <a:r>
                        <a:rPr lang="en-GB" sz="1100" b="1" dirty="0">
                          <a:solidFill>
                            <a:sysClr val="windowText" lastClr="000000"/>
                          </a:solidFill>
                        </a:rPr>
                        <a:t>What is the north-south divide?</a:t>
                      </a:r>
                    </a:p>
                    <a:p>
                      <a:r>
                        <a:rPr lang="en-GB" sz="1100" dirty="0">
                          <a:solidFill>
                            <a:sysClr val="windowText" lastClr="000000"/>
                          </a:solidFill>
                        </a:rPr>
                        <a:t>It refers to a real of imagined cultural and economic differences between the south of England and the rest of the UK. In general the south enjoys high incomes and longer life expectancy., But the south also has higher house process and more traffic congestion.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691109"/>
                  </a:ext>
                </a:extLst>
              </a:tr>
            </a:tbl>
          </a:graphicData>
        </a:graphic>
      </p:graphicFrame>
      <p:graphicFrame>
        <p:nvGraphicFramePr>
          <p:cNvPr id="10" name="Table 8">
            <a:extLst>
              <a:ext uri="{FF2B5EF4-FFF2-40B4-BE49-F238E27FC236}">
                <a16:creationId xmlns:a16="http://schemas.microsoft.com/office/drawing/2014/main" id="{34858134-B427-4FA2-B354-62CE675F0F78}"/>
              </a:ext>
            </a:extLst>
          </p:cNvPr>
          <p:cNvGraphicFramePr>
            <a:graphicFrameLocks noGrp="1"/>
          </p:cNvGraphicFramePr>
          <p:nvPr>
            <p:extLst>
              <p:ext uri="{D42A27DB-BD31-4B8C-83A1-F6EECF244321}">
                <p14:modId xmlns:p14="http://schemas.microsoft.com/office/powerpoint/2010/main" val="3010193072"/>
              </p:ext>
            </p:extLst>
          </p:nvPr>
        </p:nvGraphicFramePr>
        <p:xfrm>
          <a:off x="118459" y="3577801"/>
          <a:ext cx="2481866" cy="3109884"/>
        </p:xfrm>
        <a:graphic>
          <a:graphicData uri="http://schemas.openxmlformats.org/drawingml/2006/table">
            <a:tbl>
              <a:tblPr firstRow="1" bandRow="1">
                <a:tableStyleId>{5C22544A-7EE6-4342-B048-85BDC9FD1C3A}</a:tableStyleId>
              </a:tblPr>
              <a:tblGrid>
                <a:gridCol w="2481866">
                  <a:extLst>
                    <a:ext uri="{9D8B030D-6E8A-4147-A177-3AD203B41FA5}">
                      <a16:colId xmlns:a16="http://schemas.microsoft.com/office/drawing/2014/main" val="3340496060"/>
                    </a:ext>
                  </a:extLst>
                </a:gridCol>
              </a:tblGrid>
              <a:tr h="309332">
                <a:tc>
                  <a:txBody>
                    <a:bodyPr/>
                    <a:lstStyle/>
                    <a:p>
                      <a:pPr algn="ctr"/>
                      <a:r>
                        <a:rPr lang="en-GB" sz="1200" dirty="0">
                          <a:solidFill>
                            <a:sysClr val="windowText" lastClr="000000"/>
                          </a:solidFill>
                        </a:rPr>
                        <a:t>Why is there a north-south divide?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471708"/>
                  </a:ext>
                </a:extLst>
              </a:tr>
              <a:tr h="2800552">
                <a:tc>
                  <a:txBody>
                    <a:bodyPr/>
                    <a:lstStyle/>
                    <a:p>
                      <a:r>
                        <a:rPr lang="en-GB" sz="1200" dirty="0"/>
                        <a:t>• </a:t>
                      </a:r>
                      <a:r>
                        <a:rPr lang="en-GB" sz="1200" dirty="0">
                          <a:solidFill>
                            <a:sysClr val="windowText" lastClr="000000"/>
                          </a:solidFill>
                        </a:rPr>
                        <a:t>During the Industrial Revolution, the UK’s growth was centred on coalfields, heavy industries and engineering in northern England, Wales and Scotland. </a:t>
                      </a:r>
                    </a:p>
                    <a:p>
                      <a:r>
                        <a:rPr lang="en-GB" sz="1200" dirty="0"/>
                        <a:t>• </a:t>
                      </a:r>
                      <a:r>
                        <a:rPr lang="en-GB" sz="1200" dirty="0">
                          <a:solidFill>
                            <a:sysClr val="windowText" lastClr="000000"/>
                          </a:solidFill>
                        </a:rPr>
                        <a:t>Since 1970s, many industries have declined, reducing prosperity in those areas. </a:t>
                      </a:r>
                    </a:p>
                    <a:p>
                      <a:r>
                        <a:rPr lang="en-GB" sz="1200" dirty="0"/>
                        <a:t>• </a:t>
                      </a:r>
                      <a:r>
                        <a:rPr lang="en-GB" sz="1200" dirty="0">
                          <a:solidFill>
                            <a:sysClr val="windowText" lastClr="000000"/>
                          </a:solidFill>
                        </a:rPr>
                        <a:t>London and the South East developed rapidly due to a fast-growing service sector.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691109"/>
                  </a:ext>
                </a:extLst>
              </a:tr>
            </a:tbl>
          </a:graphicData>
        </a:graphic>
      </p:graphicFrame>
      <p:graphicFrame>
        <p:nvGraphicFramePr>
          <p:cNvPr id="12" name="Table 8">
            <a:extLst>
              <a:ext uri="{FF2B5EF4-FFF2-40B4-BE49-F238E27FC236}">
                <a16:creationId xmlns:a16="http://schemas.microsoft.com/office/drawing/2014/main" id="{4BD9E7D9-2A69-4AA7-877F-5136841F3A0C}"/>
              </a:ext>
            </a:extLst>
          </p:cNvPr>
          <p:cNvGraphicFramePr>
            <a:graphicFrameLocks noGrp="1"/>
          </p:cNvGraphicFramePr>
          <p:nvPr>
            <p:extLst>
              <p:ext uri="{D42A27DB-BD31-4B8C-83A1-F6EECF244321}">
                <p14:modId xmlns:p14="http://schemas.microsoft.com/office/powerpoint/2010/main" val="1447993077"/>
              </p:ext>
            </p:extLst>
          </p:nvPr>
        </p:nvGraphicFramePr>
        <p:xfrm>
          <a:off x="2790825" y="3577801"/>
          <a:ext cx="6994031" cy="3109884"/>
        </p:xfrm>
        <a:graphic>
          <a:graphicData uri="http://schemas.openxmlformats.org/drawingml/2006/table">
            <a:tbl>
              <a:tblPr firstRow="1" bandRow="1">
                <a:tableStyleId>{5C22544A-7EE6-4342-B048-85BDC9FD1C3A}</a:tableStyleId>
              </a:tblPr>
              <a:tblGrid>
                <a:gridCol w="6994031">
                  <a:extLst>
                    <a:ext uri="{9D8B030D-6E8A-4147-A177-3AD203B41FA5}">
                      <a16:colId xmlns:a16="http://schemas.microsoft.com/office/drawing/2014/main" val="3340496060"/>
                    </a:ext>
                  </a:extLst>
                </a:gridCol>
              </a:tblGrid>
              <a:tr h="257779">
                <a:tc>
                  <a:txBody>
                    <a:bodyPr/>
                    <a:lstStyle/>
                    <a:p>
                      <a:pPr algn="ctr"/>
                      <a:r>
                        <a:rPr lang="en-GB" sz="1200" dirty="0">
                          <a:solidFill>
                            <a:sysClr val="windowText" lastClr="000000"/>
                          </a:solidFill>
                        </a:rPr>
                        <a:t>How can regional strategies address the north-south divide?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471708"/>
                  </a:ext>
                </a:extLst>
              </a:tr>
              <a:tr h="2835564">
                <a:tc>
                  <a:txBody>
                    <a:bodyPr/>
                    <a:lstStyle/>
                    <a:p>
                      <a:r>
                        <a:rPr lang="en-GB" sz="1200" b="1" dirty="0">
                          <a:solidFill>
                            <a:sysClr val="windowText" lastClr="000000"/>
                          </a:solidFill>
                        </a:rPr>
                        <a:t>Local Enterprise Partnerships (LEPS)</a:t>
                      </a:r>
                    </a:p>
                    <a:p>
                      <a:r>
                        <a:rPr lang="en-GB" sz="1200" dirty="0">
                          <a:solidFill>
                            <a:sysClr val="windowText" lastClr="000000"/>
                          </a:solidFill>
                        </a:rPr>
                        <a:t>LEPS are voluntary partnerships between local authorities and businesses. Their aim is to identify business needs and encourage companies to invest in order to boost the local economy and create jobs.</a:t>
                      </a:r>
                    </a:p>
                    <a:p>
                      <a:r>
                        <a:rPr lang="en-GB" sz="1200" b="1" dirty="0">
                          <a:solidFill>
                            <a:sysClr val="windowText" lastClr="000000"/>
                          </a:solidFill>
                        </a:rPr>
                        <a:t>Lancashire LEP will: </a:t>
                      </a:r>
                      <a:r>
                        <a:rPr lang="en-GB" sz="1200" dirty="0">
                          <a:solidFill>
                            <a:sysClr val="windowText" lastClr="000000"/>
                          </a:solidFill>
                        </a:rPr>
                        <a:t>promote new businesses and create 50,000 new jobs by 2023. Improve transport with £20 million investment. Extend superfast broadband across 97% of the region. Create 6,000 high-skilled jobs in Enterprise Zones at Samlesbury and Warton. </a:t>
                      </a:r>
                    </a:p>
                    <a:p>
                      <a:r>
                        <a:rPr lang="en-GB" sz="1200" b="1" dirty="0">
                          <a:solidFill>
                            <a:sysClr val="windowText" lastClr="000000"/>
                          </a:solidFill>
                        </a:rPr>
                        <a:t>Enterprise zones </a:t>
                      </a:r>
                      <a:r>
                        <a:rPr lang="en-GB" sz="1200" dirty="0">
                          <a:solidFill>
                            <a:sysClr val="windowText" lastClr="000000"/>
                          </a:solidFill>
                        </a:rPr>
                        <a:t>will encourage new businesses and jobs. The government supports businesses in Enterprise Zones by: providing business rate discount, ensuring the provision of superfast broadband, creating simpler planning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Northern Powerhouse</a:t>
                      </a:r>
                      <a:r>
                        <a:rPr lang="en-GB" sz="1200" dirty="0">
                          <a:solidFill>
                            <a:sysClr val="windowText" lastClr="000000"/>
                          </a:solidFill>
                        </a:rPr>
                        <a:t> linking northern cities – Liverpool, Leeds, Manchester, Sheffield, Hull and Newcastle to match, rival and compete with the economic power of London. It includes improving transport links e.g. High Speed 2 railway, Mersey Gateway bridge and the Trans-Pennine train route.  As well as investing in science and innovation and to devolve the powers of government away from London’s parliament to Northern cities. Cities would get more power and spending decision so that they can invest money directly where it is needed locally and also have elected mayors.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691109"/>
                  </a:ext>
                </a:extLst>
              </a:tr>
            </a:tbl>
          </a:graphicData>
        </a:graphic>
      </p:graphicFrame>
      <p:pic>
        <p:nvPicPr>
          <p:cNvPr id="5" name="Picture 4"/>
          <p:cNvPicPr>
            <a:picLocks noChangeAspect="1"/>
          </p:cNvPicPr>
          <p:nvPr/>
        </p:nvPicPr>
        <p:blipFill rotWithShape="1">
          <a:blip r:embed="rId2"/>
          <a:srcRect l="15778" t="42268" r="51914" b="22986"/>
          <a:stretch/>
        </p:blipFill>
        <p:spPr>
          <a:xfrm>
            <a:off x="858750" y="5978254"/>
            <a:ext cx="1001284" cy="605427"/>
          </a:xfrm>
          <a:prstGeom prst="rect">
            <a:avLst/>
          </a:prstGeom>
        </p:spPr>
      </p:pic>
      <p:sp>
        <p:nvSpPr>
          <p:cNvPr id="8" name="TextBox 7"/>
          <p:cNvSpPr txBox="1"/>
          <p:nvPr/>
        </p:nvSpPr>
        <p:spPr>
          <a:xfrm>
            <a:off x="410547" y="130629"/>
            <a:ext cx="8537510" cy="400110"/>
          </a:xfrm>
          <a:prstGeom prst="rect">
            <a:avLst/>
          </a:prstGeom>
          <a:solidFill>
            <a:srgbClr val="0070C0"/>
          </a:solidFill>
        </p:spPr>
        <p:txBody>
          <a:bodyPr wrap="square" rtlCol="0">
            <a:spAutoFit/>
          </a:bodyPr>
          <a:lstStyle/>
          <a:p>
            <a:r>
              <a:rPr lang="en-GB" sz="2000" dirty="0">
                <a:solidFill>
                  <a:schemeClr val="bg1"/>
                </a:solidFill>
              </a:rPr>
              <a:t>Changing economy of the UK Year 11 HT3</a:t>
            </a:r>
          </a:p>
        </p:txBody>
      </p:sp>
    </p:spTree>
    <p:extLst>
      <p:ext uri="{BB962C8B-B14F-4D97-AF65-F5344CB8AC3E}">
        <p14:creationId xmlns:p14="http://schemas.microsoft.com/office/powerpoint/2010/main" val="296017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earthquak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4547" y="-214599"/>
            <a:ext cx="80317"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Table 33">
            <a:extLst>
              <a:ext uri="{FF2B5EF4-FFF2-40B4-BE49-F238E27FC236}">
                <a16:creationId xmlns:a16="http://schemas.microsoft.com/office/drawing/2014/main" id="{3343E0CD-1D35-4F0C-BF14-29AFBD6460CC}"/>
              </a:ext>
            </a:extLst>
          </p:cNvPr>
          <p:cNvGraphicFramePr>
            <a:graphicFrameLocks noGrp="1"/>
          </p:cNvGraphicFramePr>
          <p:nvPr>
            <p:extLst>
              <p:ext uri="{D42A27DB-BD31-4B8C-83A1-F6EECF244321}">
                <p14:modId xmlns:p14="http://schemas.microsoft.com/office/powerpoint/2010/main" val="2909405742"/>
              </p:ext>
            </p:extLst>
          </p:nvPr>
        </p:nvGraphicFramePr>
        <p:xfrm>
          <a:off x="110331" y="436660"/>
          <a:ext cx="5150384" cy="6421339"/>
        </p:xfrm>
        <a:graphic>
          <a:graphicData uri="http://schemas.openxmlformats.org/drawingml/2006/table">
            <a:tbl>
              <a:tblPr firstRow="1" bandRow="1">
                <a:tableStyleId>{21E4AEA4-8DFA-4A89-87EB-49C32662AFE0}</a:tableStyleId>
              </a:tblPr>
              <a:tblGrid>
                <a:gridCol w="962689">
                  <a:extLst>
                    <a:ext uri="{9D8B030D-6E8A-4147-A177-3AD203B41FA5}">
                      <a16:colId xmlns:a16="http://schemas.microsoft.com/office/drawing/2014/main" val="3895076131"/>
                    </a:ext>
                  </a:extLst>
                </a:gridCol>
                <a:gridCol w="4187695">
                  <a:extLst>
                    <a:ext uri="{9D8B030D-6E8A-4147-A177-3AD203B41FA5}">
                      <a16:colId xmlns:a16="http://schemas.microsoft.com/office/drawing/2014/main" val="280136274"/>
                    </a:ext>
                  </a:extLst>
                </a:gridCol>
              </a:tblGrid>
              <a:tr h="0">
                <a:tc gridSpan="2">
                  <a:txBody>
                    <a:bodyPr/>
                    <a:lstStyle/>
                    <a:p>
                      <a:pPr algn="ctr"/>
                      <a:r>
                        <a:rPr lang="en-GB" sz="1200" dirty="0">
                          <a:solidFill>
                            <a:sysClr val="windowText" lastClr="000000"/>
                          </a:solidFill>
                        </a:rPr>
                        <a:t>UK</a:t>
                      </a:r>
                      <a:r>
                        <a:rPr lang="en-GB" sz="1200" baseline="0" dirty="0">
                          <a:solidFill>
                            <a:sysClr val="windowText" lastClr="000000"/>
                          </a:solidFill>
                        </a:rPr>
                        <a:t> Global Links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052688637"/>
                  </a:ext>
                </a:extLst>
              </a:tr>
              <a:tr h="2433558">
                <a:tc>
                  <a:txBody>
                    <a:bodyPr/>
                    <a:lstStyle/>
                    <a:p>
                      <a:pPr algn="ctr"/>
                      <a:endParaRPr lang="en-GB" sz="1200" b="1" u="none" baseline="0" dirty="0">
                        <a:solidFill>
                          <a:sysClr val="windowText" lastClr="000000"/>
                        </a:solidFill>
                      </a:endParaRPr>
                    </a:p>
                    <a:p>
                      <a:pPr algn="ctr"/>
                      <a:endParaRPr lang="en-GB" sz="1200" b="1" u="none" baseline="0" dirty="0">
                        <a:solidFill>
                          <a:sysClr val="windowText" lastClr="000000"/>
                        </a:solidFill>
                      </a:endParaRPr>
                    </a:p>
                    <a:p>
                      <a:pPr algn="ctr"/>
                      <a:endParaRPr lang="en-GB" sz="1200" b="1" u="none" baseline="0" dirty="0">
                        <a:solidFill>
                          <a:sysClr val="windowText" lastClr="000000"/>
                        </a:solidFill>
                      </a:endParaRPr>
                    </a:p>
                    <a:p>
                      <a:pPr algn="ctr"/>
                      <a:r>
                        <a:rPr lang="en-GB" sz="1200" b="1" u="none" baseline="0" dirty="0">
                          <a:solidFill>
                            <a:sysClr val="windowText" lastClr="000000"/>
                          </a:solidFill>
                        </a:rPr>
                        <a:t>Political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100" u="sng" baseline="0" dirty="0">
                          <a:solidFill>
                            <a:sysClr val="windowText" lastClr="000000"/>
                          </a:solidFill>
                        </a:rPr>
                        <a:t>Commonwealth</a:t>
                      </a:r>
                    </a:p>
                    <a:p>
                      <a:pPr marL="72000" indent="-72000" algn="l">
                        <a:buFont typeface="Arial" panose="020B0604020202020204" pitchFamily="34" charset="0"/>
                        <a:buChar char="•"/>
                      </a:pPr>
                      <a:r>
                        <a:rPr lang="en-GB" sz="1100" u="none" baseline="0" dirty="0">
                          <a:solidFill>
                            <a:sysClr val="windowText" lastClr="000000"/>
                          </a:solidFill>
                        </a:rPr>
                        <a:t>These are 53 states across the world that were part of our colonial history</a:t>
                      </a:r>
                    </a:p>
                    <a:p>
                      <a:pPr marL="72000" indent="-72000" algn="l">
                        <a:buFont typeface="Arial" panose="020B0604020202020204" pitchFamily="34" charset="0"/>
                        <a:buChar char="•"/>
                      </a:pPr>
                      <a:r>
                        <a:rPr lang="en-GB" sz="1100" u="none" baseline="0" dirty="0">
                          <a:solidFill>
                            <a:sysClr val="windowText" lastClr="000000"/>
                          </a:solidFill>
                        </a:rPr>
                        <a:t>Many expats live there (Brits who live abroad)</a:t>
                      </a:r>
                    </a:p>
                    <a:p>
                      <a:pPr marL="72000" indent="-72000" algn="l">
                        <a:buFont typeface="Arial" panose="020B0604020202020204" pitchFamily="34" charset="0"/>
                        <a:buChar char="•"/>
                      </a:pPr>
                      <a:r>
                        <a:rPr lang="en-GB" sz="1100" u="none" baseline="0" dirty="0">
                          <a:solidFill>
                            <a:sysClr val="windowText" lastClr="000000"/>
                          </a:solidFill>
                        </a:rPr>
                        <a:t>The Queen is head of state in 16 of these countries</a:t>
                      </a:r>
                    </a:p>
                    <a:p>
                      <a:pPr marL="72000" indent="-72000" algn="l">
                        <a:buFont typeface="Arial" panose="020B0604020202020204" pitchFamily="34" charset="0"/>
                        <a:buChar char="•"/>
                      </a:pPr>
                      <a:r>
                        <a:rPr lang="en-GB" sz="1100" kern="1200" dirty="0">
                          <a:solidFill>
                            <a:sysClr val="windowText" lastClr="000000"/>
                          </a:solidFill>
                          <a:effectLst/>
                        </a:rPr>
                        <a:t>promotes democracy, good governance, human rights and economic development as the UK trades with its previous colonies</a:t>
                      </a:r>
                      <a:endParaRPr lang="en-GB" sz="1100" u="none" baseline="0" dirty="0">
                        <a:solidFill>
                          <a:sysClr val="windowText" lastClr="000000"/>
                        </a:solidFill>
                      </a:endParaRPr>
                    </a:p>
                    <a:p>
                      <a:pPr algn="l"/>
                      <a:r>
                        <a:rPr lang="en-GB" sz="1100" u="sng" baseline="0" dirty="0">
                          <a:solidFill>
                            <a:sysClr val="windowText" lastClr="000000"/>
                          </a:solidFill>
                        </a:rPr>
                        <a:t>EU</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We joined the EU in 1979 and opted to leave in 2016.</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About 50% of exports and imports are to the EU</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It’s now a bit confusing as we go through the Brexit process about what will happen to EU laws that we have.</a:t>
                      </a:r>
                      <a:endParaRPr lang="en-GB" sz="11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601852"/>
                  </a:ext>
                </a:extLst>
              </a:tr>
              <a:tr h="991450">
                <a:tc>
                  <a:txBody>
                    <a:bodyPr/>
                    <a:lstStyle/>
                    <a:p>
                      <a:pPr algn="ctr"/>
                      <a:r>
                        <a:rPr lang="en-GB" sz="1200" b="1" u="none" baseline="0" dirty="0">
                          <a:solidFill>
                            <a:sysClr val="windowText" lastClr="000000"/>
                          </a:solidFill>
                        </a:rPr>
                        <a:t>Trade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49.6% of the UK’s exports went to EU countries, and 50.4% went to non-EU countries such as the USA and China, The USA takes the most.</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A lot of trade is now finance and communications following deindustrialisation.</a:t>
                      </a:r>
                      <a:endParaRPr lang="en-GB" sz="11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3756147"/>
                  </a:ext>
                </a:extLst>
              </a:tr>
              <a:tr h="1032487">
                <a:tc>
                  <a:txBody>
                    <a:bodyPr/>
                    <a:lstStyle/>
                    <a:p>
                      <a:pPr algn="ctr"/>
                      <a:r>
                        <a:rPr lang="en-GB" sz="1200" b="1" u="none" baseline="0" dirty="0">
                          <a:solidFill>
                            <a:sysClr val="windowText" lastClr="000000"/>
                          </a:solidFill>
                        </a:rPr>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u="none" kern="1200" baseline="0" dirty="0">
                          <a:solidFill>
                            <a:sysClr val="windowText" lastClr="000000"/>
                          </a:solidFill>
                        </a:rPr>
                        <a:t>More than 750,000 international flights depart from the UK annually to 400 airports in 114 countries</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Heathrow is the 4th busiest airport in the world</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Eurotunnel (Channel Tunnel) links our island to Europe as well as sea ferries.</a:t>
                      </a:r>
                      <a:endParaRPr lang="en-GB" sz="11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32487">
                <a:tc>
                  <a:txBody>
                    <a:bodyPr/>
                    <a:lstStyle/>
                    <a:p>
                      <a:pPr algn="ctr"/>
                      <a:r>
                        <a:rPr lang="en-GB" sz="1200" b="1" u="none" baseline="0" dirty="0">
                          <a:solidFill>
                            <a:sysClr val="windowText" lastClr="000000"/>
                          </a:solidFill>
                        </a:rPr>
                        <a:t>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English Language has helped us set up strong links</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Students abroad can sit British exams</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UK TV productions have a global audience e.g. Doctor Who</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We are a culture of immigration leading to a unique and multicultural society</a:t>
                      </a:r>
                      <a:endParaRPr lang="en-GB" sz="11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57037">
                <a:tc>
                  <a:txBody>
                    <a:bodyPr/>
                    <a:lstStyle/>
                    <a:p>
                      <a:pPr algn="ctr"/>
                      <a:r>
                        <a:rPr lang="en-GB" sz="1200" b="1" u="none" baseline="0" dirty="0">
                          <a:solidFill>
                            <a:sysClr val="windowText" lastClr="000000"/>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90% of population has internet – very connected!</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We spend more online shopping than anywhere in Europe</a:t>
                      </a:r>
                    </a:p>
                    <a:p>
                      <a:pPr marL="72000" indent="-72000" algn="l" defTabSz="914400" rtl="0" eaLnBrk="1" latinLnBrk="0" hangingPunct="1">
                        <a:buFont typeface="Arial" panose="020B0604020202020204" pitchFamily="34" charset="0"/>
                        <a:buChar char="•"/>
                      </a:pPr>
                      <a:r>
                        <a:rPr lang="en-GB" sz="1100" u="none" kern="1200" baseline="0" dirty="0">
                          <a:solidFill>
                            <a:sysClr val="windowText" lastClr="000000"/>
                          </a:solidFill>
                        </a:rPr>
                        <a:t>18 million businesses run from home</a:t>
                      </a:r>
                      <a:endParaRPr lang="en-GB" sz="11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38" name="Picture 37"/>
          <p:cNvPicPr>
            <a:picLocks noChangeAspect="1"/>
          </p:cNvPicPr>
          <p:nvPr/>
        </p:nvPicPr>
        <p:blipFill rotWithShape="1">
          <a:blip r:embed="rId3"/>
          <a:srcRect l="23506" t="31386" r="65975" b="52005"/>
          <a:stretch/>
        </p:blipFill>
        <p:spPr>
          <a:xfrm>
            <a:off x="311586" y="2379783"/>
            <a:ext cx="646780" cy="574182"/>
          </a:xfrm>
          <a:prstGeom prst="rect">
            <a:avLst/>
          </a:prstGeom>
        </p:spPr>
      </p:pic>
      <p:pic>
        <p:nvPicPr>
          <p:cNvPr id="39" name="Picture 38"/>
          <p:cNvPicPr>
            <a:picLocks noChangeAspect="1"/>
          </p:cNvPicPr>
          <p:nvPr/>
        </p:nvPicPr>
        <p:blipFill rotWithShape="1">
          <a:blip r:embed="rId4"/>
          <a:srcRect l="13631" t="39023" r="49876" b="17832"/>
          <a:stretch/>
        </p:blipFill>
        <p:spPr>
          <a:xfrm>
            <a:off x="272003" y="3432777"/>
            <a:ext cx="725946" cy="482541"/>
          </a:xfrm>
          <a:prstGeom prst="rect">
            <a:avLst/>
          </a:prstGeom>
        </p:spPr>
      </p:pic>
      <p:pic>
        <p:nvPicPr>
          <p:cNvPr id="40" name="Picture 39"/>
          <p:cNvPicPr>
            <a:picLocks noChangeAspect="1"/>
          </p:cNvPicPr>
          <p:nvPr/>
        </p:nvPicPr>
        <p:blipFill rotWithShape="1">
          <a:blip r:embed="rId5"/>
          <a:srcRect l="19427" t="45514" r="56100" b="23940"/>
          <a:stretch/>
        </p:blipFill>
        <p:spPr>
          <a:xfrm>
            <a:off x="216136" y="4426829"/>
            <a:ext cx="724558" cy="508462"/>
          </a:xfrm>
          <a:prstGeom prst="rect">
            <a:avLst/>
          </a:prstGeom>
        </p:spPr>
      </p:pic>
      <p:pic>
        <p:nvPicPr>
          <p:cNvPr id="42" name="Picture 41"/>
          <p:cNvPicPr>
            <a:picLocks noChangeAspect="1"/>
          </p:cNvPicPr>
          <p:nvPr/>
        </p:nvPicPr>
        <p:blipFill rotWithShape="1">
          <a:blip r:embed="rId6"/>
          <a:srcRect l="17388" t="34441" r="53417" b="13823"/>
          <a:stretch/>
        </p:blipFill>
        <p:spPr>
          <a:xfrm>
            <a:off x="283753" y="5463727"/>
            <a:ext cx="510338" cy="508462"/>
          </a:xfrm>
          <a:prstGeom prst="rect">
            <a:avLst/>
          </a:prstGeom>
        </p:spPr>
      </p:pic>
      <p:pic>
        <p:nvPicPr>
          <p:cNvPr id="47" name="Picture 46"/>
          <p:cNvPicPr>
            <a:picLocks noChangeAspect="1"/>
          </p:cNvPicPr>
          <p:nvPr/>
        </p:nvPicPr>
        <p:blipFill rotWithShape="1">
          <a:blip r:embed="rId7"/>
          <a:srcRect l="19749" t="34441" r="55671" b="13631"/>
          <a:stretch/>
        </p:blipFill>
        <p:spPr>
          <a:xfrm>
            <a:off x="472565" y="6462853"/>
            <a:ext cx="324822" cy="385815"/>
          </a:xfrm>
          <a:prstGeom prst="rect">
            <a:avLst/>
          </a:prstGeom>
        </p:spPr>
      </p:pic>
      <p:graphicFrame>
        <p:nvGraphicFramePr>
          <p:cNvPr id="49" name="Table 48"/>
          <p:cNvGraphicFramePr>
            <a:graphicFrameLocks noGrp="1"/>
          </p:cNvGraphicFramePr>
          <p:nvPr>
            <p:extLst>
              <p:ext uri="{D42A27DB-BD31-4B8C-83A1-F6EECF244321}">
                <p14:modId xmlns:p14="http://schemas.microsoft.com/office/powerpoint/2010/main" val="1680278475"/>
              </p:ext>
            </p:extLst>
          </p:nvPr>
        </p:nvGraphicFramePr>
        <p:xfrm>
          <a:off x="5387903" y="436660"/>
          <a:ext cx="4365696" cy="2818237"/>
        </p:xfrm>
        <a:graphic>
          <a:graphicData uri="http://schemas.openxmlformats.org/drawingml/2006/table">
            <a:tbl>
              <a:tblPr firstRow="1" bandRow="1">
                <a:tableStyleId>{21E4AEA4-8DFA-4A89-87EB-49C32662AFE0}</a:tableStyleId>
              </a:tblPr>
              <a:tblGrid>
                <a:gridCol w="1455232">
                  <a:extLst>
                    <a:ext uri="{9D8B030D-6E8A-4147-A177-3AD203B41FA5}">
                      <a16:colId xmlns:a16="http://schemas.microsoft.com/office/drawing/2014/main" val="3203318287"/>
                    </a:ext>
                  </a:extLst>
                </a:gridCol>
                <a:gridCol w="1455232">
                  <a:extLst>
                    <a:ext uri="{9D8B030D-6E8A-4147-A177-3AD203B41FA5}">
                      <a16:colId xmlns:a16="http://schemas.microsoft.com/office/drawing/2014/main" val="20001"/>
                    </a:ext>
                  </a:extLst>
                </a:gridCol>
                <a:gridCol w="1455232">
                  <a:extLst>
                    <a:ext uri="{9D8B030D-6E8A-4147-A177-3AD203B41FA5}">
                      <a16:colId xmlns:a16="http://schemas.microsoft.com/office/drawing/2014/main" val="20002"/>
                    </a:ext>
                  </a:extLst>
                </a:gridCol>
              </a:tblGrid>
              <a:tr h="291542">
                <a:tc gridSpan="3">
                  <a:txBody>
                    <a:bodyPr/>
                    <a:lstStyle/>
                    <a:p>
                      <a:pPr algn="ctr"/>
                      <a:r>
                        <a:rPr lang="en-GB" sz="1050" dirty="0">
                          <a:solidFill>
                            <a:sysClr val="windowText" lastClr="000000"/>
                          </a:solidFill>
                        </a:rPr>
                        <a:t>UK</a:t>
                      </a:r>
                      <a:r>
                        <a:rPr lang="en-GB" sz="1050" baseline="0" dirty="0">
                          <a:solidFill>
                            <a:sysClr val="windowText" lastClr="000000"/>
                          </a:solidFill>
                        </a:rPr>
                        <a:t> Transport Links</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6780912"/>
                  </a:ext>
                </a:extLst>
              </a:tr>
              <a:tr h="291542">
                <a:tc>
                  <a:txBody>
                    <a:bodyPr/>
                    <a:lstStyle/>
                    <a:p>
                      <a:pPr algn="ctr"/>
                      <a:r>
                        <a:rPr lang="en-GB" sz="1050" b="1" dirty="0">
                          <a:solidFill>
                            <a:sysClr val="windowText" lastClr="000000"/>
                          </a:solidFill>
                        </a:rPr>
                        <a:t>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ysClr val="windowText" lastClr="000000"/>
                          </a:solidFill>
                        </a:rPr>
                        <a:t>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ysClr val="windowText" lastClr="000000"/>
                          </a:solidFill>
                        </a:rPr>
                        <a:t>Roads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750743"/>
                  </a:ext>
                </a:extLst>
              </a:tr>
              <a:tr h="2235153">
                <a:tc>
                  <a:txBody>
                    <a:bodyPr/>
                    <a:lstStyle/>
                    <a:p>
                      <a:pPr marL="0" indent="0">
                        <a:buFont typeface="Arial" panose="020B0604020202020204" pitchFamily="34" charset="0"/>
                        <a:buNone/>
                      </a:pPr>
                      <a:r>
                        <a:rPr lang="en-GB" sz="1050" baseline="0" dirty="0">
                          <a:solidFill>
                            <a:sysClr val="windowText" lastClr="000000"/>
                          </a:solidFill>
                        </a:rPr>
                        <a:t>32 million passengers travel though UK ports. Ports employ 120,000 people. Liverpool2 project will double the ports capacity to over 1.5 million containers a year % create thousands of jobs and boost the regional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050" dirty="0">
                          <a:solidFill>
                            <a:sysClr val="windowText" lastClr="000000"/>
                          </a:solidFill>
                        </a:rPr>
                        <a:t>Airports create vital global links, provide 1000s of jobs and boost economic growth. Heathrow might have a 3</a:t>
                      </a:r>
                      <a:r>
                        <a:rPr lang="en-GB" sz="1050" baseline="30000" dirty="0">
                          <a:solidFill>
                            <a:sysClr val="windowText" lastClr="000000"/>
                          </a:solidFill>
                        </a:rPr>
                        <a:t>rd</a:t>
                      </a:r>
                      <a:r>
                        <a:rPr lang="en-GB" sz="1050" dirty="0">
                          <a:solidFill>
                            <a:sysClr val="windowText" lastClr="000000"/>
                          </a:solidFill>
                        </a:rPr>
                        <a:t> runway built to expand its capacity, however people living nearby are concerned about noise and air pollution.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050" dirty="0">
                          <a:solidFill>
                            <a:sysClr val="windowText" lastClr="000000"/>
                          </a:solidFill>
                        </a:rPr>
                        <a:t>Road Investment Strategy includes: 100 new road schemes, 1300 new miles added to motorways. Extra lanes added to motorways to make them smart motorways.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CD792F71-E843-4316-B206-FEA996C624B1}"/>
              </a:ext>
            </a:extLst>
          </p:cNvPr>
          <p:cNvGraphicFramePr>
            <a:graphicFrameLocks noGrp="1"/>
          </p:cNvGraphicFramePr>
          <p:nvPr>
            <p:extLst>
              <p:ext uri="{D42A27DB-BD31-4B8C-83A1-F6EECF244321}">
                <p14:modId xmlns:p14="http://schemas.microsoft.com/office/powerpoint/2010/main" val="2168765214"/>
              </p:ext>
            </p:extLst>
          </p:nvPr>
        </p:nvGraphicFramePr>
        <p:xfrm>
          <a:off x="5387903" y="3285323"/>
          <a:ext cx="4404584" cy="3476262"/>
        </p:xfrm>
        <a:graphic>
          <a:graphicData uri="http://schemas.openxmlformats.org/drawingml/2006/table">
            <a:tbl>
              <a:tblPr firstRow="1" bandRow="1">
                <a:tableStyleId>{21E4AEA4-8DFA-4A89-87EB-49C32662AFE0}</a:tableStyleId>
              </a:tblPr>
              <a:tblGrid>
                <a:gridCol w="2202292">
                  <a:extLst>
                    <a:ext uri="{9D8B030D-6E8A-4147-A177-3AD203B41FA5}">
                      <a16:colId xmlns:a16="http://schemas.microsoft.com/office/drawing/2014/main" val="1982992219"/>
                    </a:ext>
                  </a:extLst>
                </a:gridCol>
                <a:gridCol w="2202292">
                  <a:extLst>
                    <a:ext uri="{9D8B030D-6E8A-4147-A177-3AD203B41FA5}">
                      <a16:colId xmlns:a16="http://schemas.microsoft.com/office/drawing/2014/main" val="20001"/>
                    </a:ext>
                  </a:extLst>
                </a:gridCol>
              </a:tblGrid>
              <a:tr h="273600">
                <a:tc gridSpan="2">
                  <a:txBody>
                    <a:bodyPr/>
                    <a:lstStyle/>
                    <a:p>
                      <a:pPr algn="ctr"/>
                      <a:r>
                        <a:rPr lang="en-GB" sz="1200" b="1" dirty="0">
                          <a:solidFill>
                            <a:sysClr val="windowText" lastClr="000000"/>
                          </a:solidFill>
                        </a:rPr>
                        <a:t>Changing rural landscapes in the 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681575178"/>
                  </a:ext>
                </a:extLst>
              </a:tr>
              <a:tr h="3201942">
                <a:tc>
                  <a:txBody>
                    <a:bodyPr/>
                    <a:lstStyle/>
                    <a:p>
                      <a:pPr marL="0" indent="0">
                        <a:buFont typeface="+mj-lt"/>
                        <a:buNone/>
                      </a:pPr>
                      <a:r>
                        <a:rPr lang="en-GB" sz="1200" b="1" dirty="0">
                          <a:solidFill>
                            <a:sysClr val="windowText" lastClr="000000"/>
                          </a:solidFill>
                        </a:rPr>
                        <a:t>Growth; South</a:t>
                      </a:r>
                      <a:r>
                        <a:rPr lang="en-GB" sz="1200" b="1" baseline="0" dirty="0">
                          <a:solidFill>
                            <a:sysClr val="windowText" lastClr="000000"/>
                          </a:solidFill>
                        </a:rPr>
                        <a:t> Cambridgeshire </a:t>
                      </a:r>
                      <a:r>
                        <a:rPr lang="en-GB" sz="1200" b="0" baseline="0" dirty="0">
                          <a:solidFill>
                            <a:sysClr val="windowText" lastClr="000000"/>
                          </a:solidFill>
                        </a:rPr>
                        <a:t>The population is increasing due to migration – migrants from Cambridge, other parts of the UK and eastern Europe.</a:t>
                      </a:r>
                    </a:p>
                    <a:p>
                      <a:pPr marL="0" indent="0">
                        <a:buFont typeface="+mj-lt"/>
                        <a:buNone/>
                      </a:pPr>
                      <a:r>
                        <a:rPr lang="en-GB" sz="1200" b="1" baseline="0" dirty="0">
                          <a:solidFill>
                            <a:sysClr val="windowText" lastClr="000000"/>
                          </a:solidFill>
                        </a:rPr>
                        <a:t>Social Effects: </a:t>
                      </a:r>
                      <a:r>
                        <a:rPr lang="en-GB" sz="1200" b="0" baseline="0" dirty="0">
                          <a:solidFill>
                            <a:sysClr val="windowText" lastClr="000000"/>
                          </a:solidFill>
                        </a:rPr>
                        <a:t>80% car ownership leads to increased traffic on narrow roads. Housing developments on the edges of villages can reduce community spirit.</a:t>
                      </a:r>
                    </a:p>
                    <a:p>
                      <a:pPr marL="0" indent="0">
                        <a:buFont typeface="+mj-lt"/>
                        <a:buNone/>
                      </a:pPr>
                      <a:r>
                        <a:rPr lang="en-GB" sz="1200" b="1" baseline="0" dirty="0">
                          <a:solidFill>
                            <a:sysClr val="windowText" lastClr="000000"/>
                          </a:solidFill>
                        </a:rPr>
                        <a:t>Economic effects: </a:t>
                      </a:r>
                      <a:r>
                        <a:rPr lang="en-GB" sz="1200" b="0" baseline="0" dirty="0">
                          <a:solidFill>
                            <a:sysClr val="windowText" lastClr="000000"/>
                          </a:solidFill>
                        </a:rPr>
                        <a:t>reducing in agricultural employment, lack of affordable housing, high petrol prices, pressure on services due to growing population.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1200" b="1" dirty="0">
                          <a:solidFill>
                            <a:sysClr val="windowText" lastClr="000000"/>
                          </a:solidFill>
                        </a:rPr>
                        <a:t>Decline, Outer Hebrides </a:t>
                      </a:r>
                    </a:p>
                    <a:p>
                      <a:pPr marL="0" indent="0">
                        <a:buFont typeface="+mj-lt"/>
                        <a:buNone/>
                      </a:pPr>
                      <a:r>
                        <a:rPr lang="en-GB" sz="1200" b="0" dirty="0">
                          <a:solidFill>
                            <a:sysClr val="windowText" lastClr="000000"/>
                          </a:solidFill>
                        </a:rPr>
                        <a:t>The population has declined by 50% since 1901, people move away due to limited employment opportunities. </a:t>
                      </a:r>
                    </a:p>
                    <a:p>
                      <a:pPr marL="0" indent="0">
                        <a:buFont typeface="+mj-lt"/>
                        <a:buNone/>
                      </a:pPr>
                      <a:r>
                        <a:rPr lang="en-GB" sz="1200" b="1" dirty="0">
                          <a:solidFill>
                            <a:sysClr val="windowText" lastClr="000000"/>
                          </a:solidFill>
                        </a:rPr>
                        <a:t>Social Effects: </a:t>
                      </a:r>
                      <a:r>
                        <a:rPr lang="en-GB" sz="1200" b="0" dirty="0">
                          <a:solidFill>
                            <a:sysClr val="windowText" lastClr="000000"/>
                          </a:solidFill>
                        </a:rPr>
                        <a:t>school closures due to too few children. Ageing population has fewer young people to support them.</a:t>
                      </a:r>
                    </a:p>
                    <a:p>
                      <a:pPr marL="0" indent="0">
                        <a:buFont typeface="+mj-lt"/>
                        <a:buNone/>
                      </a:pPr>
                      <a:r>
                        <a:rPr lang="en-GB" sz="1200" b="1" dirty="0">
                          <a:solidFill>
                            <a:sysClr val="windowText" lastClr="000000"/>
                          </a:solidFill>
                        </a:rPr>
                        <a:t>Economic effects: </a:t>
                      </a:r>
                      <a:r>
                        <a:rPr lang="en-GB" sz="1200" b="0" dirty="0">
                          <a:solidFill>
                            <a:sysClr val="windowText" lastClr="000000"/>
                          </a:solidFill>
                        </a:rPr>
                        <a:t>services are closing, small farms can only provide work for 2 days a week, there has been an increase in tourism, but the infrastructure can support the scale of tourism needed.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634976" y="36550"/>
            <a:ext cx="8537510" cy="400110"/>
          </a:xfrm>
          <a:prstGeom prst="rect">
            <a:avLst/>
          </a:prstGeom>
          <a:solidFill>
            <a:srgbClr val="0070C0"/>
          </a:solidFill>
        </p:spPr>
        <p:txBody>
          <a:bodyPr wrap="square" rtlCol="0">
            <a:spAutoFit/>
          </a:bodyPr>
          <a:lstStyle/>
          <a:p>
            <a:r>
              <a:rPr lang="en-GB" sz="2000" dirty="0">
                <a:solidFill>
                  <a:schemeClr val="bg1"/>
                </a:solidFill>
              </a:rPr>
              <a:t>Changing economy of the UK Year 11 HT3</a:t>
            </a:r>
          </a:p>
        </p:txBody>
      </p:sp>
    </p:spTree>
    <p:extLst>
      <p:ext uri="{BB962C8B-B14F-4D97-AF65-F5344CB8AC3E}">
        <p14:creationId xmlns:p14="http://schemas.microsoft.com/office/powerpoint/2010/main" val="163062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12A50B-20D1-4A20-B9CE-825BC0A69F29}"/>
              </a:ext>
            </a:extLst>
          </p:cNvPr>
          <p:cNvGraphicFramePr>
            <a:graphicFrameLocks noGrp="1"/>
          </p:cNvGraphicFramePr>
          <p:nvPr>
            <p:extLst>
              <p:ext uri="{D42A27DB-BD31-4B8C-83A1-F6EECF244321}">
                <p14:modId xmlns:p14="http://schemas.microsoft.com/office/powerpoint/2010/main" val="911842958"/>
              </p:ext>
            </p:extLst>
          </p:nvPr>
        </p:nvGraphicFramePr>
        <p:xfrm>
          <a:off x="141205" y="484345"/>
          <a:ext cx="3366090" cy="822960"/>
        </p:xfrm>
        <a:graphic>
          <a:graphicData uri="http://schemas.openxmlformats.org/drawingml/2006/table">
            <a:tbl>
              <a:tblPr firstRow="1" bandRow="1">
                <a:tableStyleId>{00A15C55-8517-42AA-B614-E9B94910E393}</a:tableStyleId>
              </a:tblPr>
              <a:tblGrid>
                <a:gridCol w="3366090">
                  <a:extLst>
                    <a:ext uri="{9D8B030D-6E8A-4147-A177-3AD203B41FA5}">
                      <a16:colId xmlns:a16="http://schemas.microsoft.com/office/drawing/2014/main" val="3198919670"/>
                    </a:ext>
                  </a:extLst>
                </a:gridCol>
              </a:tblGrid>
              <a:tr h="124799">
                <a:tc>
                  <a:txBody>
                    <a:bodyPr/>
                    <a:lstStyle/>
                    <a:p>
                      <a:pPr algn="ctr"/>
                      <a:r>
                        <a:rPr lang="en-GB" sz="1050" dirty="0">
                          <a:solidFill>
                            <a:sysClr val="windowText" lastClr="000000"/>
                          </a:solidFill>
                        </a:rPr>
                        <a:t>Upper Course of a 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665795"/>
                  </a:ext>
                </a:extLst>
              </a:tr>
              <a:tr h="259197">
                <a:tc>
                  <a:txBody>
                    <a:bodyPr/>
                    <a:lstStyle/>
                    <a:p>
                      <a:pPr algn="ctr"/>
                      <a:r>
                        <a:rPr lang="en-GB" sz="1050" b="0" dirty="0">
                          <a:solidFill>
                            <a:sysClr val="windowText" lastClr="000000"/>
                          </a:solidFill>
                        </a:rPr>
                        <a:t>Near</a:t>
                      </a:r>
                      <a:r>
                        <a:rPr lang="en-GB" sz="1050" b="0" baseline="0" dirty="0">
                          <a:solidFill>
                            <a:sysClr val="windowText" lastClr="000000"/>
                          </a:solidFill>
                        </a:rPr>
                        <a:t> the source, the river flows over steep gradient from the hill/mountains. This gives the river a lot of energy, so it will </a:t>
                      </a:r>
                      <a:r>
                        <a:rPr lang="en-GB" sz="1050" b="1" baseline="0" dirty="0">
                          <a:solidFill>
                            <a:sysClr val="windowText" lastClr="000000"/>
                          </a:solidFill>
                        </a:rPr>
                        <a:t>erode</a:t>
                      </a:r>
                      <a:r>
                        <a:rPr lang="en-GB" sz="1050" b="0" baseline="0" dirty="0">
                          <a:solidFill>
                            <a:sysClr val="windowText" lastClr="000000"/>
                          </a:solidFill>
                        </a:rPr>
                        <a:t> the riverbed </a:t>
                      </a:r>
                      <a:r>
                        <a:rPr lang="en-GB" sz="1050" b="1" baseline="0" dirty="0">
                          <a:solidFill>
                            <a:sysClr val="windowText" lastClr="000000"/>
                          </a:solidFill>
                        </a:rPr>
                        <a:t>vertically</a:t>
                      </a:r>
                      <a:r>
                        <a:rPr lang="en-GB" sz="1050" b="0" baseline="0" dirty="0">
                          <a:solidFill>
                            <a:sysClr val="windowText" lastClr="000000"/>
                          </a:solidFill>
                        </a:rPr>
                        <a:t> to form narrow valleys. </a:t>
                      </a:r>
                      <a:endParaRPr lang="en-GB" sz="105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bl>
          </a:graphicData>
        </a:graphic>
      </p:graphicFrame>
      <p:graphicFrame>
        <p:nvGraphicFramePr>
          <p:cNvPr id="4" name="Table 3">
            <a:extLst>
              <a:ext uri="{FF2B5EF4-FFF2-40B4-BE49-F238E27FC236}">
                <a16:creationId xmlns:a16="http://schemas.microsoft.com/office/drawing/2014/main" id="{6FB4F3A2-E062-42C1-AD75-F4B3D031803E}"/>
              </a:ext>
            </a:extLst>
          </p:cNvPr>
          <p:cNvGraphicFramePr>
            <a:graphicFrameLocks noGrp="1"/>
          </p:cNvGraphicFramePr>
          <p:nvPr/>
        </p:nvGraphicFramePr>
        <p:xfrm>
          <a:off x="147291" y="1365831"/>
          <a:ext cx="3366089" cy="3108960"/>
        </p:xfrm>
        <a:graphic>
          <a:graphicData uri="http://schemas.openxmlformats.org/drawingml/2006/table">
            <a:tbl>
              <a:tblPr firstRow="1" bandRow="1">
                <a:tableStyleId>{00A15C55-8517-42AA-B614-E9B94910E393}</a:tableStyleId>
              </a:tblPr>
              <a:tblGrid>
                <a:gridCol w="1107303">
                  <a:extLst>
                    <a:ext uri="{9D8B030D-6E8A-4147-A177-3AD203B41FA5}">
                      <a16:colId xmlns:a16="http://schemas.microsoft.com/office/drawing/2014/main" val="3198919670"/>
                    </a:ext>
                  </a:extLst>
                </a:gridCol>
                <a:gridCol w="2258786">
                  <a:extLst>
                    <a:ext uri="{9D8B030D-6E8A-4147-A177-3AD203B41FA5}">
                      <a16:colId xmlns:a16="http://schemas.microsoft.com/office/drawing/2014/main" val="1621230058"/>
                    </a:ext>
                  </a:extLst>
                </a:gridCol>
              </a:tblGrid>
              <a:tr h="199276">
                <a:tc gridSpan="2">
                  <a:txBody>
                    <a:bodyPr/>
                    <a:lstStyle/>
                    <a:p>
                      <a:pPr algn="ctr"/>
                      <a:r>
                        <a:rPr lang="en-GB" sz="1200" dirty="0">
                          <a:solidFill>
                            <a:sysClr val="windowText" lastClr="000000"/>
                          </a:solidFill>
                        </a:rPr>
                        <a:t>Formation of a Waterfall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800" dirty="0"/>
                    </a:p>
                  </a:txBody>
                  <a:tcPr/>
                </a:tc>
                <a:extLst>
                  <a:ext uri="{0D108BD9-81ED-4DB2-BD59-A6C34878D82A}">
                    <a16:rowId xmlns:a16="http://schemas.microsoft.com/office/drawing/2014/main" val="2421665795"/>
                  </a:ext>
                </a:extLst>
              </a:tr>
              <a:tr h="199276">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1) River flows over alternative</a:t>
                      </a:r>
                      <a:r>
                        <a:rPr lang="en-GB" sz="1200" b="0" baseline="0" dirty="0">
                          <a:solidFill>
                            <a:sysClr val="windowText" lastClr="000000"/>
                          </a:solidFill>
                        </a:rPr>
                        <a:t> types of rocks.</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r h="199276">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2) River erodes soft rock faster creating a 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187503"/>
                  </a:ext>
                </a:extLst>
              </a:tr>
              <a:tr h="284681">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3) Further hydraulic action and abrasion form a plunge pool beneath.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0190"/>
                  </a:ext>
                </a:extLst>
              </a:tr>
              <a:tr h="430088">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4) Hard rock above is undercut leaving cap rock which collapses</a:t>
                      </a:r>
                      <a:r>
                        <a:rPr lang="en-GB" sz="1200" b="0" baseline="0" dirty="0">
                          <a:solidFill>
                            <a:sysClr val="windowText" lastClr="000000"/>
                          </a:solidFill>
                        </a:rPr>
                        <a:t> providing more material for erosion. </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4013"/>
                  </a:ext>
                </a:extLst>
              </a:tr>
              <a:tr h="199276">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5)</a:t>
                      </a:r>
                      <a:r>
                        <a:rPr lang="en-GB" sz="1200" b="0" baseline="0" dirty="0">
                          <a:solidFill>
                            <a:sysClr val="windowText" lastClr="000000"/>
                          </a:solidFill>
                        </a:rPr>
                        <a:t> Waterfall retreats leaving steep sided gorge. </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2330206"/>
                  </a:ext>
                </a:extLst>
              </a:tr>
            </a:tbl>
          </a:graphicData>
        </a:graphic>
      </p:graphicFrame>
      <p:pic>
        <p:nvPicPr>
          <p:cNvPr id="5" name="Picture 4">
            <a:extLst>
              <a:ext uri="{FF2B5EF4-FFF2-40B4-BE49-F238E27FC236}">
                <a16:creationId xmlns:a16="http://schemas.microsoft.com/office/drawing/2014/main" id="{D242AC36-CCDB-4090-93C7-4CAEF48D9A39}"/>
              </a:ext>
            </a:extLst>
          </p:cNvPr>
          <p:cNvPicPr>
            <a:picLocks noChangeAspect="1"/>
          </p:cNvPicPr>
          <p:nvPr/>
        </p:nvPicPr>
        <p:blipFill>
          <a:blip r:embed="rId2"/>
          <a:stretch>
            <a:fillRect/>
          </a:stretch>
        </p:blipFill>
        <p:spPr>
          <a:xfrm>
            <a:off x="147290" y="3630361"/>
            <a:ext cx="1088543" cy="844430"/>
          </a:xfrm>
          <a:prstGeom prst="rect">
            <a:avLst/>
          </a:prstGeom>
        </p:spPr>
      </p:pic>
      <p:pic>
        <p:nvPicPr>
          <p:cNvPr id="6" name="Picture 5">
            <a:extLst>
              <a:ext uri="{FF2B5EF4-FFF2-40B4-BE49-F238E27FC236}">
                <a16:creationId xmlns:a16="http://schemas.microsoft.com/office/drawing/2014/main" id="{BBDF6CD3-D9FA-4CBC-B617-0F3875C8A8C6}"/>
              </a:ext>
            </a:extLst>
          </p:cNvPr>
          <p:cNvPicPr>
            <a:picLocks noChangeAspect="1"/>
          </p:cNvPicPr>
          <p:nvPr/>
        </p:nvPicPr>
        <p:blipFill>
          <a:blip r:embed="rId3"/>
          <a:stretch>
            <a:fillRect/>
          </a:stretch>
        </p:blipFill>
        <p:spPr>
          <a:xfrm>
            <a:off x="147291" y="1664292"/>
            <a:ext cx="1088543" cy="946629"/>
          </a:xfrm>
          <a:prstGeom prst="rect">
            <a:avLst/>
          </a:prstGeom>
        </p:spPr>
      </p:pic>
      <p:pic>
        <p:nvPicPr>
          <p:cNvPr id="8" name="Picture 7">
            <a:extLst>
              <a:ext uri="{FF2B5EF4-FFF2-40B4-BE49-F238E27FC236}">
                <a16:creationId xmlns:a16="http://schemas.microsoft.com/office/drawing/2014/main" id="{9053F507-1D1A-4A26-9099-0243707B82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021"/>
          <a:stretch/>
        </p:blipFill>
        <p:spPr bwMode="auto">
          <a:xfrm>
            <a:off x="147290" y="2669447"/>
            <a:ext cx="1088543" cy="844430"/>
          </a:xfrm>
          <a:prstGeom prst="rect">
            <a:avLst/>
          </a:prstGeom>
          <a:noFill/>
          <a:ln>
            <a:noFill/>
          </a:ln>
          <a:extLst>
            <a:ext uri="{53640926-AAD7-44D8-BBD7-CCE9431645EC}">
              <a14:shadowObscured xmlns:a14="http://schemas.microsoft.com/office/drawing/2010/main"/>
            </a:ext>
          </a:extLst>
        </p:spPr>
      </p:pic>
      <p:graphicFrame>
        <p:nvGraphicFramePr>
          <p:cNvPr id="9" name="Table 8">
            <a:extLst>
              <a:ext uri="{FF2B5EF4-FFF2-40B4-BE49-F238E27FC236}">
                <a16:creationId xmlns:a16="http://schemas.microsoft.com/office/drawing/2014/main" id="{63BD01EB-BB7C-4884-9BB8-32D0C953F019}"/>
              </a:ext>
            </a:extLst>
          </p:cNvPr>
          <p:cNvGraphicFramePr>
            <a:graphicFrameLocks noGrp="1"/>
          </p:cNvGraphicFramePr>
          <p:nvPr/>
        </p:nvGraphicFramePr>
        <p:xfrm>
          <a:off x="3619704" y="1365831"/>
          <a:ext cx="3408418" cy="3931920"/>
        </p:xfrm>
        <a:graphic>
          <a:graphicData uri="http://schemas.openxmlformats.org/drawingml/2006/table">
            <a:tbl>
              <a:tblPr firstRow="1" bandRow="1">
                <a:tableStyleId>{00A15C55-8517-42AA-B614-E9B94910E393}</a:tableStyleId>
              </a:tblPr>
              <a:tblGrid>
                <a:gridCol w="1231507">
                  <a:extLst>
                    <a:ext uri="{9D8B030D-6E8A-4147-A177-3AD203B41FA5}">
                      <a16:colId xmlns:a16="http://schemas.microsoft.com/office/drawing/2014/main" val="2909792992"/>
                    </a:ext>
                  </a:extLst>
                </a:gridCol>
                <a:gridCol w="2176911">
                  <a:extLst>
                    <a:ext uri="{9D8B030D-6E8A-4147-A177-3AD203B41FA5}">
                      <a16:colId xmlns:a16="http://schemas.microsoft.com/office/drawing/2014/main" val="1924316662"/>
                    </a:ext>
                  </a:extLst>
                </a:gridCol>
              </a:tblGrid>
              <a:tr h="0">
                <a:tc gridSpan="2">
                  <a:txBody>
                    <a:bodyPr/>
                    <a:lstStyle/>
                    <a:p>
                      <a:pPr algn="ctr"/>
                      <a:r>
                        <a:rPr lang="en-GB" sz="1200" dirty="0">
                          <a:solidFill>
                            <a:sysClr val="windowText" lastClr="000000"/>
                          </a:solidFill>
                        </a:rPr>
                        <a:t>Formation of Ox-bow Lakes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484259176"/>
                  </a:ext>
                </a:extLst>
              </a:tr>
              <a:tr h="0">
                <a:tc gridSpan="2">
                  <a:txBody>
                    <a:bodyPr/>
                    <a:lstStyle/>
                    <a:p>
                      <a:pPr algn="ctr"/>
                      <a:r>
                        <a:rPr lang="en-GB" sz="1200" b="1" dirty="0">
                          <a:solidFill>
                            <a:sysClr val="windowText" lastClr="000000"/>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995555337"/>
                  </a:ext>
                </a:extLst>
              </a:tr>
              <a:tr h="0">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Erosion of outer bank forms river cliff. Deposition inner bank forms</a:t>
                      </a:r>
                      <a:r>
                        <a:rPr lang="en-GB" sz="1200" b="0" baseline="0" dirty="0">
                          <a:solidFill>
                            <a:sysClr val="windowText" lastClr="000000"/>
                          </a:solidFill>
                        </a:rPr>
                        <a:t> slip off slope.</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090680"/>
                  </a:ext>
                </a:extLst>
              </a:tr>
              <a:tr h="0">
                <a:tc gridSpan="2">
                  <a:txBody>
                    <a:bodyPr/>
                    <a:lstStyle/>
                    <a:p>
                      <a:pPr algn="ctr"/>
                      <a:r>
                        <a:rPr lang="en-GB" sz="1200" b="1" dirty="0">
                          <a:solidFill>
                            <a:sysClr val="windowText" lastClr="000000"/>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222686745"/>
                  </a:ext>
                </a:extLst>
              </a:tr>
              <a:tr h="0">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Further hydraulic action and abrasion of outer banks, neck gets smaller.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2741982"/>
                  </a:ext>
                </a:extLst>
              </a:tr>
              <a:tr h="0">
                <a:tc gridSpan="2">
                  <a:txBody>
                    <a:bodyPr/>
                    <a:lstStyle/>
                    <a:p>
                      <a:pPr algn="ctr"/>
                      <a:r>
                        <a:rPr lang="en-GB" sz="1200" b="1" dirty="0">
                          <a:solidFill>
                            <a:sysClr val="windowText" lastClr="000000"/>
                          </a:solidFill>
                        </a:rPr>
                        <a:t>Step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309274"/>
                  </a:ext>
                </a:extLst>
              </a:tr>
              <a:tr h="0">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Erosion breaks through neck, so river takes the fastest</a:t>
                      </a:r>
                      <a:r>
                        <a:rPr lang="en-GB" sz="1200" b="0" baseline="0" dirty="0">
                          <a:solidFill>
                            <a:sysClr val="windowText" lastClr="000000"/>
                          </a:solidFill>
                        </a:rPr>
                        <a:t> route, redirecting flow</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952000"/>
                  </a:ext>
                </a:extLst>
              </a:tr>
              <a:tr h="0">
                <a:tc gridSpan="2">
                  <a:txBody>
                    <a:bodyPr/>
                    <a:lstStyle/>
                    <a:p>
                      <a:pPr algn="ctr"/>
                      <a:r>
                        <a:rPr lang="en-GB" sz="1200" b="1" dirty="0">
                          <a:solidFill>
                            <a:sysClr val="windowText" lastClr="000000"/>
                          </a:solidFill>
                        </a:rPr>
                        <a:t>Step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6135"/>
                  </a:ext>
                </a:extLst>
              </a:tr>
              <a:tr h="0">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Evaporation and deposition cuts</a:t>
                      </a:r>
                      <a:r>
                        <a:rPr lang="en-GB" sz="1200" baseline="0" dirty="0">
                          <a:solidFill>
                            <a:sysClr val="windowText" lastClr="000000"/>
                          </a:solidFill>
                        </a:rPr>
                        <a:t> off main channel leaving an oxbow lake.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9614983"/>
                  </a:ext>
                </a:extLst>
              </a:tr>
            </a:tbl>
          </a:graphicData>
        </a:graphic>
      </p:graphicFrame>
      <p:pic>
        <p:nvPicPr>
          <p:cNvPr id="10" name="Picture 9">
            <a:extLst>
              <a:ext uri="{FF2B5EF4-FFF2-40B4-BE49-F238E27FC236}">
                <a16:creationId xmlns:a16="http://schemas.microsoft.com/office/drawing/2014/main" id="{9358BD82-E28C-4CA2-81DC-AB03250E42DC}"/>
              </a:ext>
            </a:extLst>
          </p:cNvPr>
          <p:cNvPicPr>
            <a:picLocks noChangeAspect="1"/>
          </p:cNvPicPr>
          <p:nvPr/>
        </p:nvPicPr>
        <p:blipFill rotWithShape="1">
          <a:blip r:embed="rId5"/>
          <a:srcRect l="12150" r="9621" b="6055"/>
          <a:stretch/>
        </p:blipFill>
        <p:spPr>
          <a:xfrm>
            <a:off x="3923609" y="2001848"/>
            <a:ext cx="600466" cy="469699"/>
          </a:xfrm>
          <a:prstGeom prst="rect">
            <a:avLst/>
          </a:prstGeom>
        </p:spPr>
      </p:pic>
      <p:pic>
        <p:nvPicPr>
          <p:cNvPr id="11" name="Picture 10">
            <a:extLst>
              <a:ext uri="{FF2B5EF4-FFF2-40B4-BE49-F238E27FC236}">
                <a16:creationId xmlns:a16="http://schemas.microsoft.com/office/drawing/2014/main" id="{0770832E-A5FD-4B24-A59D-B9C9E9743E07}"/>
              </a:ext>
            </a:extLst>
          </p:cNvPr>
          <p:cNvPicPr>
            <a:picLocks noChangeAspect="1"/>
          </p:cNvPicPr>
          <p:nvPr/>
        </p:nvPicPr>
        <p:blipFill rotWithShape="1">
          <a:blip r:embed="rId6"/>
          <a:srcRect t="1" r="12379" b="7715"/>
          <a:stretch/>
        </p:blipFill>
        <p:spPr>
          <a:xfrm>
            <a:off x="3856606" y="2902659"/>
            <a:ext cx="667469" cy="514810"/>
          </a:xfrm>
          <a:prstGeom prst="rect">
            <a:avLst/>
          </a:prstGeom>
        </p:spPr>
      </p:pic>
      <p:pic>
        <p:nvPicPr>
          <p:cNvPr id="12" name="Picture 11">
            <a:extLst>
              <a:ext uri="{FF2B5EF4-FFF2-40B4-BE49-F238E27FC236}">
                <a16:creationId xmlns:a16="http://schemas.microsoft.com/office/drawing/2014/main" id="{8E020EEB-1D9F-4A70-BCAD-560C523DEAA2}"/>
              </a:ext>
            </a:extLst>
          </p:cNvPr>
          <p:cNvPicPr>
            <a:picLocks noChangeAspect="1"/>
          </p:cNvPicPr>
          <p:nvPr/>
        </p:nvPicPr>
        <p:blipFill rotWithShape="1">
          <a:blip r:embed="rId7"/>
          <a:srcRect r="11613"/>
          <a:stretch/>
        </p:blipFill>
        <p:spPr>
          <a:xfrm>
            <a:off x="3856606" y="3789721"/>
            <a:ext cx="667469" cy="554624"/>
          </a:xfrm>
          <a:prstGeom prst="rect">
            <a:avLst/>
          </a:prstGeom>
        </p:spPr>
      </p:pic>
      <p:pic>
        <p:nvPicPr>
          <p:cNvPr id="13" name="Picture 12">
            <a:extLst>
              <a:ext uri="{FF2B5EF4-FFF2-40B4-BE49-F238E27FC236}">
                <a16:creationId xmlns:a16="http://schemas.microsoft.com/office/drawing/2014/main" id="{1F2028BA-9F96-45B8-9E59-A1383BC1C1E6}"/>
              </a:ext>
            </a:extLst>
          </p:cNvPr>
          <p:cNvPicPr>
            <a:picLocks noChangeAspect="1"/>
          </p:cNvPicPr>
          <p:nvPr/>
        </p:nvPicPr>
        <p:blipFill rotWithShape="1">
          <a:blip r:embed="rId8"/>
          <a:srcRect l="3372" t="-7739" r="14441" b="1"/>
          <a:stretch/>
        </p:blipFill>
        <p:spPr>
          <a:xfrm>
            <a:off x="3856606" y="4674969"/>
            <a:ext cx="732431" cy="561280"/>
          </a:xfrm>
          <a:prstGeom prst="rect">
            <a:avLst/>
          </a:prstGeom>
        </p:spPr>
      </p:pic>
      <p:graphicFrame>
        <p:nvGraphicFramePr>
          <p:cNvPr id="14" name="Table 13">
            <a:extLst>
              <a:ext uri="{FF2B5EF4-FFF2-40B4-BE49-F238E27FC236}">
                <a16:creationId xmlns:a16="http://schemas.microsoft.com/office/drawing/2014/main" id="{8C7B86BC-68E6-4F3E-92BB-A86026BA3DF2}"/>
              </a:ext>
            </a:extLst>
          </p:cNvPr>
          <p:cNvGraphicFramePr>
            <a:graphicFrameLocks noGrp="1"/>
          </p:cNvGraphicFramePr>
          <p:nvPr>
            <p:extLst>
              <p:ext uri="{D42A27DB-BD31-4B8C-83A1-F6EECF244321}">
                <p14:modId xmlns:p14="http://schemas.microsoft.com/office/powerpoint/2010/main" val="3966128413"/>
              </p:ext>
            </p:extLst>
          </p:nvPr>
        </p:nvGraphicFramePr>
        <p:xfrm>
          <a:off x="3644804" y="472834"/>
          <a:ext cx="3408418" cy="844154"/>
        </p:xfrm>
        <a:graphic>
          <a:graphicData uri="http://schemas.openxmlformats.org/drawingml/2006/table">
            <a:tbl>
              <a:tblPr firstRow="1" bandRow="1">
                <a:tableStyleId>{00A15C55-8517-42AA-B614-E9B94910E393}</a:tableStyleId>
              </a:tblPr>
              <a:tblGrid>
                <a:gridCol w="3408418">
                  <a:extLst>
                    <a:ext uri="{9D8B030D-6E8A-4147-A177-3AD203B41FA5}">
                      <a16:colId xmlns:a16="http://schemas.microsoft.com/office/drawing/2014/main" val="3198919670"/>
                    </a:ext>
                  </a:extLst>
                </a:gridCol>
              </a:tblGrid>
              <a:tr h="229730">
                <a:tc>
                  <a:txBody>
                    <a:bodyPr/>
                    <a:lstStyle/>
                    <a:p>
                      <a:pPr algn="ctr"/>
                      <a:r>
                        <a:rPr lang="en-GB" sz="1050" dirty="0">
                          <a:solidFill>
                            <a:sysClr val="windowText" lastClr="000000"/>
                          </a:solidFill>
                        </a:rPr>
                        <a:t>Middle Course of a 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665795"/>
                  </a:ext>
                </a:extLst>
              </a:tr>
              <a:tr h="592694">
                <a:tc>
                  <a:txBody>
                    <a:bodyPr/>
                    <a:lstStyle/>
                    <a:p>
                      <a:pPr algn="ctr"/>
                      <a:r>
                        <a:rPr lang="en-GB" sz="1050" b="0" dirty="0">
                          <a:solidFill>
                            <a:sysClr val="windowText" lastClr="000000"/>
                          </a:solidFill>
                        </a:rPr>
                        <a:t>Here</a:t>
                      </a:r>
                      <a:r>
                        <a:rPr lang="en-GB" sz="1050" b="0" baseline="0" dirty="0">
                          <a:solidFill>
                            <a:sysClr val="windowText" lastClr="000000"/>
                          </a:solidFill>
                        </a:rPr>
                        <a:t> the gradient get gentler, so the water has less energy and moves more slowly. The river will begin to </a:t>
                      </a:r>
                      <a:r>
                        <a:rPr lang="en-GB" sz="1050" b="1" baseline="0" dirty="0">
                          <a:solidFill>
                            <a:sysClr val="windowText" lastClr="000000"/>
                          </a:solidFill>
                        </a:rPr>
                        <a:t>erode laterally </a:t>
                      </a:r>
                      <a:r>
                        <a:rPr lang="en-GB" sz="1050" b="0" baseline="0" dirty="0">
                          <a:solidFill>
                            <a:sysClr val="windowText" lastClr="000000"/>
                          </a:solidFill>
                        </a:rPr>
                        <a:t>making the river wider.</a:t>
                      </a:r>
                      <a:endParaRPr lang="en-GB" sz="105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bl>
          </a:graphicData>
        </a:graphic>
      </p:graphicFrame>
      <p:graphicFrame>
        <p:nvGraphicFramePr>
          <p:cNvPr id="15" name="Table 14">
            <a:extLst>
              <a:ext uri="{FF2B5EF4-FFF2-40B4-BE49-F238E27FC236}">
                <a16:creationId xmlns:a16="http://schemas.microsoft.com/office/drawing/2014/main" id="{B336565C-BAE3-4A8F-9590-BBB6A67E4DAB}"/>
              </a:ext>
            </a:extLst>
          </p:cNvPr>
          <p:cNvGraphicFramePr>
            <a:graphicFrameLocks noGrp="1"/>
          </p:cNvGraphicFramePr>
          <p:nvPr>
            <p:extLst>
              <p:ext uri="{D42A27DB-BD31-4B8C-83A1-F6EECF244321}">
                <p14:modId xmlns:p14="http://schemas.microsoft.com/office/powerpoint/2010/main" val="3122304635"/>
              </p:ext>
            </p:extLst>
          </p:nvPr>
        </p:nvGraphicFramePr>
        <p:xfrm>
          <a:off x="7134446" y="457004"/>
          <a:ext cx="2624263" cy="859984"/>
        </p:xfrm>
        <a:graphic>
          <a:graphicData uri="http://schemas.openxmlformats.org/drawingml/2006/table">
            <a:tbl>
              <a:tblPr firstRow="1" bandRow="1">
                <a:tableStyleId>{00A15C55-8517-42AA-B614-E9B94910E393}</a:tableStyleId>
              </a:tblPr>
              <a:tblGrid>
                <a:gridCol w="2624263">
                  <a:extLst>
                    <a:ext uri="{9D8B030D-6E8A-4147-A177-3AD203B41FA5}">
                      <a16:colId xmlns:a16="http://schemas.microsoft.com/office/drawing/2014/main" val="3198919670"/>
                    </a:ext>
                  </a:extLst>
                </a:gridCol>
              </a:tblGrid>
              <a:tr h="257995">
                <a:tc>
                  <a:txBody>
                    <a:bodyPr/>
                    <a:lstStyle/>
                    <a:p>
                      <a:pPr algn="ctr"/>
                      <a:r>
                        <a:rPr lang="en-GB" sz="1050" dirty="0">
                          <a:solidFill>
                            <a:sysClr val="windowText" lastClr="000000"/>
                          </a:solidFill>
                        </a:rPr>
                        <a:t>Lower Course of a 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665795"/>
                  </a:ext>
                </a:extLst>
              </a:tr>
              <a:tr h="601989">
                <a:tc>
                  <a:txBody>
                    <a:bodyPr/>
                    <a:lstStyle/>
                    <a:p>
                      <a:pPr algn="ctr"/>
                      <a:r>
                        <a:rPr lang="en-GB" sz="1050" b="0" dirty="0">
                          <a:solidFill>
                            <a:sysClr val="windowText" lastClr="000000"/>
                          </a:solidFill>
                        </a:rPr>
                        <a:t>Near the river’s mouth, the river widens further and becomes</a:t>
                      </a:r>
                      <a:r>
                        <a:rPr lang="en-GB" sz="1050" b="0" baseline="0" dirty="0">
                          <a:solidFill>
                            <a:sysClr val="windowText" lastClr="000000"/>
                          </a:solidFill>
                        </a:rPr>
                        <a:t> flatter. Material transported is </a:t>
                      </a:r>
                      <a:r>
                        <a:rPr lang="en-GB" sz="1050" b="1" baseline="0" dirty="0">
                          <a:solidFill>
                            <a:sysClr val="windowText" lastClr="000000"/>
                          </a:solidFill>
                        </a:rPr>
                        <a:t>deposited.</a:t>
                      </a:r>
                      <a:endParaRPr lang="en-GB" sz="105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bl>
          </a:graphicData>
        </a:graphic>
      </p:graphicFrame>
      <p:graphicFrame>
        <p:nvGraphicFramePr>
          <p:cNvPr id="16" name="Table 15">
            <a:extLst>
              <a:ext uri="{FF2B5EF4-FFF2-40B4-BE49-F238E27FC236}">
                <a16:creationId xmlns:a16="http://schemas.microsoft.com/office/drawing/2014/main" id="{DAE89DF9-032E-4F43-AF93-203EC8C89F17}"/>
              </a:ext>
            </a:extLst>
          </p:cNvPr>
          <p:cNvGraphicFramePr>
            <a:graphicFrameLocks noGrp="1"/>
          </p:cNvGraphicFramePr>
          <p:nvPr/>
        </p:nvGraphicFramePr>
        <p:xfrm>
          <a:off x="7134446" y="1365831"/>
          <a:ext cx="2624263" cy="3936240"/>
        </p:xfrm>
        <a:graphic>
          <a:graphicData uri="http://schemas.openxmlformats.org/drawingml/2006/table">
            <a:tbl>
              <a:tblPr firstRow="1" bandRow="1">
                <a:tableStyleId>{00A15C55-8517-42AA-B614-E9B94910E393}</a:tableStyleId>
              </a:tblPr>
              <a:tblGrid>
                <a:gridCol w="2624263">
                  <a:extLst>
                    <a:ext uri="{9D8B030D-6E8A-4147-A177-3AD203B41FA5}">
                      <a16:colId xmlns:a16="http://schemas.microsoft.com/office/drawing/2014/main" val="2757710440"/>
                    </a:ext>
                  </a:extLst>
                </a:gridCol>
              </a:tblGrid>
              <a:tr h="209904">
                <a:tc>
                  <a:txBody>
                    <a:bodyPr/>
                    <a:lstStyle/>
                    <a:p>
                      <a:pPr algn="ctr"/>
                      <a:r>
                        <a:rPr lang="en-GB" sz="1200" b="1" dirty="0">
                          <a:solidFill>
                            <a:sysClr val="windowText" lastClr="000000"/>
                          </a:solidFill>
                        </a:rPr>
                        <a:t>Formation of</a:t>
                      </a:r>
                      <a:r>
                        <a:rPr lang="en-GB" sz="1200" b="1" baseline="0" dirty="0">
                          <a:solidFill>
                            <a:sysClr val="windowText" lastClr="000000"/>
                          </a:solidFill>
                        </a:rPr>
                        <a:t> Floodplains and levees</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2839647"/>
                  </a:ext>
                </a:extLst>
              </a:tr>
              <a:tr h="404815">
                <a:tc>
                  <a:txBody>
                    <a:bodyPr/>
                    <a:lstStyle/>
                    <a:p>
                      <a:pPr algn="ctr"/>
                      <a:r>
                        <a:rPr lang="en-GB" sz="1200" b="0" dirty="0">
                          <a:solidFill>
                            <a:sysClr val="windowText" lastClr="000000"/>
                          </a:solidFill>
                        </a:rPr>
                        <a:t>When a river floods, fine silt/alluvium</a:t>
                      </a:r>
                      <a:r>
                        <a:rPr lang="en-GB" sz="1200" b="0" baseline="0" dirty="0">
                          <a:solidFill>
                            <a:sysClr val="windowText" lastClr="000000"/>
                          </a:solidFill>
                        </a:rPr>
                        <a:t> is deposited on the valley floor. Closer to the river’s banks, the heavier materials build up to form natural levees. </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059813"/>
                  </a:ext>
                </a:extLst>
              </a:tr>
              <a:tr h="305006">
                <a:tc>
                  <a:txBody>
                    <a:bodyPr/>
                    <a:lstStyle/>
                    <a:p>
                      <a:pPr marL="285750" indent="-285750">
                        <a:buFontTx/>
                        <a:buBlip>
                          <a:blip r:embed="rId9"/>
                        </a:buBlip>
                      </a:pPr>
                      <a:r>
                        <a:rPr lang="en-GB" sz="1200" dirty="0">
                          <a:solidFill>
                            <a:sysClr val="windowText" lastClr="000000"/>
                          </a:solidFill>
                        </a:rPr>
                        <a:t>Nutrient</a:t>
                      </a:r>
                      <a:r>
                        <a:rPr lang="en-GB" sz="1200" baseline="0" dirty="0">
                          <a:solidFill>
                            <a:sysClr val="windowText" lastClr="000000"/>
                          </a:solidFill>
                        </a:rPr>
                        <a:t> rich soil makes it ideal for farming. </a:t>
                      </a:r>
                    </a:p>
                    <a:p>
                      <a:pPr marL="285750" indent="-285750">
                        <a:buFontTx/>
                        <a:buBlip>
                          <a:blip r:embed="rId9"/>
                        </a:buBlip>
                      </a:pPr>
                      <a:r>
                        <a:rPr lang="en-GB" sz="1200" baseline="0" dirty="0">
                          <a:solidFill>
                            <a:sysClr val="windowText" lastClr="000000"/>
                          </a:solidFill>
                        </a:rPr>
                        <a:t>Flat land for building houses.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435929"/>
                  </a:ext>
                </a:extLst>
              </a:tr>
              <a:tr h="2016000">
                <a:tc>
                  <a:txBody>
                    <a:bodyPr/>
                    <a:lstStyle/>
                    <a:p>
                      <a:pPr marL="0" indent="0">
                        <a:buFontTx/>
                        <a:buNone/>
                      </a:pP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043900"/>
                  </a:ext>
                </a:extLst>
              </a:tr>
            </a:tbl>
          </a:graphicData>
        </a:graphic>
      </p:graphicFrame>
      <p:pic>
        <p:nvPicPr>
          <p:cNvPr id="17" name="Picture 2" descr="Image result for levees floodplain">
            <a:extLst>
              <a:ext uri="{FF2B5EF4-FFF2-40B4-BE49-F238E27FC236}">
                <a16:creationId xmlns:a16="http://schemas.microsoft.com/office/drawing/2014/main" id="{648B2600-68B1-4918-886E-4B1248F7C2C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166366" y="3488187"/>
            <a:ext cx="2560422" cy="17123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1BE6734F-446B-4240-8A46-3D9BF323FF1D}"/>
              </a:ext>
            </a:extLst>
          </p:cNvPr>
          <p:cNvPicPr>
            <a:picLocks noChangeAspect="1"/>
          </p:cNvPicPr>
          <p:nvPr/>
        </p:nvPicPr>
        <p:blipFill rotWithShape="1">
          <a:blip r:embed="rId11"/>
          <a:srcRect l="14745" t="16641" r="43130" b="12486"/>
          <a:stretch/>
        </p:blipFill>
        <p:spPr>
          <a:xfrm>
            <a:off x="1237891" y="4595618"/>
            <a:ext cx="2269404" cy="2179831"/>
          </a:xfrm>
          <a:prstGeom prst="rect">
            <a:avLst/>
          </a:prstGeom>
          <a:ln w="12700">
            <a:solidFill>
              <a:schemeClr val="tx1"/>
            </a:solidFill>
          </a:ln>
        </p:spPr>
      </p:pic>
      <p:grpSp>
        <p:nvGrpSpPr>
          <p:cNvPr id="72" name="Group 71">
            <a:extLst>
              <a:ext uri="{FF2B5EF4-FFF2-40B4-BE49-F238E27FC236}">
                <a16:creationId xmlns:a16="http://schemas.microsoft.com/office/drawing/2014/main" id="{715DE934-BED0-4BC5-92AB-98060CA3A596}"/>
              </a:ext>
            </a:extLst>
          </p:cNvPr>
          <p:cNvGrpSpPr/>
          <p:nvPr/>
        </p:nvGrpSpPr>
        <p:grpSpPr>
          <a:xfrm>
            <a:off x="6187657" y="5414550"/>
            <a:ext cx="3583661" cy="1312057"/>
            <a:chOff x="5758287" y="5260401"/>
            <a:chExt cx="3583661" cy="1301037"/>
          </a:xfrm>
        </p:grpSpPr>
        <p:pic>
          <p:nvPicPr>
            <p:cNvPr id="18" name="Picture 2" descr="The Long profile, Channel Characteristics and river landforms - Rivers,  Floods and Flood Management">
              <a:extLst>
                <a:ext uri="{FF2B5EF4-FFF2-40B4-BE49-F238E27FC236}">
                  <a16:creationId xmlns:a16="http://schemas.microsoft.com/office/drawing/2014/main" id="{1880E377-AD9F-4C1B-B82D-7EDA66D0332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623" t="19038" r="16095" b="68453"/>
            <a:stretch/>
          </p:blipFill>
          <p:spPr bwMode="auto">
            <a:xfrm>
              <a:off x="5790674" y="6043160"/>
              <a:ext cx="3551274" cy="5182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1772C77-A2AF-470A-A62E-896C4B24FFF1}"/>
                </a:ext>
              </a:extLst>
            </p:cNvPr>
            <p:cNvSpPr txBox="1"/>
            <p:nvPr/>
          </p:nvSpPr>
          <p:spPr>
            <a:xfrm>
              <a:off x="5758287" y="5570984"/>
              <a:ext cx="1049578" cy="461665"/>
            </a:xfrm>
            <a:prstGeom prst="rect">
              <a:avLst/>
            </a:prstGeom>
            <a:noFill/>
          </p:spPr>
          <p:txBody>
            <a:bodyPr wrap="square" rtlCol="0">
              <a:spAutoFit/>
            </a:bodyPr>
            <a:lstStyle/>
            <a:p>
              <a:pPr algn="ctr"/>
              <a:r>
                <a:rPr lang="en-GB" sz="1200" dirty="0"/>
                <a:t>Upper </a:t>
              </a:r>
            </a:p>
            <a:p>
              <a:pPr algn="ctr"/>
              <a:r>
                <a:rPr lang="en-GB" sz="1200" dirty="0"/>
                <a:t>Course</a:t>
              </a:r>
            </a:p>
          </p:txBody>
        </p:sp>
        <p:sp>
          <p:nvSpPr>
            <p:cNvPr id="66" name="TextBox 65">
              <a:extLst>
                <a:ext uri="{FF2B5EF4-FFF2-40B4-BE49-F238E27FC236}">
                  <a16:creationId xmlns:a16="http://schemas.microsoft.com/office/drawing/2014/main" id="{6163D1DD-C255-46D5-8CA4-2B4A88D1D83D}"/>
                </a:ext>
              </a:extLst>
            </p:cNvPr>
            <p:cNvSpPr txBox="1"/>
            <p:nvPr/>
          </p:nvSpPr>
          <p:spPr>
            <a:xfrm>
              <a:off x="6675586" y="5583924"/>
              <a:ext cx="1049578" cy="461665"/>
            </a:xfrm>
            <a:prstGeom prst="rect">
              <a:avLst/>
            </a:prstGeom>
            <a:noFill/>
          </p:spPr>
          <p:txBody>
            <a:bodyPr wrap="square" rtlCol="0">
              <a:spAutoFit/>
            </a:bodyPr>
            <a:lstStyle/>
            <a:p>
              <a:pPr algn="ctr"/>
              <a:r>
                <a:rPr lang="en-GB" sz="1200" dirty="0"/>
                <a:t>Middle Course</a:t>
              </a:r>
            </a:p>
          </p:txBody>
        </p:sp>
        <p:sp>
          <p:nvSpPr>
            <p:cNvPr id="68" name="TextBox 67">
              <a:extLst>
                <a:ext uri="{FF2B5EF4-FFF2-40B4-BE49-F238E27FC236}">
                  <a16:creationId xmlns:a16="http://schemas.microsoft.com/office/drawing/2014/main" id="{34F0F937-8048-4455-A2D2-42F2FC7A7975}"/>
                </a:ext>
              </a:extLst>
            </p:cNvPr>
            <p:cNvSpPr txBox="1"/>
            <p:nvPr/>
          </p:nvSpPr>
          <p:spPr>
            <a:xfrm>
              <a:off x="8017207" y="5583923"/>
              <a:ext cx="1049578" cy="461665"/>
            </a:xfrm>
            <a:prstGeom prst="rect">
              <a:avLst/>
            </a:prstGeom>
            <a:noFill/>
          </p:spPr>
          <p:txBody>
            <a:bodyPr wrap="square" rtlCol="0">
              <a:spAutoFit/>
            </a:bodyPr>
            <a:lstStyle/>
            <a:p>
              <a:pPr algn="ctr"/>
              <a:r>
                <a:rPr lang="en-GB" sz="1200" dirty="0"/>
                <a:t>Lower </a:t>
              </a:r>
            </a:p>
            <a:p>
              <a:pPr algn="ctr"/>
              <a:r>
                <a:rPr lang="en-GB" sz="1200" dirty="0"/>
                <a:t>Course</a:t>
              </a:r>
            </a:p>
          </p:txBody>
        </p:sp>
        <p:sp>
          <p:nvSpPr>
            <p:cNvPr id="70" name="TextBox 69">
              <a:extLst>
                <a:ext uri="{FF2B5EF4-FFF2-40B4-BE49-F238E27FC236}">
                  <a16:creationId xmlns:a16="http://schemas.microsoft.com/office/drawing/2014/main" id="{B7E347F8-302E-4A12-A51D-411B1BB06EAE}"/>
                </a:ext>
              </a:extLst>
            </p:cNvPr>
            <p:cNvSpPr txBox="1"/>
            <p:nvPr/>
          </p:nvSpPr>
          <p:spPr>
            <a:xfrm>
              <a:off x="5926064" y="5260401"/>
              <a:ext cx="1763601" cy="276999"/>
            </a:xfrm>
            <a:prstGeom prst="rect">
              <a:avLst/>
            </a:prstGeom>
            <a:noFill/>
          </p:spPr>
          <p:txBody>
            <a:bodyPr wrap="square" rtlCol="0">
              <a:spAutoFit/>
            </a:bodyPr>
            <a:lstStyle/>
            <a:p>
              <a:pPr algn="ctr"/>
              <a:r>
                <a:rPr lang="en-GB" sz="1200" b="1" dirty="0"/>
                <a:t>Cross Profile of a River</a:t>
              </a:r>
            </a:p>
          </p:txBody>
        </p:sp>
      </p:grpSp>
      <p:sp>
        <p:nvSpPr>
          <p:cNvPr id="74" name="Rectangle 73">
            <a:extLst>
              <a:ext uri="{FF2B5EF4-FFF2-40B4-BE49-F238E27FC236}">
                <a16:creationId xmlns:a16="http://schemas.microsoft.com/office/drawing/2014/main" id="{E006A695-9562-4D00-BF9A-17D363309EB3}"/>
              </a:ext>
            </a:extLst>
          </p:cNvPr>
          <p:cNvSpPr/>
          <p:nvPr/>
        </p:nvSpPr>
        <p:spPr>
          <a:xfrm>
            <a:off x="6350289" y="5380681"/>
            <a:ext cx="3408419" cy="13947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36EAF464-AD97-4F9D-BFBB-B52CF2BABC36}"/>
              </a:ext>
            </a:extLst>
          </p:cNvPr>
          <p:cNvGrpSpPr/>
          <p:nvPr/>
        </p:nvGrpSpPr>
        <p:grpSpPr>
          <a:xfrm>
            <a:off x="3644804" y="5380681"/>
            <a:ext cx="2667022" cy="1394769"/>
            <a:chOff x="3416300" y="5380681"/>
            <a:chExt cx="2667022" cy="1394769"/>
          </a:xfrm>
        </p:grpSpPr>
        <p:grpSp>
          <p:nvGrpSpPr>
            <p:cNvPr id="22" name="Group 21">
              <a:extLst>
                <a:ext uri="{FF2B5EF4-FFF2-40B4-BE49-F238E27FC236}">
                  <a16:creationId xmlns:a16="http://schemas.microsoft.com/office/drawing/2014/main" id="{FC7CB00C-8319-495F-9B26-7B2C59252F00}"/>
                </a:ext>
              </a:extLst>
            </p:cNvPr>
            <p:cNvGrpSpPr/>
            <p:nvPr/>
          </p:nvGrpSpPr>
          <p:grpSpPr>
            <a:xfrm>
              <a:off x="3513380" y="5393146"/>
              <a:ext cx="2569942" cy="1382304"/>
              <a:chOff x="2479563" y="5322317"/>
              <a:chExt cx="2569942" cy="1382304"/>
            </a:xfrm>
          </p:grpSpPr>
          <p:pic>
            <p:nvPicPr>
              <p:cNvPr id="65" name="Picture 3">
                <a:extLst>
                  <a:ext uri="{FF2B5EF4-FFF2-40B4-BE49-F238E27FC236}">
                    <a16:creationId xmlns:a16="http://schemas.microsoft.com/office/drawing/2014/main" id="{B6376FBF-5E57-4755-BCB2-4BB41CB68149}"/>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479563" y="5467434"/>
                <a:ext cx="2256740" cy="12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3B966247-CD06-4B9C-B091-66E4390AB894}"/>
                  </a:ext>
                </a:extLst>
              </p:cNvPr>
              <p:cNvSpPr txBox="1"/>
              <p:nvPr/>
            </p:nvSpPr>
            <p:spPr>
              <a:xfrm>
                <a:off x="3394911" y="5322317"/>
                <a:ext cx="1654594" cy="276999"/>
              </a:xfrm>
              <a:prstGeom prst="rect">
                <a:avLst/>
              </a:prstGeom>
              <a:noFill/>
            </p:spPr>
            <p:txBody>
              <a:bodyPr wrap="square" rtlCol="0">
                <a:spAutoFit/>
              </a:bodyPr>
              <a:lstStyle/>
              <a:p>
                <a:r>
                  <a:rPr lang="en-GB" sz="1200" b="1" dirty="0"/>
                  <a:t>Long Profile of a River</a:t>
                </a:r>
              </a:p>
            </p:txBody>
          </p:sp>
        </p:grpSp>
        <p:sp>
          <p:nvSpPr>
            <p:cNvPr id="75" name="Rectangle 74">
              <a:extLst>
                <a:ext uri="{FF2B5EF4-FFF2-40B4-BE49-F238E27FC236}">
                  <a16:creationId xmlns:a16="http://schemas.microsoft.com/office/drawing/2014/main" id="{1DEED9D8-8C06-4D4C-977E-B8AC5D7D88F0}"/>
                </a:ext>
              </a:extLst>
            </p:cNvPr>
            <p:cNvSpPr/>
            <p:nvPr/>
          </p:nvSpPr>
          <p:spPr>
            <a:xfrm>
              <a:off x="3416300" y="5380681"/>
              <a:ext cx="2581440" cy="13947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7" name="TextBox 76">
            <a:extLst>
              <a:ext uri="{FF2B5EF4-FFF2-40B4-BE49-F238E27FC236}">
                <a16:creationId xmlns:a16="http://schemas.microsoft.com/office/drawing/2014/main" id="{96A9A483-6000-48AD-AD95-B84C0DA4A8DA}"/>
              </a:ext>
            </a:extLst>
          </p:cNvPr>
          <p:cNvSpPr txBox="1"/>
          <p:nvPr/>
        </p:nvSpPr>
        <p:spPr>
          <a:xfrm>
            <a:off x="147290" y="4591275"/>
            <a:ext cx="1002645"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Key Words:</a:t>
            </a:r>
          </a:p>
          <a:p>
            <a:r>
              <a:rPr lang="en-GB" sz="1200" dirty="0"/>
              <a:t>Source</a:t>
            </a:r>
          </a:p>
          <a:p>
            <a:r>
              <a:rPr lang="en-GB" sz="1200" dirty="0"/>
              <a:t>Mouth</a:t>
            </a:r>
          </a:p>
          <a:p>
            <a:r>
              <a:rPr lang="en-GB" sz="1200" dirty="0"/>
              <a:t>Watershed</a:t>
            </a:r>
          </a:p>
          <a:p>
            <a:r>
              <a:rPr lang="en-GB" sz="1200" dirty="0"/>
              <a:t>Tributary</a:t>
            </a:r>
          </a:p>
          <a:p>
            <a:r>
              <a:rPr lang="en-GB" sz="1200" dirty="0"/>
              <a:t>Confluence</a:t>
            </a:r>
          </a:p>
          <a:p>
            <a:r>
              <a:rPr lang="en-GB" sz="1200" dirty="0"/>
              <a:t>Vertical and Lateral Erosion</a:t>
            </a:r>
          </a:p>
          <a:p>
            <a:r>
              <a:rPr lang="en-GB" sz="1200" dirty="0"/>
              <a:t>Deposition</a:t>
            </a:r>
          </a:p>
          <a:p>
            <a:r>
              <a:rPr lang="en-GB" sz="1200" dirty="0"/>
              <a:t>Sediment</a:t>
            </a:r>
          </a:p>
        </p:txBody>
      </p:sp>
      <p:sp>
        <p:nvSpPr>
          <p:cNvPr id="30" name="TextBox 29"/>
          <p:cNvSpPr txBox="1"/>
          <p:nvPr/>
        </p:nvSpPr>
        <p:spPr>
          <a:xfrm>
            <a:off x="634976" y="36550"/>
            <a:ext cx="8537510" cy="400110"/>
          </a:xfrm>
          <a:prstGeom prst="rect">
            <a:avLst/>
          </a:prstGeom>
          <a:solidFill>
            <a:srgbClr val="0070C0"/>
          </a:solidFill>
        </p:spPr>
        <p:txBody>
          <a:bodyPr wrap="square" rtlCol="0">
            <a:spAutoFit/>
          </a:bodyPr>
          <a:lstStyle/>
          <a:p>
            <a:r>
              <a:rPr lang="en-GB" sz="2000" dirty="0">
                <a:solidFill>
                  <a:schemeClr val="bg1"/>
                </a:solidFill>
              </a:rPr>
              <a:t>Rivers of the UK Year 11 HT4</a:t>
            </a:r>
          </a:p>
        </p:txBody>
      </p:sp>
    </p:spTree>
    <p:extLst>
      <p:ext uri="{BB962C8B-B14F-4D97-AF65-F5344CB8AC3E}">
        <p14:creationId xmlns:p14="http://schemas.microsoft.com/office/powerpoint/2010/main" val="27645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FD2E33-B183-4E86-A3AC-CBD1EA102F3C}"/>
              </a:ext>
            </a:extLst>
          </p:cNvPr>
          <p:cNvGraphicFramePr>
            <a:graphicFrameLocks noGrp="1"/>
          </p:cNvGraphicFramePr>
          <p:nvPr/>
        </p:nvGraphicFramePr>
        <p:xfrm>
          <a:off x="100459" y="4261529"/>
          <a:ext cx="5612354" cy="2468880"/>
        </p:xfrm>
        <a:graphic>
          <a:graphicData uri="http://schemas.openxmlformats.org/drawingml/2006/table">
            <a:tbl>
              <a:tblPr firstRow="1" bandRow="1">
                <a:tableStyleId>{5940675A-B579-460E-94D1-54222C63F5DA}</a:tableStyleId>
              </a:tblPr>
              <a:tblGrid>
                <a:gridCol w="2806177">
                  <a:extLst>
                    <a:ext uri="{9D8B030D-6E8A-4147-A177-3AD203B41FA5}">
                      <a16:colId xmlns:a16="http://schemas.microsoft.com/office/drawing/2014/main" val="1792463561"/>
                    </a:ext>
                  </a:extLst>
                </a:gridCol>
                <a:gridCol w="2806177">
                  <a:extLst>
                    <a:ext uri="{9D8B030D-6E8A-4147-A177-3AD203B41FA5}">
                      <a16:colId xmlns:a16="http://schemas.microsoft.com/office/drawing/2014/main" val="2081444353"/>
                    </a:ext>
                  </a:extLst>
                </a:gridCol>
              </a:tblGrid>
              <a:tr h="288387">
                <a:tc gridSpan="2">
                  <a:txBody>
                    <a:bodyPr/>
                    <a:lstStyle/>
                    <a:p>
                      <a:pPr algn="ctr"/>
                      <a:r>
                        <a:rPr lang="en-GB" sz="1200" b="1" dirty="0"/>
                        <a:t>Physical and Human Causes of Flooding</a:t>
                      </a:r>
                    </a:p>
                  </a:txBody>
                  <a:tcPr/>
                </a:tc>
                <a:tc hMerge="1">
                  <a:txBody>
                    <a:bodyPr/>
                    <a:lstStyle/>
                    <a:p>
                      <a:endParaRPr lang="en-GB" dirty="0"/>
                    </a:p>
                  </a:txBody>
                  <a:tcPr/>
                </a:tc>
                <a:extLst>
                  <a:ext uri="{0D108BD9-81ED-4DB2-BD59-A6C34878D82A}">
                    <a16:rowId xmlns:a16="http://schemas.microsoft.com/office/drawing/2014/main" val="3205298206"/>
                  </a:ext>
                </a:extLst>
              </a:tr>
              <a:tr h="672007">
                <a:tc>
                  <a:txBody>
                    <a:bodyPr/>
                    <a:lstStyle/>
                    <a:p>
                      <a:r>
                        <a:rPr lang="en-GB" sz="1200" b="1" dirty="0"/>
                        <a:t>Physical: Prolong &amp; heavy rainfall </a:t>
                      </a:r>
                      <a:r>
                        <a:rPr lang="en-GB" sz="1200" dirty="0"/>
                        <a:t>Long periods of rain causes soil to become saturated leading runoff. </a:t>
                      </a:r>
                    </a:p>
                  </a:txBody>
                  <a:tcPr/>
                </a:tc>
                <a:tc>
                  <a:txBody>
                    <a:bodyPr/>
                    <a:lstStyle/>
                    <a:p>
                      <a:r>
                        <a:rPr lang="en-GB" sz="1200" b="1" dirty="0"/>
                        <a:t>Human: Deforestation </a:t>
                      </a:r>
                      <a:r>
                        <a:rPr lang="en-GB" sz="1200" b="0" dirty="0"/>
                        <a:t>when trees are removed, this will increase surface runoff as the water will not be intercepted. </a:t>
                      </a:r>
                      <a:endParaRPr lang="en-GB" sz="1200" b="1" dirty="0"/>
                    </a:p>
                  </a:txBody>
                  <a:tcPr/>
                </a:tc>
                <a:extLst>
                  <a:ext uri="{0D108BD9-81ED-4DB2-BD59-A6C34878D82A}">
                    <a16:rowId xmlns:a16="http://schemas.microsoft.com/office/drawing/2014/main" val="3698290141"/>
                  </a:ext>
                </a:extLst>
              </a:tr>
              <a:tr h="754243">
                <a:tc>
                  <a:txBody>
                    <a:bodyPr/>
                    <a:lstStyle/>
                    <a:p>
                      <a:r>
                        <a:rPr lang="en-GB" sz="1200" b="1" dirty="0"/>
                        <a:t>Physical: Relief </a:t>
                      </a:r>
                      <a:r>
                        <a:rPr lang="en-GB" sz="1200" dirty="0"/>
                        <a:t>Steep-sided valleys channels water to flow quickly into rivers causing greater discharge. </a:t>
                      </a:r>
                    </a:p>
                  </a:txBody>
                  <a:tcPr/>
                </a:tc>
                <a:tc>
                  <a:txBody>
                    <a:bodyPr/>
                    <a:lstStyle/>
                    <a:p>
                      <a:r>
                        <a:rPr lang="en-GB" sz="1200" b="1" dirty="0"/>
                        <a:t>Human: Land Use </a:t>
                      </a:r>
                      <a:r>
                        <a:rPr lang="en-GB" sz="1200" dirty="0"/>
                        <a:t>Tarmac and concrete are impermeable. This prevents infiltration &amp; causes surface runoff. </a:t>
                      </a:r>
                    </a:p>
                  </a:txBody>
                  <a:tcPr/>
                </a:tc>
                <a:extLst>
                  <a:ext uri="{0D108BD9-81ED-4DB2-BD59-A6C34878D82A}">
                    <a16:rowId xmlns:a16="http://schemas.microsoft.com/office/drawing/2014/main" val="2768720990"/>
                  </a:ext>
                </a:extLst>
              </a:tr>
              <a:tr h="754243">
                <a:tc>
                  <a:txBody>
                    <a:bodyPr/>
                    <a:lstStyle/>
                    <a:p>
                      <a:r>
                        <a:rPr lang="en-GB" sz="1200" b="1" dirty="0"/>
                        <a:t>Physical: Geology </a:t>
                      </a:r>
                      <a:r>
                        <a:rPr lang="en-GB" sz="1200" dirty="0"/>
                        <a:t>Impermeable rocks causes surface runoff to increase river discharge. </a:t>
                      </a:r>
                    </a:p>
                  </a:txBody>
                  <a:tcPr/>
                </a:tc>
                <a:tc>
                  <a:txBody>
                    <a:bodyPr/>
                    <a:lstStyle/>
                    <a:p>
                      <a:r>
                        <a:rPr lang="en-GB" sz="1200" b="1" dirty="0"/>
                        <a:t>Human: Agriculture </a:t>
                      </a:r>
                      <a:r>
                        <a:rPr lang="en-GB" sz="1200" b="0" dirty="0"/>
                        <a:t>Farming of crops can often leave the soil exposed and leads to rapid surface run off. </a:t>
                      </a:r>
                    </a:p>
                  </a:txBody>
                  <a:tcPr/>
                </a:tc>
                <a:extLst>
                  <a:ext uri="{0D108BD9-81ED-4DB2-BD59-A6C34878D82A}">
                    <a16:rowId xmlns:a16="http://schemas.microsoft.com/office/drawing/2014/main" val="2435574246"/>
                  </a:ext>
                </a:extLst>
              </a:tr>
            </a:tbl>
          </a:graphicData>
        </a:graphic>
      </p:graphicFrame>
      <p:graphicFrame>
        <p:nvGraphicFramePr>
          <p:cNvPr id="6" name="Table 5">
            <a:extLst>
              <a:ext uri="{FF2B5EF4-FFF2-40B4-BE49-F238E27FC236}">
                <a16:creationId xmlns:a16="http://schemas.microsoft.com/office/drawing/2014/main" id="{33B39355-FA4A-454E-808D-2574D879AEA9}"/>
              </a:ext>
            </a:extLst>
          </p:cNvPr>
          <p:cNvGraphicFramePr>
            <a:graphicFrameLocks noGrp="1"/>
          </p:cNvGraphicFramePr>
          <p:nvPr>
            <p:extLst>
              <p:ext uri="{D42A27DB-BD31-4B8C-83A1-F6EECF244321}">
                <p14:modId xmlns:p14="http://schemas.microsoft.com/office/powerpoint/2010/main" val="1557367512"/>
              </p:ext>
            </p:extLst>
          </p:nvPr>
        </p:nvGraphicFramePr>
        <p:xfrm>
          <a:off x="5751410" y="563569"/>
          <a:ext cx="4046764" cy="2468880"/>
        </p:xfrm>
        <a:graphic>
          <a:graphicData uri="http://schemas.openxmlformats.org/drawingml/2006/table">
            <a:tbl>
              <a:tblPr firstRow="1" bandRow="1">
                <a:tableStyleId>{00A15C55-8517-42AA-B614-E9B94910E393}</a:tableStyleId>
              </a:tblPr>
              <a:tblGrid>
                <a:gridCol w="2023382">
                  <a:extLst>
                    <a:ext uri="{9D8B030D-6E8A-4147-A177-3AD203B41FA5}">
                      <a16:colId xmlns:a16="http://schemas.microsoft.com/office/drawing/2014/main" val="3249148915"/>
                    </a:ext>
                  </a:extLst>
                </a:gridCol>
                <a:gridCol w="2023382">
                  <a:extLst>
                    <a:ext uri="{9D8B030D-6E8A-4147-A177-3AD203B41FA5}">
                      <a16:colId xmlns:a16="http://schemas.microsoft.com/office/drawing/2014/main" val="1509545877"/>
                    </a:ext>
                  </a:extLst>
                </a:gridCol>
              </a:tblGrid>
              <a:tr h="230455">
                <a:tc gridSpan="2">
                  <a:txBody>
                    <a:bodyPr/>
                    <a:lstStyle/>
                    <a:p>
                      <a:pPr algn="ctr"/>
                      <a:r>
                        <a:rPr lang="en-GB" sz="1050" dirty="0">
                          <a:solidFill>
                            <a:sysClr val="windowText" lastClr="000000"/>
                          </a:solidFill>
                        </a:rPr>
                        <a:t>Hydrographs and River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328868481"/>
                  </a:ext>
                </a:extLst>
              </a:tr>
              <a:tr h="523761">
                <a:tc gridSpan="2">
                  <a:txBody>
                    <a:bodyPr/>
                    <a:lstStyle/>
                    <a:p>
                      <a:pPr algn="ctr"/>
                      <a:r>
                        <a:rPr lang="en-GB" sz="1050" b="1" dirty="0">
                          <a:solidFill>
                            <a:sysClr val="windowText" lastClr="000000"/>
                          </a:solidFill>
                        </a:rPr>
                        <a:t>River discharge is the volume of water that flows in a river. Hydrographs who discharge at a certain point in a river changes over time in relation to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GB"/>
                    </a:p>
                  </a:txBody>
                  <a:tcPr/>
                </a:tc>
                <a:extLst>
                  <a:ext uri="{0D108BD9-81ED-4DB2-BD59-A6C34878D82A}">
                    <a16:rowId xmlns:a16="http://schemas.microsoft.com/office/drawing/2014/main" val="3939473126"/>
                  </a:ext>
                </a:extLst>
              </a:tr>
              <a:tr h="377108">
                <a:tc>
                  <a:txBody>
                    <a:bodyPr/>
                    <a:lstStyle/>
                    <a:p>
                      <a:r>
                        <a:rPr lang="en-GB" sz="1050" dirty="0">
                          <a:solidFill>
                            <a:sysClr val="windowText" lastClr="000000"/>
                          </a:solidFill>
                        </a:rPr>
                        <a:t>1. </a:t>
                      </a:r>
                      <a:r>
                        <a:rPr lang="en-GB" sz="1050" b="1" dirty="0">
                          <a:solidFill>
                            <a:sysClr val="windowText" lastClr="000000"/>
                          </a:solidFill>
                        </a:rPr>
                        <a:t>Peak discharge </a:t>
                      </a:r>
                      <a:r>
                        <a:rPr lang="en-GB" sz="1050" dirty="0">
                          <a:solidFill>
                            <a:sysClr val="windowText" lastClr="000000"/>
                          </a:solidFill>
                        </a:rPr>
                        <a:t>is the discharge in a period of time.</a:t>
                      </a:r>
                    </a:p>
                  </a:txBody>
                  <a:tcPr>
                    <a:lnL w="12700" cap="flat" cmpd="sng" algn="ctr">
                      <a:solidFill>
                        <a:schemeClr val="tx1"/>
                      </a:solidFill>
                      <a:prstDash val="solid"/>
                      <a:round/>
                      <a:headEnd type="none" w="med" len="med"/>
                      <a:tailEnd type="none" w="med" len="med"/>
                    </a:lnL>
                    <a:solidFill>
                      <a:schemeClr val="bg1"/>
                    </a:solidFill>
                  </a:tcPr>
                </a:tc>
                <a:tc rowSpan="4">
                  <a:txBody>
                    <a:bodyPr/>
                    <a:lstStyle/>
                    <a:p>
                      <a:endParaRPr lang="en-GB" sz="1200" dirty="0">
                        <a:solidFill>
                          <a:sysClr val="windowText" lastClr="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407890"/>
                  </a:ext>
                </a:extLst>
              </a:tr>
              <a:tr h="377108">
                <a:tc>
                  <a:txBody>
                    <a:bodyPr/>
                    <a:lstStyle/>
                    <a:p>
                      <a:r>
                        <a:rPr lang="en-GB" sz="1050" dirty="0">
                          <a:solidFill>
                            <a:sysClr val="windowText" lastClr="000000"/>
                          </a:solidFill>
                        </a:rPr>
                        <a:t>2. </a:t>
                      </a:r>
                      <a:r>
                        <a:rPr lang="en-GB" sz="1050" b="1" dirty="0">
                          <a:solidFill>
                            <a:sysClr val="windowText" lastClr="000000"/>
                          </a:solidFill>
                        </a:rPr>
                        <a:t>Lag time </a:t>
                      </a:r>
                      <a:r>
                        <a:rPr lang="en-GB" sz="1050" dirty="0">
                          <a:solidFill>
                            <a:sysClr val="windowText" lastClr="000000"/>
                          </a:solidFill>
                        </a:rPr>
                        <a:t>is the delay between peak rainfall and peak discharge. </a:t>
                      </a:r>
                    </a:p>
                  </a:txBody>
                  <a:tcPr>
                    <a:lnL w="12700" cap="flat" cmpd="sng" algn="ctr">
                      <a:solidFill>
                        <a:schemeClr val="tx1"/>
                      </a:solidFill>
                      <a:prstDash val="solid"/>
                      <a:round/>
                      <a:headEnd type="none" w="med" len="med"/>
                      <a:tailEnd type="none" w="med" len="med"/>
                    </a:lnL>
                    <a:solidFill>
                      <a:schemeClr val="bg1"/>
                    </a:solidFill>
                  </a:tcPr>
                </a:tc>
                <a:tc vMerge="1">
                  <a:txBody>
                    <a:bodyPr/>
                    <a:lstStyle/>
                    <a:p>
                      <a:endParaRPr lang="en-GB"/>
                    </a:p>
                  </a:txBody>
                  <a:tcPr/>
                </a:tc>
                <a:extLst>
                  <a:ext uri="{0D108BD9-81ED-4DB2-BD59-A6C34878D82A}">
                    <a16:rowId xmlns:a16="http://schemas.microsoft.com/office/drawing/2014/main" val="3794284207"/>
                  </a:ext>
                </a:extLst>
              </a:tr>
              <a:tr h="377108">
                <a:tc>
                  <a:txBody>
                    <a:bodyPr/>
                    <a:lstStyle/>
                    <a:p>
                      <a:r>
                        <a:rPr lang="en-GB" sz="1050" dirty="0">
                          <a:solidFill>
                            <a:sysClr val="windowText" lastClr="000000"/>
                          </a:solidFill>
                        </a:rPr>
                        <a:t>3. </a:t>
                      </a:r>
                      <a:r>
                        <a:rPr lang="en-GB" sz="1050" b="1" dirty="0">
                          <a:solidFill>
                            <a:sysClr val="windowText" lastClr="000000"/>
                          </a:solidFill>
                        </a:rPr>
                        <a:t>Rising limb </a:t>
                      </a:r>
                      <a:r>
                        <a:rPr lang="en-GB" sz="1050" dirty="0">
                          <a:solidFill>
                            <a:sysClr val="windowText" lastClr="000000"/>
                          </a:solidFill>
                        </a:rPr>
                        <a:t>is the increase in river discharge. </a:t>
                      </a:r>
                    </a:p>
                  </a:txBody>
                  <a:tcPr>
                    <a:lnL w="12700" cap="flat" cmpd="sng" algn="ctr">
                      <a:solidFill>
                        <a:schemeClr val="tx1"/>
                      </a:solidFill>
                      <a:prstDash val="solid"/>
                      <a:round/>
                      <a:headEnd type="none" w="med" len="med"/>
                      <a:tailEnd type="none" w="med" len="med"/>
                    </a:lnL>
                    <a:solidFill>
                      <a:schemeClr val="bg1"/>
                    </a:solidFill>
                  </a:tcPr>
                </a:tc>
                <a:tc vMerge="1">
                  <a:txBody>
                    <a:bodyPr/>
                    <a:lstStyle/>
                    <a:p>
                      <a:endParaRPr lang="en-GB" dirty="0"/>
                    </a:p>
                  </a:txBody>
                  <a:tcPr/>
                </a:tc>
                <a:extLst>
                  <a:ext uri="{0D108BD9-81ED-4DB2-BD59-A6C34878D82A}">
                    <a16:rowId xmlns:a16="http://schemas.microsoft.com/office/drawing/2014/main" val="3098619224"/>
                  </a:ext>
                </a:extLst>
              </a:tr>
              <a:tr h="377108">
                <a:tc>
                  <a:txBody>
                    <a:bodyPr/>
                    <a:lstStyle/>
                    <a:p>
                      <a:r>
                        <a:rPr lang="en-GB" sz="1050" dirty="0">
                          <a:solidFill>
                            <a:sysClr val="windowText" lastClr="000000"/>
                          </a:solidFill>
                        </a:rPr>
                        <a:t>4. </a:t>
                      </a:r>
                      <a:r>
                        <a:rPr lang="en-GB" sz="1050" b="1" dirty="0">
                          <a:solidFill>
                            <a:sysClr val="windowText" lastClr="000000"/>
                          </a:solidFill>
                        </a:rPr>
                        <a:t>Falling limb </a:t>
                      </a:r>
                      <a:r>
                        <a:rPr lang="en-GB" sz="1050" dirty="0">
                          <a:solidFill>
                            <a:sysClr val="windowText" lastClr="000000"/>
                          </a:solidFill>
                        </a:rPr>
                        <a:t>is the decrease in river discharge to normal level.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tc>
                <a:extLst>
                  <a:ext uri="{0D108BD9-81ED-4DB2-BD59-A6C34878D82A}">
                    <a16:rowId xmlns:a16="http://schemas.microsoft.com/office/drawing/2014/main" val="2699933277"/>
                  </a:ext>
                </a:extLst>
              </a:tr>
            </a:tbl>
          </a:graphicData>
        </a:graphic>
      </p:graphicFrame>
      <p:pic>
        <p:nvPicPr>
          <p:cNvPr id="8" name="Picture 7">
            <a:extLst>
              <a:ext uri="{FF2B5EF4-FFF2-40B4-BE49-F238E27FC236}">
                <a16:creationId xmlns:a16="http://schemas.microsoft.com/office/drawing/2014/main" id="{3931FA2F-C9D3-4832-98A8-6D6B2DDB51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8123" y="1706569"/>
            <a:ext cx="2008648" cy="1310702"/>
          </a:xfrm>
          <a:prstGeom prst="rect">
            <a:avLst/>
          </a:prstGeom>
        </p:spPr>
      </p:pic>
      <p:graphicFrame>
        <p:nvGraphicFramePr>
          <p:cNvPr id="10" name="Table 9">
            <a:extLst>
              <a:ext uri="{FF2B5EF4-FFF2-40B4-BE49-F238E27FC236}">
                <a16:creationId xmlns:a16="http://schemas.microsoft.com/office/drawing/2014/main" id="{2087DBED-B723-41DE-87F8-7E3B9ACBE02E}"/>
              </a:ext>
            </a:extLst>
          </p:cNvPr>
          <p:cNvGraphicFramePr>
            <a:graphicFrameLocks noGrp="1"/>
          </p:cNvGraphicFramePr>
          <p:nvPr/>
        </p:nvGraphicFramePr>
        <p:xfrm>
          <a:off x="5773511" y="3233353"/>
          <a:ext cx="4032030" cy="1858320"/>
        </p:xfrm>
        <a:graphic>
          <a:graphicData uri="http://schemas.openxmlformats.org/drawingml/2006/table">
            <a:tbl>
              <a:tblPr firstRow="1" bandRow="1">
                <a:tableStyleId>{00A15C55-8517-42AA-B614-E9B94910E393}</a:tableStyleId>
              </a:tblPr>
              <a:tblGrid>
                <a:gridCol w="2016015">
                  <a:extLst>
                    <a:ext uri="{9D8B030D-6E8A-4147-A177-3AD203B41FA5}">
                      <a16:colId xmlns:a16="http://schemas.microsoft.com/office/drawing/2014/main" val="3813941433"/>
                    </a:ext>
                  </a:extLst>
                </a:gridCol>
                <a:gridCol w="2016015">
                  <a:extLst>
                    <a:ext uri="{9D8B030D-6E8A-4147-A177-3AD203B41FA5}">
                      <a16:colId xmlns:a16="http://schemas.microsoft.com/office/drawing/2014/main" val="4206410625"/>
                    </a:ext>
                  </a:extLst>
                </a:gridCol>
              </a:tblGrid>
              <a:tr h="252000">
                <a:tc gridSpan="2">
                  <a:txBody>
                    <a:bodyPr/>
                    <a:lstStyle/>
                    <a:p>
                      <a:pPr algn="ctr"/>
                      <a:r>
                        <a:rPr lang="en-GB" sz="1200" b="1" dirty="0">
                          <a:solidFill>
                            <a:sysClr val="windowText" lastClr="000000"/>
                          </a:solidFill>
                        </a:rPr>
                        <a:t>Factors </a:t>
                      </a:r>
                      <a:r>
                        <a:rPr lang="en-GB" sz="1200" b="1" kern="1200" dirty="0">
                          <a:solidFill>
                            <a:sysClr val="windowText" lastClr="000000"/>
                          </a:solidFill>
                          <a:latin typeface="+mn-lt"/>
                          <a:ea typeface="+mn-ea"/>
                          <a:cs typeface="+mn-cs"/>
                        </a:rPr>
                        <a:t>affecting</a:t>
                      </a:r>
                      <a:r>
                        <a:rPr lang="en-GB" sz="1200" b="1" dirty="0">
                          <a:solidFill>
                            <a:sysClr val="windowText" lastClr="000000"/>
                          </a:solidFill>
                        </a:rPr>
                        <a:t> hydrographs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p>
                  </a:txBody>
                  <a:tcPr/>
                </a:tc>
                <a:extLst>
                  <a:ext uri="{0D108BD9-81ED-4DB2-BD59-A6C34878D82A}">
                    <a16:rowId xmlns:a16="http://schemas.microsoft.com/office/drawing/2014/main" val="1802839647"/>
                  </a:ext>
                </a:extLst>
              </a:tr>
              <a:tr h="1584000">
                <a:tc>
                  <a:txBody>
                    <a:bodyPr/>
                    <a:lstStyle/>
                    <a:p>
                      <a:pPr marL="0" indent="0">
                        <a:buFontTx/>
                        <a:buNone/>
                      </a:pPr>
                      <a:r>
                        <a:rPr lang="en-GB" sz="1200" b="1" baseline="0" dirty="0">
                          <a:solidFill>
                            <a:sysClr val="windowText" lastClr="000000"/>
                          </a:solidFill>
                        </a:rPr>
                        <a:t>Flashy Hydrograph</a:t>
                      </a:r>
                    </a:p>
                    <a:p>
                      <a:pPr marL="171450" indent="-171450">
                        <a:buFont typeface="Wingdings" panose="05000000000000000000" pitchFamily="2" charset="2"/>
                        <a:buChar char="§"/>
                      </a:pPr>
                      <a:r>
                        <a:rPr lang="en-GB" sz="1200" baseline="0" dirty="0">
                          <a:solidFill>
                            <a:sysClr val="windowText" lastClr="000000"/>
                          </a:solidFill>
                        </a:rPr>
                        <a:t>Steep Slopes</a:t>
                      </a:r>
                    </a:p>
                    <a:p>
                      <a:pPr marL="171450" indent="-171450">
                        <a:buFont typeface="Wingdings" panose="05000000000000000000" pitchFamily="2" charset="2"/>
                        <a:buChar char="§"/>
                      </a:pPr>
                      <a:r>
                        <a:rPr lang="en-GB" sz="1200" baseline="0" dirty="0">
                          <a:solidFill>
                            <a:sysClr val="windowText" lastClr="000000"/>
                          </a:solidFill>
                        </a:rPr>
                        <a:t>Small drainage basin</a:t>
                      </a:r>
                    </a:p>
                    <a:p>
                      <a:pPr marL="171450" indent="-171450">
                        <a:buFont typeface="Wingdings" panose="05000000000000000000" pitchFamily="2" charset="2"/>
                        <a:buChar char="§"/>
                      </a:pPr>
                      <a:r>
                        <a:rPr lang="en-GB" sz="1200" baseline="0" dirty="0">
                          <a:solidFill>
                            <a:sysClr val="windowText" lastClr="000000"/>
                          </a:solidFill>
                        </a:rPr>
                        <a:t>Impermeable surface</a:t>
                      </a:r>
                    </a:p>
                    <a:p>
                      <a:pPr marL="171450" indent="-171450">
                        <a:buFont typeface="Wingdings" panose="05000000000000000000" pitchFamily="2" charset="2"/>
                        <a:buChar char="§"/>
                      </a:pPr>
                      <a:r>
                        <a:rPr lang="en-GB" sz="1200" baseline="0" dirty="0">
                          <a:solidFill>
                            <a:sysClr val="windowText" lastClr="000000"/>
                          </a:solidFill>
                        </a:rPr>
                        <a:t>Low levels of vegetation</a:t>
                      </a:r>
                    </a:p>
                    <a:p>
                      <a:pPr marL="171450" indent="-171450">
                        <a:buFont typeface="Wingdings" panose="05000000000000000000" pitchFamily="2" charset="2"/>
                        <a:buChar char="§"/>
                      </a:pPr>
                      <a:r>
                        <a:rPr lang="en-GB" sz="1200" baseline="0" dirty="0">
                          <a:solidFill>
                            <a:sysClr val="windowText" lastClr="000000"/>
                          </a:solidFill>
                        </a:rPr>
                        <a:t>High levels of precipitation</a:t>
                      </a:r>
                    </a:p>
                    <a:p>
                      <a:pPr marL="0" indent="0">
                        <a:buFontTx/>
                        <a:buNone/>
                      </a:pPr>
                      <a:endParaRPr lang="en-GB" sz="12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GB" sz="1200" b="1" baseline="0" dirty="0">
                          <a:solidFill>
                            <a:sysClr val="windowText" lastClr="000000"/>
                          </a:solidFill>
                        </a:rPr>
                        <a:t>Low Hydrograph</a:t>
                      </a:r>
                    </a:p>
                    <a:p>
                      <a:pPr marL="171450" indent="-171450">
                        <a:buFont typeface="Wingdings" panose="05000000000000000000" pitchFamily="2" charset="2"/>
                        <a:buChar char="§"/>
                      </a:pPr>
                      <a:r>
                        <a:rPr lang="en-GB" sz="1200" baseline="0" dirty="0">
                          <a:solidFill>
                            <a:sysClr val="windowText" lastClr="000000"/>
                          </a:solidFill>
                        </a:rPr>
                        <a:t>Gentle slopes</a:t>
                      </a:r>
                    </a:p>
                    <a:p>
                      <a:pPr marL="171450" indent="-171450">
                        <a:buFont typeface="Wingdings" panose="05000000000000000000" pitchFamily="2" charset="2"/>
                        <a:buChar char="§"/>
                      </a:pPr>
                      <a:r>
                        <a:rPr lang="en-GB" sz="1200" baseline="0" dirty="0">
                          <a:solidFill>
                            <a:sysClr val="windowText" lastClr="000000"/>
                          </a:solidFill>
                        </a:rPr>
                        <a:t>Large drainage basin</a:t>
                      </a:r>
                    </a:p>
                    <a:p>
                      <a:pPr marL="171450" indent="-171450">
                        <a:buFont typeface="Wingdings" panose="05000000000000000000" pitchFamily="2" charset="2"/>
                        <a:buChar char="§"/>
                      </a:pPr>
                      <a:r>
                        <a:rPr lang="en-GB" sz="1200" baseline="0" dirty="0">
                          <a:solidFill>
                            <a:sysClr val="windowText" lastClr="000000"/>
                          </a:solidFill>
                        </a:rPr>
                        <a:t>Permeable surface</a:t>
                      </a:r>
                    </a:p>
                    <a:p>
                      <a:pPr marL="171450" indent="-171450">
                        <a:buFont typeface="Wingdings" panose="05000000000000000000" pitchFamily="2" charset="2"/>
                        <a:buChar char="§"/>
                      </a:pPr>
                      <a:r>
                        <a:rPr lang="en-GB" sz="1200" baseline="0" dirty="0">
                          <a:solidFill>
                            <a:sysClr val="windowText" lastClr="000000"/>
                          </a:solidFill>
                        </a:rPr>
                        <a:t>High levels of vegetation</a:t>
                      </a:r>
                    </a:p>
                    <a:p>
                      <a:pPr marL="171450" indent="-171450">
                        <a:buFont typeface="Wingdings" panose="05000000000000000000" pitchFamily="2" charset="2"/>
                        <a:buChar char="§"/>
                      </a:pPr>
                      <a:r>
                        <a:rPr lang="en-GB" sz="1200" baseline="0" dirty="0">
                          <a:solidFill>
                            <a:sysClr val="windowText" lastClr="000000"/>
                          </a:solidFill>
                        </a:rPr>
                        <a:t>Low levels of 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435929"/>
                  </a:ext>
                </a:extLst>
              </a:tr>
            </a:tbl>
          </a:graphicData>
        </a:graphic>
      </p:graphicFrame>
      <p:pic>
        <p:nvPicPr>
          <p:cNvPr id="12" name="Picture 11">
            <a:extLst>
              <a:ext uri="{FF2B5EF4-FFF2-40B4-BE49-F238E27FC236}">
                <a16:creationId xmlns:a16="http://schemas.microsoft.com/office/drawing/2014/main" id="{F74CD9B0-BB9A-4B50-B11E-62EC833BE978}"/>
              </a:ext>
            </a:extLst>
          </p:cNvPr>
          <p:cNvPicPr>
            <a:picLocks noChangeAspect="1"/>
          </p:cNvPicPr>
          <p:nvPr/>
        </p:nvPicPr>
        <p:blipFill>
          <a:blip r:embed="rId3"/>
          <a:stretch>
            <a:fillRect/>
          </a:stretch>
        </p:blipFill>
        <p:spPr>
          <a:xfrm>
            <a:off x="5773511" y="5091673"/>
            <a:ext cx="4024663" cy="1638201"/>
          </a:xfrm>
          <a:prstGeom prst="rect">
            <a:avLst/>
          </a:prstGeom>
          <a:ln w="19050">
            <a:solidFill>
              <a:schemeClr val="tx1"/>
            </a:solidFill>
          </a:ln>
        </p:spPr>
      </p:pic>
      <p:graphicFrame>
        <p:nvGraphicFramePr>
          <p:cNvPr id="14" name="Table 13">
            <a:extLst>
              <a:ext uri="{FF2B5EF4-FFF2-40B4-BE49-F238E27FC236}">
                <a16:creationId xmlns:a16="http://schemas.microsoft.com/office/drawing/2014/main" id="{934576D4-719B-400A-82F4-1CB418421D06}"/>
              </a:ext>
            </a:extLst>
          </p:cNvPr>
          <p:cNvGraphicFramePr>
            <a:graphicFrameLocks noGrp="1"/>
          </p:cNvGraphicFramePr>
          <p:nvPr>
            <p:extLst>
              <p:ext uri="{D42A27DB-BD31-4B8C-83A1-F6EECF244321}">
                <p14:modId xmlns:p14="http://schemas.microsoft.com/office/powerpoint/2010/main" val="1965975997"/>
              </p:ext>
            </p:extLst>
          </p:nvPr>
        </p:nvGraphicFramePr>
        <p:xfrm>
          <a:off x="100459" y="472129"/>
          <a:ext cx="2805493" cy="2468880"/>
        </p:xfrm>
        <a:graphic>
          <a:graphicData uri="http://schemas.openxmlformats.org/drawingml/2006/table">
            <a:tbl>
              <a:tblPr firstRow="1" bandRow="1">
                <a:tableStyleId>{00A15C55-8517-42AA-B614-E9B94910E393}</a:tableStyleId>
              </a:tblPr>
              <a:tblGrid>
                <a:gridCol w="860583">
                  <a:extLst>
                    <a:ext uri="{9D8B030D-6E8A-4147-A177-3AD203B41FA5}">
                      <a16:colId xmlns:a16="http://schemas.microsoft.com/office/drawing/2014/main" val="225023838"/>
                    </a:ext>
                  </a:extLst>
                </a:gridCol>
                <a:gridCol w="1944910">
                  <a:extLst>
                    <a:ext uri="{9D8B030D-6E8A-4147-A177-3AD203B41FA5}">
                      <a16:colId xmlns:a16="http://schemas.microsoft.com/office/drawing/2014/main" val="3203318287"/>
                    </a:ext>
                  </a:extLst>
                </a:gridCol>
              </a:tblGrid>
              <a:tr h="218770">
                <a:tc gridSpan="2">
                  <a:txBody>
                    <a:bodyPr/>
                    <a:lstStyle/>
                    <a:p>
                      <a:pPr algn="ctr"/>
                      <a:r>
                        <a:rPr lang="en-GB" sz="1050" dirty="0">
                          <a:solidFill>
                            <a:sysClr val="windowText" lastClr="000000"/>
                          </a:solidFill>
                        </a:rPr>
                        <a:t>Types of Erosion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786780912"/>
                  </a:ext>
                </a:extLst>
              </a:tr>
              <a:tr h="343782">
                <a:tc gridSpan="2">
                  <a:txBody>
                    <a:bodyPr/>
                    <a:lstStyle/>
                    <a:p>
                      <a:pPr algn="ctr"/>
                      <a:r>
                        <a:rPr lang="en-GB" sz="1050" b="1" dirty="0">
                          <a:solidFill>
                            <a:sysClr val="windowText" lastClr="000000"/>
                          </a:solidFill>
                        </a:rPr>
                        <a:t>The break down and transport of rocks – smooth, round and sorted.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45599503"/>
                  </a:ext>
                </a:extLst>
              </a:tr>
              <a:tr h="343782">
                <a:tc>
                  <a:txBody>
                    <a:bodyPr/>
                    <a:lstStyle/>
                    <a:p>
                      <a:r>
                        <a:rPr lang="en-GB" sz="1050" b="1" dirty="0">
                          <a:solidFill>
                            <a:sysClr val="windowText" lastClr="000000"/>
                          </a:solidFill>
                        </a:rPr>
                        <a:t>Attrition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dirty="0">
                          <a:solidFill>
                            <a:sysClr val="windowText" lastClr="000000"/>
                          </a:solidFill>
                        </a:rPr>
                        <a:t>Rocks that</a:t>
                      </a:r>
                      <a:r>
                        <a:rPr lang="en-GB" sz="1050" baseline="0" dirty="0">
                          <a:solidFill>
                            <a:sysClr val="windowText" lastClr="000000"/>
                          </a:solidFill>
                        </a:rPr>
                        <a:t> bash together to become smooth/smaller.</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750743"/>
                  </a:ext>
                </a:extLst>
              </a:tr>
              <a:tr h="343782">
                <a:tc>
                  <a:txBody>
                    <a:bodyPr/>
                    <a:lstStyle/>
                    <a:p>
                      <a:r>
                        <a:rPr lang="en-GB" sz="1050" b="1" dirty="0">
                          <a:solidFill>
                            <a:sysClr val="windowText" lastClr="000000"/>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dirty="0">
                          <a:solidFill>
                            <a:sysClr val="windowText" lastClr="000000"/>
                          </a:solidFill>
                        </a:rPr>
                        <a:t>A</a:t>
                      </a:r>
                      <a:r>
                        <a:rPr lang="en-GB" sz="1050" baseline="0" dirty="0">
                          <a:solidFill>
                            <a:sysClr val="windowText" lastClr="000000"/>
                          </a:solidFill>
                        </a:rPr>
                        <a:t> chemical reaction that dissolves rocks.</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234103"/>
                  </a:ext>
                </a:extLst>
              </a:tr>
              <a:tr h="343782">
                <a:tc>
                  <a:txBody>
                    <a:bodyPr/>
                    <a:lstStyle/>
                    <a:p>
                      <a:r>
                        <a:rPr lang="en-GB" sz="1050" b="1" dirty="0">
                          <a:solidFill>
                            <a:sysClr val="windowText" lastClr="000000"/>
                          </a:solidFill>
                        </a:rPr>
                        <a:t>Abrasion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dirty="0">
                          <a:solidFill>
                            <a:sysClr val="windowText" lastClr="000000"/>
                          </a:solidFill>
                        </a:rPr>
                        <a:t>Rocks hurled at the base of a cliff</a:t>
                      </a:r>
                      <a:r>
                        <a:rPr lang="en-GB" sz="1050" baseline="0" dirty="0">
                          <a:solidFill>
                            <a:sysClr val="windowText" lastClr="000000"/>
                          </a:solidFill>
                        </a:rPr>
                        <a:t> to break pieces apart. </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566616"/>
                  </a:ext>
                </a:extLst>
              </a:tr>
              <a:tr h="468793">
                <a:tc>
                  <a:txBody>
                    <a:bodyPr/>
                    <a:lstStyle/>
                    <a:p>
                      <a:r>
                        <a:rPr lang="en-GB" sz="1050" b="1" dirty="0">
                          <a:solidFill>
                            <a:sysClr val="windowText" lastClr="000000"/>
                          </a:solidFill>
                        </a:rPr>
                        <a:t>Hydraulic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dirty="0">
                          <a:solidFill>
                            <a:sysClr val="windowText" lastClr="000000"/>
                          </a:solidFill>
                        </a:rPr>
                        <a:t>Water enters</a:t>
                      </a:r>
                      <a:r>
                        <a:rPr lang="en-GB" sz="1050" baseline="0" dirty="0">
                          <a:solidFill>
                            <a:sysClr val="windowText" lastClr="000000"/>
                          </a:solidFill>
                        </a:rPr>
                        <a:t> cracks in the cliff, air compresses, causing the crack to expand.</a:t>
                      </a:r>
                      <a:endParaRPr lang="en-GB"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289413"/>
                  </a:ext>
                </a:extLst>
              </a:tr>
            </a:tbl>
          </a:graphicData>
        </a:graphic>
      </p:graphicFrame>
      <p:graphicFrame>
        <p:nvGraphicFramePr>
          <p:cNvPr id="16" name="Table 15">
            <a:extLst>
              <a:ext uri="{FF2B5EF4-FFF2-40B4-BE49-F238E27FC236}">
                <a16:creationId xmlns:a16="http://schemas.microsoft.com/office/drawing/2014/main" id="{9EFE155B-2809-4BCE-9BF6-FF5AED91ADDB}"/>
              </a:ext>
            </a:extLst>
          </p:cNvPr>
          <p:cNvGraphicFramePr>
            <a:graphicFrameLocks noGrp="1"/>
          </p:cNvGraphicFramePr>
          <p:nvPr>
            <p:extLst>
              <p:ext uri="{D42A27DB-BD31-4B8C-83A1-F6EECF244321}">
                <p14:modId xmlns:p14="http://schemas.microsoft.com/office/powerpoint/2010/main" val="3506508254"/>
              </p:ext>
            </p:extLst>
          </p:nvPr>
        </p:nvGraphicFramePr>
        <p:xfrm>
          <a:off x="3019646" y="472129"/>
          <a:ext cx="2693167" cy="2560320"/>
        </p:xfrm>
        <a:graphic>
          <a:graphicData uri="http://schemas.openxmlformats.org/drawingml/2006/table">
            <a:tbl>
              <a:tblPr firstRow="1" bandRow="1">
                <a:tableStyleId>{00A15C55-8517-42AA-B614-E9B94910E393}</a:tableStyleId>
              </a:tblPr>
              <a:tblGrid>
                <a:gridCol w="859457">
                  <a:extLst>
                    <a:ext uri="{9D8B030D-6E8A-4147-A177-3AD203B41FA5}">
                      <a16:colId xmlns:a16="http://schemas.microsoft.com/office/drawing/2014/main" val="225023838"/>
                    </a:ext>
                  </a:extLst>
                </a:gridCol>
                <a:gridCol w="1833710">
                  <a:extLst>
                    <a:ext uri="{9D8B030D-6E8A-4147-A177-3AD203B41FA5}">
                      <a16:colId xmlns:a16="http://schemas.microsoft.com/office/drawing/2014/main" val="3203318287"/>
                    </a:ext>
                  </a:extLst>
                </a:gridCol>
              </a:tblGrid>
              <a:tr h="218112">
                <a:tc gridSpan="2">
                  <a:txBody>
                    <a:bodyPr/>
                    <a:lstStyle/>
                    <a:p>
                      <a:pPr algn="ctr"/>
                      <a:r>
                        <a:rPr lang="en-GB" sz="1100" dirty="0">
                          <a:solidFill>
                            <a:sysClr val="windowText" lastClr="000000"/>
                          </a:solidFill>
                        </a:rPr>
                        <a:t>Types of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786780912"/>
                  </a:ext>
                </a:extLst>
              </a:tr>
              <a:tr h="342749">
                <a:tc gridSpan="2">
                  <a:txBody>
                    <a:bodyPr/>
                    <a:lstStyle/>
                    <a:p>
                      <a:pPr algn="ctr"/>
                      <a:r>
                        <a:rPr lang="en-GB" sz="1100" b="1" dirty="0">
                          <a:solidFill>
                            <a:sysClr val="windowText" lastClr="000000"/>
                          </a:solidFill>
                        </a:rPr>
                        <a:t>A</a:t>
                      </a:r>
                      <a:r>
                        <a:rPr lang="en-GB" sz="1100" b="1" baseline="0" dirty="0">
                          <a:solidFill>
                            <a:sysClr val="windowText" lastClr="000000"/>
                          </a:solidFill>
                        </a:rPr>
                        <a:t> n</a:t>
                      </a:r>
                      <a:r>
                        <a:rPr lang="en-GB" sz="1100" b="1" dirty="0">
                          <a:solidFill>
                            <a:sysClr val="windowText" lastClr="000000"/>
                          </a:solidFill>
                        </a:rPr>
                        <a:t>atural</a:t>
                      </a:r>
                      <a:r>
                        <a:rPr lang="en-GB" sz="1100" b="1" baseline="0" dirty="0">
                          <a:solidFill>
                            <a:sysClr val="windowText" lastClr="000000"/>
                          </a:solidFill>
                        </a:rPr>
                        <a:t> process by which eroded material is carried/transported. </a:t>
                      </a:r>
                      <a:endParaRPr lang="en-GB" sz="11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45599503"/>
                  </a:ext>
                </a:extLst>
              </a:tr>
              <a:tr h="342749">
                <a:tc>
                  <a:txBody>
                    <a:bodyPr/>
                    <a:lstStyle/>
                    <a:p>
                      <a:r>
                        <a:rPr lang="en-GB" sz="1100" b="1" dirty="0">
                          <a:solidFill>
                            <a:sysClr val="windowText" lastClr="000000"/>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ysClr val="windowText" lastClr="000000"/>
                          </a:solidFill>
                        </a:rPr>
                        <a:t>Minerals dissolve in water and are carried along.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750743"/>
                  </a:ext>
                </a:extLst>
              </a:tr>
              <a:tr h="342749">
                <a:tc>
                  <a:txBody>
                    <a:bodyPr/>
                    <a:lstStyle/>
                    <a:p>
                      <a:r>
                        <a:rPr lang="en-GB" sz="1050" b="1" dirty="0">
                          <a:solidFill>
                            <a:sysClr val="windowText" lastClr="000000"/>
                          </a:solidFill>
                        </a:rPr>
                        <a:t>Suspension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ysClr val="windowText" lastClr="000000"/>
                          </a:solidFill>
                        </a:rPr>
                        <a:t>Sediment is carried along in the flow of the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234103"/>
                  </a:ext>
                </a:extLst>
              </a:tr>
              <a:tr h="342749">
                <a:tc>
                  <a:txBody>
                    <a:bodyPr/>
                    <a:lstStyle/>
                    <a:p>
                      <a:r>
                        <a:rPr lang="en-GB" sz="1100" b="1" dirty="0">
                          <a:solidFill>
                            <a:sysClr val="windowText" lastClr="000000"/>
                          </a:solidFill>
                        </a:rPr>
                        <a:t>Saltation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ysClr val="windowText" lastClr="000000"/>
                          </a:solidFill>
                        </a:rPr>
                        <a:t>Pebbles that</a:t>
                      </a:r>
                      <a:r>
                        <a:rPr lang="en-GB" sz="1100" baseline="0" dirty="0">
                          <a:solidFill>
                            <a:sysClr val="windowText" lastClr="000000"/>
                          </a:solidFill>
                        </a:rPr>
                        <a:t> bounce along the sea/river bed.</a:t>
                      </a:r>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566616"/>
                  </a:ext>
                </a:extLst>
              </a:tr>
              <a:tr h="467384">
                <a:tc>
                  <a:txBody>
                    <a:bodyPr/>
                    <a:lstStyle/>
                    <a:p>
                      <a:r>
                        <a:rPr lang="en-GB" sz="1100" b="1" dirty="0">
                          <a:solidFill>
                            <a:sysClr val="windowText" lastClr="000000"/>
                          </a:solidFill>
                        </a:rPr>
                        <a:t>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ysClr val="windowText" lastClr="000000"/>
                          </a:solidFill>
                        </a:rPr>
                        <a:t>Boulders that roll along a river/sea bed by the</a:t>
                      </a:r>
                      <a:r>
                        <a:rPr lang="en-GB" sz="1100" baseline="0" dirty="0">
                          <a:solidFill>
                            <a:sysClr val="windowText" lastClr="000000"/>
                          </a:solidFill>
                        </a:rPr>
                        <a:t> force of the flowing water.</a:t>
                      </a:r>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289413"/>
                  </a:ext>
                </a:extLst>
              </a:tr>
            </a:tbl>
          </a:graphicData>
        </a:graphic>
      </p:graphicFrame>
      <p:graphicFrame>
        <p:nvGraphicFramePr>
          <p:cNvPr id="18" name="Table 17">
            <a:extLst>
              <a:ext uri="{FF2B5EF4-FFF2-40B4-BE49-F238E27FC236}">
                <a16:creationId xmlns:a16="http://schemas.microsoft.com/office/drawing/2014/main" id="{3A8278EF-F76C-4914-91BB-48E467138956}"/>
              </a:ext>
            </a:extLst>
          </p:cNvPr>
          <p:cNvGraphicFramePr>
            <a:graphicFrameLocks noGrp="1"/>
          </p:cNvGraphicFramePr>
          <p:nvPr/>
        </p:nvGraphicFramePr>
        <p:xfrm>
          <a:off x="107827" y="2981369"/>
          <a:ext cx="2805493" cy="1097280"/>
        </p:xfrm>
        <a:graphic>
          <a:graphicData uri="http://schemas.openxmlformats.org/drawingml/2006/table">
            <a:tbl>
              <a:tblPr firstRow="1" bandRow="1">
                <a:tableStyleId>{00A15C55-8517-42AA-B614-E9B94910E393}</a:tableStyleId>
              </a:tblPr>
              <a:tblGrid>
                <a:gridCol w="2805493">
                  <a:extLst>
                    <a:ext uri="{9D8B030D-6E8A-4147-A177-3AD203B41FA5}">
                      <a16:colId xmlns:a16="http://schemas.microsoft.com/office/drawing/2014/main" val="309138094"/>
                    </a:ext>
                  </a:extLst>
                </a:gridCol>
              </a:tblGrid>
              <a:tr h="220429">
                <a:tc>
                  <a:txBody>
                    <a:bodyPr/>
                    <a:lstStyle/>
                    <a:p>
                      <a:pPr algn="ctr"/>
                      <a:r>
                        <a:rPr lang="en-GB" sz="1200" b="1" dirty="0">
                          <a:solidFill>
                            <a:sysClr val="windowText" lastClr="000000"/>
                          </a:solidFill>
                        </a:rPr>
                        <a:t>What is Deposition?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735833"/>
                  </a:ext>
                </a:extLst>
              </a:tr>
              <a:tr h="425113">
                <a:tc>
                  <a:txBody>
                    <a:bodyPr/>
                    <a:lstStyle/>
                    <a:p>
                      <a:pPr algn="ctr"/>
                      <a:r>
                        <a:rPr lang="en-GB" sz="1200" b="0" kern="1200" dirty="0">
                          <a:solidFill>
                            <a:sysClr val="windowText" lastClr="000000"/>
                          </a:solidFill>
                          <a:effectLst/>
                          <a:latin typeface="+mn-lt"/>
                          <a:ea typeface="+mn-ea"/>
                          <a:cs typeface="+mn-cs"/>
                        </a:rPr>
                        <a:t>When the sea or river loses energy, it drops the sand, rock particles and pebbles it has been carrying. This is called deposition.</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335249"/>
                  </a:ext>
                </a:extLst>
              </a:tr>
            </a:tbl>
          </a:graphicData>
        </a:graphic>
      </p:graphicFrame>
      <p:pic>
        <p:nvPicPr>
          <p:cNvPr id="20" name="Picture 19">
            <a:extLst>
              <a:ext uri="{FF2B5EF4-FFF2-40B4-BE49-F238E27FC236}">
                <a16:creationId xmlns:a16="http://schemas.microsoft.com/office/drawing/2014/main" id="{4293988C-84CF-4897-969B-4E41BEB86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2408" y="3233353"/>
            <a:ext cx="2316470" cy="943802"/>
          </a:xfrm>
          <a:prstGeom prst="rect">
            <a:avLst/>
          </a:prstGeom>
        </p:spPr>
      </p:pic>
      <p:sp>
        <p:nvSpPr>
          <p:cNvPr id="11" name="TextBox 10"/>
          <p:cNvSpPr txBox="1"/>
          <p:nvPr/>
        </p:nvSpPr>
        <p:spPr>
          <a:xfrm>
            <a:off x="634976" y="36550"/>
            <a:ext cx="8537510" cy="400110"/>
          </a:xfrm>
          <a:prstGeom prst="rect">
            <a:avLst/>
          </a:prstGeom>
          <a:solidFill>
            <a:srgbClr val="0070C0"/>
          </a:solidFill>
        </p:spPr>
        <p:txBody>
          <a:bodyPr wrap="square" rtlCol="0">
            <a:spAutoFit/>
          </a:bodyPr>
          <a:lstStyle/>
          <a:p>
            <a:r>
              <a:rPr lang="en-GB" sz="2000" dirty="0">
                <a:solidFill>
                  <a:schemeClr val="bg1"/>
                </a:solidFill>
              </a:rPr>
              <a:t>Rivers of the UK Year 11 HT4</a:t>
            </a:r>
          </a:p>
        </p:txBody>
      </p:sp>
    </p:spTree>
    <p:extLst>
      <p:ext uri="{BB962C8B-B14F-4D97-AF65-F5344CB8AC3E}">
        <p14:creationId xmlns:p14="http://schemas.microsoft.com/office/powerpoint/2010/main" val="856457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3" ma:contentTypeDescription="Create a new document." ma:contentTypeScope="" ma:versionID="f006b874421992e97333b2626e8678d9">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815e7194ab275d44b70ecbbda3ed181e"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documentManagement>
</p:properties>
</file>

<file path=customXml/itemProps1.xml><?xml version="1.0" encoding="utf-8"?>
<ds:datastoreItem xmlns:ds="http://schemas.openxmlformats.org/officeDocument/2006/customXml" ds:itemID="{46217A69-78B5-444D-8277-5DBF8A540F50}"/>
</file>

<file path=customXml/itemProps2.xml><?xml version="1.0" encoding="utf-8"?>
<ds:datastoreItem xmlns:ds="http://schemas.openxmlformats.org/officeDocument/2006/customXml" ds:itemID="{E0F7EB49-DC56-40AA-8AEC-3082DBC16774}"/>
</file>

<file path=customXml/itemProps3.xml><?xml version="1.0" encoding="utf-8"?>
<ds:datastoreItem xmlns:ds="http://schemas.openxmlformats.org/officeDocument/2006/customXml" ds:itemID="{255B7275-4414-4188-9EAC-344A7B972F2A}"/>
</file>

<file path=docProps/app.xml><?xml version="1.0" encoding="utf-8"?>
<Properties xmlns="http://schemas.openxmlformats.org/officeDocument/2006/extended-properties" xmlns:vt="http://schemas.openxmlformats.org/officeDocument/2006/docPropsVTypes">
  <Template>Office Theme</Template>
  <TotalTime>7820</TotalTime>
  <Words>4613</Words>
  <Application>Microsoft Office PowerPoint</Application>
  <PresentationFormat>A4 Paper (210x297 mm)</PresentationFormat>
  <Paragraphs>338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Geography Knowledge Organisers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vcarnell</cp:lastModifiedBy>
  <cp:revision>180</cp:revision>
  <cp:lastPrinted>2017-10-05T07:39:22Z</cp:lastPrinted>
  <dcterms:created xsi:type="dcterms:W3CDTF">2016-08-28T19:28:19Z</dcterms:created>
  <dcterms:modified xsi:type="dcterms:W3CDTF">2024-11-13T10:43:24Z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ies>
</file>