
<file path=[Content_Types].xml><?xml version="1.0" encoding="utf-8"?>
<Types xmlns="http://schemas.openxmlformats.org/package/2006/content-types">
  <Default Extension="gif" ContentType="image/gif"/>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7" r:id="rId3"/>
    <p:sldId id="258" r:id="rId4"/>
    <p:sldId id="259" r:id="rId5"/>
    <p:sldId id="260" r:id="rId6"/>
    <p:sldId id="261" r:id="rId7"/>
    <p:sldId id="262" r:id="rId8"/>
    <p:sldId id="263" r:id="rId9"/>
    <p:sldId id="266" r:id="rId10"/>
    <p:sldId id="267" r:id="rId11"/>
    <p:sldId id="264" r:id="rId12"/>
    <p:sldId id="265"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50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C6E0C-4D1F-499F-8CD4-D5F853F4B7A6}" type="datetimeFigureOut">
              <a:rPr lang="en-GB" smtClean="0"/>
              <a:t>02/07/2025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955A6-8C37-4F91-9299-C618C62136DA}" type="slidenum">
              <a:rPr lang="en-GB" smtClean="0"/>
              <a:t>‹#›</a:t>
            </a:fld>
            <a:endParaRPr lang="en-GB"/>
          </a:p>
        </p:txBody>
      </p:sp>
    </p:spTree>
    <p:extLst>
      <p:ext uri="{BB962C8B-B14F-4D97-AF65-F5344CB8AC3E}">
        <p14:creationId xmlns:p14="http://schemas.microsoft.com/office/powerpoint/2010/main" val="3608289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7FC2AD-D7F2-4DED-9FC8-8C16D505A7C8}" type="slidenum">
              <a:rPr lang="en-GB" smtClean="0"/>
              <a:t>3</a:t>
            </a:fld>
            <a:endParaRPr lang="en-GB"/>
          </a:p>
        </p:txBody>
      </p:sp>
    </p:spTree>
    <p:extLst>
      <p:ext uri="{BB962C8B-B14F-4D97-AF65-F5344CB8AC3E}">
        <p14:creationId xmlns:p14="http://schemas.microsoft.com/office/powerpoint/2010/main" val="336800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2D4BA1-BA4D-4DF7-8D25-10E5E1EB5C46}" type="slidenum">
              <a:rPr lang="en-GB" smtClean="0"/>
              <a:t>16</a:t>
            </a:fld>
            <a:endParaRPr lang="en-GB"/>
          </a:p>
        </p:txBody>
      </p:sp>
    </p:spTree>
    <p:extLst>
      <p:ext uri="{BB962C8B-B14F-4D97-AF65-F5344CB8AC3E}">
        <p14:creationId xmlns:p14="http://schemas.microsoft.com/office/powerpoint/2010/main" val="3024015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EEAA49-B0FA-45F4-9A93-4CC791A09867}" type="datetimeFigureOut">
              <a:rPr lang="en-GB" smtClean="0"/>
              <a:t>02/07/2025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1584115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EEAA49-B0FA-45F4-9A93-4CC791A09867}" type="datetimeFigureOut">
              <a:rPr lang="en-GB" smtClean="0"/>
              <a:t>02/07/2025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3751336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EEAA49-B0FA-45F4-9A93-4CC791A09867}" type="datetimeFigureOut">
              <a:rPr lang="en-GB" smtClean="0"/>
              <a:t>02/07/2025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1975524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0"/>
            <a:ext cx="9144000" cy="6599491"/>
          </a:xfrm>
          <a:prstGeom prst="rect">
            <a:avLst/>
          </a:prstGeom>
        </p:spPr>
      </p:pic>
      <p:sp>
        <p:nvSpPr>
          <p:cNvPr id="8" name="Title 1"/>
          <p:cNvSpPr>
            <a:spLocks noGrp="1"/>
          </p:cNvSpPr>
          <p:nvPr>
            <p:ph type="title"/>
          </p:nvPr>
        </p:nvSpPr>
        <p:spPr>
          <a:xfrm>
            <a:off x="1210954" y="274638"/>
            <a:ext cx="7475845" cy="404701"/>
          </a:xfrm>
        </p:spPr>
        <p:txBody>
          <a:bodyPr>
            <a:normAutofit/>
          </a:bodyPr>
          <a:lstStyle>
            <a:lvl1pPr algn="l">
              <a:defRPr sz="2400" b="0" i="0">
                <a:solidFill>
                  <a:schemeClr val="bg1"/>
                </a:solidFill>
                <a:latin typeface="Avenir Next Regular"/>
                <a:cs typeface="Avenir Next Regular"/>
              </a:defRPr>
            </a:lvl1pPr>
          </a:lstStyle>
          <a:p>
            <a:r>
              <a:rPr lang="en-GB" dirty="0" smtClean="0"/>
              <a:t>Click to edit Master title style</a:t>
            </a:r>
            <a:endParaRPr lang="en-US" dirty="0"/>
          </a:p>
        </p:txBody>
      </p:sp>
    </p:spTree>
    <p:extLst>
      <p:ext uri="{BB962C8B-B14F-4D97-AF65-F5344CB8AC3E}">
        <p14:creationId xmlns:p14="http://schemas.microsoft.com/office/powerpoint/2010/main" val="1234986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2"/>
            <a:ext cx="9144000" cy="6599491"/>
          </a:xfrm>
          <a:prstGeom prst="rect">
            <a:avLst/>
          </a:prstGeom>
        </p:spPr>
      </p:pic>
      <p:sp>
        <p:nvSpPr>
          <p:cNvPr id="8" name="Title 1"/>
          <p:cNvSpPr>
            <a:spLocks noGrp="1"/>
          </p:cNvSpPr>
          <p:nvPr>
            <p:ph type="title"/>
          </p:nvPr>
        </p:nvSpPr>
        <p:spPr>
          <a:xfrm>
            <a:off x="1210955" y="274639"/>
            <a:ext cx="7475845" cy="404701"/>
          </a:xfrm>
        </p:spPr>
        <p:txBody>
          <a:bodyPr>
            <a:normAutofit/>
          </a:bodyPr>
          <a:lstStyle>
            <a:lvl1pPr algn="l">
              <a:defRPr sz="1800" b="0" i="0">
                <a:solidFill>
                  <a:schemeClr val="bg1"/>
                </a:solidFill>
                <a:latin typeface="Avenir Next Regular"/>
                <a:cs typeface="Avenir Next Regular"/>
              </a:defRPr>
            </a:lvl1pPr>
          </a:lstStyle>
          <a:p>
            <a:r>
              <a:rPr lang="en-GB" dirty="0" smtClean="0"/>
              <a:t>Click to edit Master title style</a:t>
            </a:r>
            <a:endParaRPr lang="en-US" dirty="0"/>
          </a:p>
        </p:txBody>
      </p:sp>
    </p:spTree>
    <p:extLst>
      <p:ext uri="{BB962C8B-B14F-4D97-AF65-F5344CB8AC3E}">
        <p14:creationId xmlns:p14="http://schemas.microsoft.com/office/powerpoint/2010/main" val="1652776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2"/>
            <a:ext cx="9144000" cy="6599491"/>
          </a:xfrm>
          <a:prstGeom prst="rect">
            <a:avLst/>
          </a:prstGeom>
        </p:spPr>
      </p:pic>
      <p:sp>
        <p:nvSpPr>
          <p:cNvPr id="8" name="Title 1"/>
          <p:cNvSpPr>
            <a:spLocks noGrp="1"/>
          </p:cNvSpPr>
          <p:nvPr>
            <p:ph type="title"/>
          </p:nvPr>
        </p:nvSpPr>
        <p:spPr>
          <a:xfrm>
            <a:off x="1210955" y="274639"/>
            <a:ext cx="7475845" cy="404701"/>
          </a:xfrm>
        </p:spPr>
        <p:txBody>
          <a:bodyPr>
            <a:normAutofit/>
          </a:bodyPr>
          <a:lstStyle>
            <a:lvl1pPr algn="l">
              <a:defRPr sz="1800" b="0" i="0">
                <a:solidFill>
                  <a:schemeClr val="bg1"/>
                </a:solidFill>
                <a:latin typeface="Avenir Next Regular"/>
                <a:cs typeface="Avenir Next Regular"/>
              </a:defRPr>
            </a:lvl1pPr>
          </a:lstStyle>
          <a:p>
            <a:r>
              <a:rPr lang="en-GB" dirty="0" smtClean="0"/>
              <a:t>Click to edit Master title style</a:t>
            </a:r>
            <a:endParaRPr lang="en-US" dirty="0"/>
          </a:p>
        </p:txBody>
      </p:sp>
    </p:spTree>
    <p:extLst>
      <p:ext uri="{BB962C8B-B14F-4D97-AF65-F5344CB8AC3E}">
        <p14:creationId xmlns:p14="http://schemas.microsoft.com/office/powerpoint/2010/main" val="1623872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EEAA49-B0FA-45F4-9A93-4CC791A09867}" type="datetimeFigureOut">
              <a:rPr lang="en-GB" smtClean="0"/>
              <a:t>02/07/2025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649006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EEAA49-B0FA-45F4-9A93-4CC791A09867}" type="datetimeFigureOut">
              <a:rPr lang="en-GB" smtClean="0"/>
              <a:t>02/07/2025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59606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EEAA49-B0FA-45F4-9A93-4CC791A09867}" type="datetimeFigureOut">
              <a:rPr lang="en-GB" smtClean="0"/>
              <a:t>02/07/2025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233617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EEAA49-B0FA-45F4-9A93-4CC791A09867}" type="datetimeFigureOut">
              <a:rPr lang="en-GB" smtClean="0"/>
              <a:t>02/07/2025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2905031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EEAA49-B0FA-45F4-9A93-4CC791A09867}" type="datetimeFigureOut">
              <a:rPr lang="en-GB" smtClean="0"/>
              <a:t>02/07/2025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86955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EAA49-B0FA-45F4-9A93-4CC791A09867}" type="datetimeFigureOut">
              <a:rPr lang="en-GB" smtClean="0"/>
              <a:t>02/07/2025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69187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EEAA49-B0FA-45F4-9A93-4CC791A09867}" type="datetimeFigureOut">
              <a:rPr lang="en-GB" smtClean="0"/>
              <a:t>02/07/2025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185313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EEAA49-B0FA-45F4-9A93-4CC791A09867}" type="datetimeFigureOut">
              <a:rPr lang="en-GB" smtClean="0"/>
              <a:t>02/07/2025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1129011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EAA49-B0FA-45F4-9A93-4CC791A09867}" type="datetimeFigureOut">
              <a:rPr lang="en-GB" smtClean="0"/>
              <a:t>02/07/2025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66055-BFB1-40F9-AB25-BC8DA7A734E9}" type="slidenum">
              <a:rPr lang="en-GB" smtClean="0"/>
              <a:t>‹#›</a:t>
            </a:fld>
            <a:endParaRPr lang="en-GB"/>
          </a:p>
        </p:txBody>
      </p:sp>
    </p:spTree>
    <p:extLst>
      <p:ext uri="{BB962C8B-B14F-4D97-AF65-F5344CB8AC3E}">
        <p14:creationId xmlns:p14="http://schemas.microsoft.com/office/powerpoint/2010/main" val="3001923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t>Geography Knowledge organisers</a:t>
            </a:r>
            <a:endParaRPr lang="en-GB" b="1" dirty="0"/>
          </a:p>
        </p:txBody>
      </p:sp>
      <p:sp>
        <p:nvSpPr>
          <p:cNvPr id="3" name="Subtitle 2"/>
          <p:cNvSpPr>
            <a:spLocks noGrp="1"/>
          </p:cNvSpPr>
          <p:nvPr>
            <p:ph type="subTitle" idx="1"/>
          </p:nvPr>
        </p:nvSpPr>
        <p:spPr/>
        <p:txBody>
          <a:bodyPr>
            <a:normAutofit/>
          </a:bodyPr>
          <a:lstStyle/>
          <a:p>
            <a:r>
              <a:rPr lang="en-GB" sz="9600" b="1" dirty="0" smtClean="0"/>
              <a:t>Year 10</a:t>
            </a:r>
            <a:endParaRPr lang="en-GB" sz="9600" b="1" dirty="0"/>
          </a:p>
        </p:txBody>
      </p:sp>
    </p:spTree>
    <p:extLst>
      <p:ext uri="{BB962C8B-B14F-4D97-AF65-F5344CB8AC3E}">
        <p14:creationId xmlns:p14="http://schemas.microsoft.com/office/powerpoint/2010/main" val="1772355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812" y="228600"/>
            <a:ext cx="3429000" cy="646331"/>
          </a:xfrm>
          <a:prstGeom prst="rect">
            <a:avLst/>
          </a:prstGeom>
          <a:solidFill>
            <a:schemeClr val="accent5"/>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solidFill>
                  <a:schemeClr val="bg1"/>
                </a:solidFill>
              </a:rPr>
              <a:t>Case Study:  </a:t>
            </a:r>
            <a:r>
              <a:rPr lang="en-GB" b="1" dirty="0" smtClean="0">
                <a:solidFill>
                  <a:schemeClr val="bg1"/>
                </a:solidFill>
              </a:rPr>
              <a:t>Cyclone </a:t>
            </a:r>
            <a:r>
              <a:rPr lang="en-GB" b="1" dirty="0" err="1" smtClean="0">
                <a:solidFill>
                  <a:schemeClr val="bg1"/>
                </a:solidFill>
              </a:rPr>
              <a:t>Idai</a:t>
            </a:r>
            <a:r>
              <a:rPr lang="en-GB" b="1" dirty="0" smtClean="0">
                <a:solidFill>
                  <a:schemeClr val="bg1"/>
                </a:solidFill>
              </a:rPr>
              <a:t> March 2019 Year 10 HT4</a:t>
            </a:r>
            <a:endParaRPr lang="en-GB" b="1" dirty="0">
              <a:solidFill>
                <a:schemeClr val="bg1"/>
              </a:solidFill>
            </a:endParaRPr>
          </a:p>
        </p:txBody>
      </p:sp>
      <p:sp>
        <p:nvSpPr>
          <p:cNvPr id="3" name="TextBox 2"/>
          <p:cNvSpPr txBox="1"/>
          <p:nvPr/>
        </p:nvSpPr>
        <p:spPr>
          <a:xfrm>
            <a:off x="197023" y="922201"/>
            <a:ext cx="3429000"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u="sng" dirty="0" smtClean="0"/>
              <a:t>Causes:</a:t>
            </a:r>
          </a:p>
          <a:p>
            <a:r>
              <a:rPr lang="en-GB" sz="1100" dirty="0" smtClean="0"/>
              <a:t> It began as a storm cell over Malawi that moved out to sea where it intensified and returned to land as a cyclone</a:t>
            </a:r>
            <a:endParaRPr lang="en-GB" sz="1100" dirty="0"/>
          </a:p>
        </p:txBody>
      </p:sp>
      <p:sp>
        <p:nvSpPr>
          <p:cNvPr id="5" name="TextBox 4"/>
          <p:cNvSpPr txBox="1"/>
          <p:nvPr/>
        </p:nvSpPr>
        <p:spPr>
          <a:xfrm>
            <a:off x="6339839" y="114286"/>
            <a:ext cx="2664202" cy="16158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dirty="0" smtClean="0"/>
              <a:t>Key facts:</a:t>
            </a:r>
          </a:p>
          <a:p>
            <a:pPr marL="171450" indent="-171450">
              <a:buFont typeface="Wingdings" panose="05000000000000000000" pitchFamily="2" charset="2"/>
              <a:buChar char="Ø"/>
            </a:pPr>
            <a:r>
              <a:rPr lang="en-GB" sz="1100" dirty="0" smtClean="0"/>
              <a:t>Africa's deadliest Tropical storm.</a:t>
            </a:r>
          </a:p>
          <a:p>
            <a:pPr marL="171450" indent="-171450">
              <a:buFont typeface="Wingdings" panose="05000000000000000000" pitchFamily="2" charset="2"/>
              <a:buChar char="Ø"/>
            </a:pPr>
            <a:r>
              <a:rPr lang="en-GB" sz="1100" dirty="0" smtClean="0"/>
              <a:t>Strom makes landfall In Mozambique at the city of Beira</a:t>
            </a:r>
          </a:p>
          <a:p>
            <a:pPr marL="171450" indent="-171450">
              <a:buFont typeface="Wingdings" panose="05000000000000000000" pitchFamily="2" charset="2"/>
              <a:buChar char="Ø"/>
            </a:pPr>
            <a:r>
              <a:rPr lang="en-GB" sz="1100" dirty="0" smtClean="0"/>
              <a:t>4M storm surge</a:t>
            </a:r>
          </a:p>
          <a:p>
            <a:pPr marL="171450" indent="-171450">
              <a:buFont typeface="Wingdings" panose="05000000000000000000" pitchFamily="2" charset="2"/>
              <a:buChar char="Ø"/>
            </a:pPr>
            <a:r>
              <a:rPr lang="en-GB" sz="1100" dirty="0" smtClean="0"/>
              <a:t>600mm of torrential rain</a:t>
            </a:r>
          </a:p>
          <a:p>
            <a:pPr marL="171450" indent="-171450">
              <a:buFont typeface="Wingdings" panose="05000000000000000000" pitchFamily="2" charset="2"/>
              <a:buChar char="Ø"/>
            </a:pPr>
            <a:r>
              <a:rPr lang="en-GB" sz="1100" dirty="0" smtClean="0"/>
              <a:t>Mozambique is one of Africa's poorest countries 24 million live below the poverty line</a:t>
            </a:r>
          </a:p>
        </p:txBody>
      </p:sp>
      <p:sp>
        <p:nvSpPr>
          <p:cNvPr id="7" name="TextBox 6"/>
          <p:cNvSpPr txBox="1"/>
          <p:nvPr/>
        </p:nvSpPr>
        <p:spPr>
          <a:xfrm>
            <a:off x="2336656" y="1844427"/>
            <a:ext cx="1202083" cy="9387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dirty="0" smtClean="0"/>
              <a:t>The track of the storm meant that Beira was in the path as the storm reached its peak</a:t>
            </a:r>
            <a:endParaRPr lang="en-GB" sz="1100" dirty="0"/>
          </a:p>
        </p:txBody>
      </p:sp>
      <p:sp>
        <p:nvSpPr>
          <p:cNvPr id="8" name="TextBox 7"/>
          <p:cNvSpPr txBox="1"/>
          <p:nvPr/>
        </p:nvSpPr>
        <p:spPr>
          <a:xfrm>
            <a:off x="3788530" y="1785257"/>
            <a:ext cx="5068087"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u="sng" dirty="0" smtClean="0"/>
              <a:t>Effects of the storm</a:t>
            </a:r>
          </a:p>
          <a:p>
            <a:r>
              <a:rPr lang="en-GB" sz="1100" b="1" u="sng" dirty="0" smtClean="0"/>
              <a:t>PRIMARY</a:t>
            </a:r>
          </a:p>
          <a:p>
            <a:pPr marL="171450" indent="-171450">
              <a:buFont typeface="Wingdings" panose="05000000000000000000" pitchFamily="2" charset="2"/>
              <a:buChar char="q"/>
            </a:pPr>
            <a:r>
              <a:rPr lang="en-GB" sz="1100" dirty="0" smtClean="0"/>
              <a:t>1300 people are killed</a:t>
            </a:r>
          </a:p>
          <a:p>
            <a:pPr marL="171450" indent="-171450">
              <a:buFont typeface="Wingdings" panose="05000000000000000000" pitchFamily="2" charset="2"/>
              <a:buChar char="q"/>
            </a:pPr>
            <a:r>
              <a:rPr lang="en-GB" sz="1100" dirty="0" smtClean="0"/>
              <a:t>3 million are left homeless</a:t>
            </a:r>
          </a:p>
          <a:p>
            <a:pPr marL="171450" indent="-171450">
              <a:buFont typeface="Wingdings" panose="05000000000000000000" pitchFamily="2" charset="2"/>
              <a:buChar char="q"/>
            </a:pPr>
            <a:r>
              <a:rPr lang="en-GB" sz="1100" dirty="0" smtClean="0"/>
              <a:t>90% of Beira is destroyed</a:t>
            </a:r>
          </a:p>
          <a:p>
            <a:pPr marL="171450" indent="-171450">
              <a:buFont typeface="Wingdings" panose="05000000000000000000" pitchFamily="2" charset="2"/>
              <a:buChar char="q"/>
            </a:pPr>
            <a:r>
              <a:rPr lang="en-GB" sz="1100" dirty="0" smtClean="0"/>
              <a:t>17 hospitals  are destroyed</a:t>
            </a:r>
          </a:p>
          <a:p>
            <a:pPr marL="171450" indent="-171450">
              <a:buFont typeface="Wingdings" panose="05000000000000000000" pitchFamily="2" charset="2"/>
              <a:buChar char="q"/>
            </a:pPr>
            <a:r>
              <a:rPr lang="en-GB" sz="1100" dirty="0" smtClean="0"/>
              <a:t>In Zimbabwe flash flooding killed 600 people</a:t>
            </a:r>
          </a:p>
          <a:p>
            <a:pPr marL="171450" indent="-171450">
              <a:buFont typeface="Wingdings" panose="05000000000000000000" pitchFamily="2" charset="2"/>
              <a:buChar char="q"/>
            </a:pPr>
            <a:r>
              <a:rPr lang="en-GB" sz="1100" b="1" u="sng" dirty="0" smtClean="0"/>
              <a:t>SECONDARY</a:t>
            </a:r>
          </a:p>
          <a:p>
            <a:pPr marL="171450" indent="-171450">
              <a:buFont typeface="Wingdings" panose="05000000000000000000" pitchFamily="2" charset="2"/>
              <a:buChar char="v"/>
            </a:pPr>
            <a:r>
              <a:rPr lang="en-GB" sz="1100" dirty="0" smtClean="0"/>
              <a:t>In Mozambique and Zimbabwe river flooding washed away roads and bridges</a:t>
            </a:r>
          </a:p>
          <a:p>
            <a:pPr marL="171450" indent="-171450">
              <a:buFont typeface="Wingdings" panose="05000000000000000000" pitchFamily="2" charset="2"/>
              <a:buChar char="v"/>
            </a:pPr>
            <a:r>
              <a:rPr lang="en-GB" sz="1100" dirty="0" smtClean="0"/>
              <a:t>700,000ha of crops are lost</a:t>
            </a:r>
          </a:p>
          <a:p>
            <a:pPr marL="171450" indent="-171450">
              <a:buFont typeface="Wingdings" panose="05000000000000000000" pitchFamily="2" charset="2"/>
              <a:buChar char="v"/>
            </a:pPr>
            <a:r>
              <a:rPr lang="en-GB" sz="1100" dirty="0" smtClean="0"/>
              <a:t>In Zimbabwe landslides hampered rescue</a:t>
            </a:r>
          </a:p>
          <a:p>
            <a:pPr marL="171450" indent="-171450">
              <a:buFont typeface="Wingdings" panose="05000000000000000000" pitchFamily="2" charset="2"/>
              <a:buChar char="v"/>
            </a:pPr>
            <a:r>
              <a:rPr lang="en-GB" sz="1100" dirty="0" smtClean="0"/>
              <a:t>In Malawi 2 HEP dams broke affecting power</a:t>
            </a:r>
            <a:endParaRPr lang="en-GB" sz="1100" dirty="0"/>
          </a:p>
        </p:txBody>
      </p:sp>
      <p:sp>
        <p:nvSpPr>
          <p:cNvPr id="10" name="TextBox 9"/>
          <p:cNvSpPr txBox="1"/>
          <p:nvPr/>
        </p:nvSpPr>
        <p:spPr>
          <a:xfrm>
            <a:off x="3698612" y="3949511"/>
            <a:ext cx="2855395"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u="sng" dirty="0" smtClean="0"/>
              <a:t>Responses to the storm</a:t>
            </a:r>
          </a:p>
          <a:p>
            <a:r>
              <a:rPr lang="en-GB" sz="1100" b="1" u="sng" dirty="0" smtClean="0"/>
              <a:t>IMMEDIATE</a:t>
            </a:r>
          </a:p>
          <a:p>
            <a:pPr marL="171450" indent="-171450">
              <a:buFont typeface="Wingdings" panose="05000000000000000000" pitchFamily="2" charset="2"/>
              <a:buChar char="Ø"/>
            </a:pPr>
            <a:r>
              <a:rPr lang="en-GB" sz="1050" dirty="0" smtClean="0"/>
              <a:t>Boats used in Mozambique to rescue people from roof tops</a:t>
            </a:r>
          </a:p>
          <a:p>
            <a:pPr marL="171450" indent="-171450">
              <a:buFont typeface="Wingdings" panose="05000000000000000000" pitchFamily="2" charset="2"/>
              <a:buChar char="Ø"/>
            </a:pPr>
            <a:r>
              <a:rPr lang="en-GB" sz="1050" dirty="0" smtClean="0"/>
              <a:t>140 rescue centres set up</a:t>
            </a:r>
          </a:p>
          <a:p>
            <a:pPr marL="171450" indent="-171450">
              <a:buFont typeface="Wingdings" panose="05000000000000000000" pitchFamily="2" charset="2"/>
              <a:buChar char="Ø"/>
            </a:pPr>
            <a:r>
              <a:rPr lang="en-GB" sz="1050" dirty="0" smtClean="0"/>
              <a:t>In Malawi churches and schools are temporary shelters</a:t>
            </a:r>
          </a:p>
          <a:p>
            <a:pPr marL="171450" indent="-171450">
              <a:buFont typeface="Wingdings" panose="05000000000000000000" pitchFamily="2" charset="2"/>
              <a:buChar char="Ø"/>
            </a:pPr>
            <a:r>
              <a:rPr lang="en-GB" sz="1050" dirty="0" smtClean="0"/>
              <a:t>UN helicopters dropped food</a:t>
            </a:r>
          </a:p>
          <a:p>
            <a:pPr marL="171450" indent="-171450">
              <a:buFont typeface="Wingdings" panose="05000000000000000000" pitchFamily="2" charset="2"/>
              <a:buChar char="Ø"/>
            </a:pPr>
            <a:r>
              <a:rPr lang="en-GB" sz="1050" dirty="0" smtClean="0"/>
              <a:t>WHO provides 900,000 cholera vaccination kits</a:t>
            </a:r>
          </a:p>
          <a:p>
            <a:r>
              <a:rPr lang="en-GB" sz="1100" b="1" u="sng" dirty="0" smtClean="0"/>
              <a:t>LONG TERM</a:t>
            </a:r>
          </a:p>
          <a:p>
            <a:pPr marL="171450" indent="-171450">
              <a:buFont typeface="Wingdings" panose="05000000000000000000" pitchFamily="2" charset="2"/>
              <a:buChar char="v"/>
            </a:pPr>
            <a:r>
              <a:rPr lang="en-GB" sz="1050" dirty="0" smtClean="0"/>
              <a:t>In Beira Dutch engineers help to repair water supplies</a:t>
            </a:r>
          </a:p>
          <a:p>
            <a:pPr marL="171450" indent="-171450">
              <a:buFont typeface="Wingdings" panose="05000000000000000000" pitchFamily="2" charset="2"/>
              <a:buChar char="v"/>
            </a:pPr>
            <a:r>
              <a:rPr lang="en-GB" sz="1050" dirty="0" smtClean="0"/>
              <a:t>CAFOD give £2 million t help rebuild schools</a:t>
            </a:r>
          </a:p>
          <a:p>
            <a:pPr marL="171450" indent="-171450">
              <a:buFont typeface="Wingdings" panose="05000000000000000000" pitchFamily="2" charset="2"/>
              <a:buChar char="v"/>
            </a:pPr>
            <a:r>
              <a:rPr lang="en-GB" sz="1050" dirty="0" smtClean="0"/>
              <a:t>In Mozambique new homes are built stronger and away from high risk areas</a:t>
            </a:r>
          </a:p>
          <a:p>
            <a:pPr marL="171450" indent="-171450">
              <a:buFont typeface="Wingdings" panose="05000000000000000000" pitchFamily="2" charset="2"/>
              <a:buChar char="v"/>
            </a:pPr>
            <a:r>
              <a:rPr lang="en-GB" sz="1050" dirty="0" smtClean="0"/>
              <a:t>An improved early warning system is created</a:t>
            </a:r>
          </a:p>
        </p:txBody>
      </p:sp>
      <p:sp>
        <p:nvSpPr>
          <p:cNvPr id="11" name="TextBox 10"/>
          <p:cNvSpPr txBox="1"/>
          <p:nvPr/>
        </p:nvSpPr>
        <p:spPr>
          <a:xfrm>
            <a:off x="174812" y="3091543"/>
            <a:ext cx="3429000" cy="36471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u="sng" dirty="0" smtClean="0"/>
              <a:t>Monitoring and prediction</a:t>
            </a:r>
          </a:p>
          <a:p>
            <a:r>
              <a:rPr lang="en-GB" sz="1100" dirty="0" smtClean="0"/>
              <a:t>Developments in satellites allows storms to be tracked and flights with specialist planes into the storm can take readings to establish the strength.</a:t>
            </a:r>
          </a:p>
          <a:p>
            <a:r>
              <a:rPr lang="en-GB" sz="1100" dirty="0" smtClean="0"/>
              <a:t>If the path and strength of the storm is known people can be warned and evacuated.</a:t>
            </a:r>
          </a:p>
          <a:p>
            <a:r>
              <a:rPr lang="en-GB" sz="1100" b="1" u="sng" dirty="0" smtClean="0"/>
              <a:t>Protection</a:t>
            </a:r>
          </a:p>
          <a:p>
            <a:r>
              <a:rPr lang="en-GB" sz="1100" dirty="0" smtClean="0"/>
              <a:t>Sea walls can be built</a:t>
            </a:r>
          </a:p>
          <a:p>
            <a:r>
              <a:rPr lang="en-GB" sz="1100" dirty="0" smtClean="0"/>
              <a:t>Strong buildings with shutters and reinforced walls. </a:t>
            </a:r>
          </a:p>
          <a:p>
            <a:r>
              <a:rPr lang="en-GB" sz="1100" dirty="0" smtClean="0"/>
              <a:t>Cyclone shelters can be built</a:t>
            </a:r>
          </a:p>
          <a:p>
            <a:endParaRPr lang="en-GB" sz="1100" dirty="0"/>
          </a:p>
          <a:p>
            <a:endParaRPr lang="en-GB" sz="1100" dirty="0" smtClean="0"/>
          </a:p>
          <a:p>
            <a:endParaRPr lang="en-GB" sz="1100" dirty="0"/>
          </a:p>
          <a:p>
            <a:endParaRPr lang="en-GB" sz="1100" dirty="0" smtClean="0"/>
          </a:p>
          <a:p>
            <a:endParaRPr lang="en-GB" sz="1100" dirty="0"/>
          </a:p>
          <a:p>
            <a:endParaRPr lang="en-GB" sz="1100" dirty="0" smtClean="0"/>
          </a:p>
          <a:p>
            <a:endParaRPr lang="en-GB" sz="1100" dirty="0"/>
          </a:p>
          <a:p>
            <a:endParaRPr lang="en-GB" sz="1100" dirty="0" smtClean="0"/>
          </a:p>
          <a:p>
            <a:endParaRPr lang="en-GB" sz="1100" dirty="0"/>
          </a:p>
          <a:p>
            <a:endParaRPr lang="en-GB" sz="1100" dirty="0" smtClean="0"/>
          </a:p>
          <a:p>
            <a:endParaRPr lang="en-GB" sz="1100" dirty="0"/>
          </a:p>
        </p:txBody>
      </p:sp>
      <p:grpSp>
        <p:nvGrpSpPr>
          <p:cNvPr id="15" name="Group 14"/>
          <p:cNvGrpSpPr/>
          <p:nvPr/>
        </p:nvGrpSpPr>
        <p:grpSpPr>
          <a:xfrm>
            <a:off x="1945340" y="4719918"/>
            <a:ext cx="1616359" cy="1324073"/>
            <a:chOff x="1811383" y="4624697"/>
            <a:chExt cx="1884788" cy="1540317"/>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4721" y="4624697"/>
              <a:ext cx="1851450" cy="1443438"/>
            </a:xfrm>
            <a:prstGeom prst="rect">
              <a:avLst/>
            </a:prstGeom>
          </p:spPr>
        </p:pic>
        <p:sp>
          <p:nvSpPr>
            <p:cNvPr id="13" name="TextBox 12"/>
            <p:cNvSpPr txBox="1"/>
            <p:nvPr/>
          </p:nvSpPr>
          <p:spPr>
            <a:xfrm>
              <a:off x="1811383" y="4833257"/>
              <a:ext cx="139337" cy="369332"/>
            </a:xfrm>
            <a:prstGeom prst="rect">
              <a:avLst/>
            </a:prstGeom>
            <a:solidFill>
              <a:schemeClr val="bg1"/>
            </a:solidFill>
          </p:spPr>
          <p:txBody>
            <a:bodyPr wrap="square" rtlCol="0">
              <a:spAutoFit/>
            </a:bodyPr>
            <a:lstStyle/>
            <a:p>
              <a:endParaRPr lang="en-GB" dirty="0"/>
            </a:p>
          </p:txBody>
        </p:sp>
        <p:sp>
          <p:nvSpPr>
            <p:cNvPr id="14" name="TextBox 13"/>
            <p:cNvSpPr txBox="1"/>
            <p:nvPr/>
          </p:nvSpPr>
          <p:spPr>
            <a:xfrm>
              <a:off x="1844721" y="5795682"/>
              <a:ext cx="149926" cy="369332"/>
            </a:xfrm>
            <a:prstGeom prst="rect">
              <a:avLst/>
            </a:prstGeom>
            <a:solidFill>
              <a:schemeClr val="bg1"/>
            </a:solidFill>
          </p:spPr>
          <p:txBody>
            <a:bodyPr wrap="square" rtlCol="0">
              <a:spAutoFit/>
            </a:bodyPr>
            <a:lstStyle/>
            <a:p>
              <a:endParaRPr lang="en-GB" dirty="0"/>
            </a:p>
          </p:txBody>
        </p:sp>
      </p:grpSp>
      <p:sp>
        <p:nvSpPr>
          <p:cNvPr id="16" name="TextBox 15"/>
          <p:cNvSpPr txBox="1"/>
          <p:nvPr/>
        </p:nvSpPr>
        <p:spPr>
          <a:xfrm>
            <a:off x="295835" y="4915119"/>
            <a:ext cx="1452283" cy="1785104"/>
          </a:xfrm>
          <a:prstGeom prst="rect">
            <a:avLst/>
          </a:prstGeom>
          <a:noFill/>
        </p:spPr>
        <p:txBody>
          <a:bodyPr wrap="square" rtlCol="0">
            <a:spAutoFit/>
          </a:bodyPr>
          <a:lstStyle/>
          <a:p>
            <a:r>
              <a:rPr lang="en-GB" sz="1100" b="1" u="sng" dirty="0" smtClean="0"/>
              <a:t>Planning</a:t>
            </a:r>
          </a:p>
          <a:p>
            <a:r>
              <a:rPr lang="en-GB" sz="1100" dirty="0" smtClean="0"/>
              <a:t>Being prepared is important by being educated on how to stay safe and packing an emergency survival pack . Media campaigns can also be used to remind people of what to do</a:t>
            </a:r>
            <a:endParaRPr lang="en-GB" sz="1100" dirty="0"/>
          </a:p>
        </p:txBody>
      </p:sp>
      <p:sp>
        <p:nvSpPr>
          <p:cNvPr id="17" name="TextBox 16"/>
          <p:cNvSpPr txBox="1"/>
          <p:nvPr/>
        </p:nvSpPr>
        <p:spPr>
          <a:xfrm>
            <a:off x="6596121" y="4101177"/>
            <a:ext cx="2481942" cy="266226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0"/>
              </a:spcAft>
            </a:pPr>
            <a:r>
              <a:rPr lang="en-GB" sz="1200" b="1" dirty="0" smtClean="0"/>
              <a:t>Key vocabulary</a:t>
            </a:r>
            <a:r>
              <a:rPr lang="en-GB" sz="1200" dirty="0" smtClean="0"/>
              <a:t>: </a:t>
            </a:r>
            <a:r>
              <a:rPr lang="en-GB" sz="1100" dirty="0">
                <a:latin typeface="Trebuchet MS" panose="020B0603020202020204" pitchFamily="34" charset="0"/>
                <a:ea typeface="Calibri" panose="020F0502020204030204" pitchFamily="34" charset="0"/>
                <a:cs typeface="Times New Roman" panose="02020603050405020304" pitchFamily="18" charset="0"/>
              </a:rPr>
              <a:t>Aerial photo</a:t>
            </a:r>
          </a:p>
          <a:p>
            <a:pPr>
              <a:spcAft>
                <a:spcPts val="0"/>
              </a:spcAft>
            </a:pPr>
            <a:r>
              <a:rPr lang="en-GB" sz="1100" dirty="0" smtClean="0">
                <a:latin typeface="Trebuchet MS" panose="020B0603020202020204" pitchFamily="34" charset="0"/>
                <a:ea typeface="Calibri" panose="020F0502020204030204" pitchFamily="34" charset="0"/>
                <a:cs typeface="Times New Roman" panose="02020603050405020304" pitchFamily="18" charset="0"/>
              </a:rPr>
              <a:t>Atmospheric </a:t>
            </a:r>
            <a:r>
              <a:rPr lang="en-GB" sz="1100" dirty="0">
                <a:latin typeface="Trebuchet MS" panose="020B0603020202020204" pitchFamily="34" charset="0"/>
                <a:ea typeface="Calibri" panose="020F0502020204030204" pitchFamily="34" charset="0"/>
                <a:cs typeface="Times New Roman" panose="02020603050405020304" pitchFamily="18" charset="0"/>
              </a:rPr>
              <a:t>circulation </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Cells (</a:t>
            </a:r>
            <a:r>
              <a:rPr lang="en-GB" sz="1100" dirty="0" err="1" smtClean="0">
                <a:latin typeface="Trebuchet MS" panose="020B0603020202020204" pitchFamily="34" charset="0"/>
                <a:ea typeface="Calibri" panose="020F0502020204030204" pitchFamily="34" charset="0"/>
                <a:cs typeface="Times New Roman" panose="02020603050405020304" pitchFamily="18" charset="0"/>
              </a:rPr>
              <a:t>Polar,Ferrel</a:t>
            </a:r>
            <a:r>
              <a:rPr lang="en-GB" sz="1100" dirty="0" smtClean="0">
                <a:latin typeface="Trebuchet MS" panose="020B0603020202020204" pitchFamily="34" charset="0"/>
                <a:ea typeface="Calibri" panose="020F0502020204030204" pitchFamily="34" charset="0"/>
                <a:cs typeface="Times New Roman" panose="02020603050405020304" pitchFamily="18" charset="0"/>
              </a:rPr>
              <a:t> </a:t>
            </a:r>
            <a:r>
              <a:rPr lang="en-GB" sz="1100" dirty="0">
                <a:latin typeface="Trebuchet MS" panose="020B0603020202020204" pitchFamily="34" charset="0"/>
                <a:ea typeface="Calibri" panose="020F0502020204030204" pitchFamily="34" charset="0"/>
                <a:cs typeface="Times New Roman" panose="02020603050405020304" pitchFamily="18" charset="0"/>
              </a:rPr>
              <a:t>Hadley)</a:t>
            </a:r>
          </a:p>
          <a:p>
            <a:pPr>
              <a:spcAft>
                <a:spcPts val="0"/>
              </a:spcAft>
            </a:pPr>
            <a:r>
              <a:rPr lang="en-GB" sz="1100" dirty="0" smtClean="0">
                <a:latin typeface="Trebuchet MS" panose="020B0603020202020204" pitchFamily="34" charset="0"/>
                <a:ea typeface="Calibri" panose="020F0502020204030204" pitchFamily="34" charset="0"/>
                <a:cs typeface="Times New Roman" panose="02020603050405020304" pitchFamily="18" charset="0"/>
              </a:rPr>
              <a:t>Coriolis effect, Evacuation</a:t>
            </a:r>
            <a:endParaRPr lang="en-GB" sz="1100" dirty="0">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Extreme </a:t>
            </a:r>
            <a:r>
              <a:rPr lang="en-GB" sz="1100" dirty="0" smtClean="0">
                <a:latin typeface="Trebuchet MS" panose="020B0603020202020204" pitchFamily="34" charset="0"/>
                <a:ea typeface="Calibri" panose="020F0502020204030204" pitchFamily="34" charset="0"/>
                <a:cs typeface="Times New Roman" panose="02020603050405020304" pitchFamily="18" charset="0"/>
              </a:rPr>
              <a:t>weather, Immediate response, Jet stream, prediction</a:t>
            </a:r>
            <a:endParaRPr lang="en-GB" sz="1100" dirty="0">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High air </a:t>
            </a:r>
            <a:r>
              <a:rPr lang="en-GB" sz="1100" dirty="0" smtClean="0">
                <a:latin typeface="Trebuchet MS" panose="020B0603020202020204" pitchFamily="34" charset="0"/>
                <a:ea typeface="Calibri" panose="020F0502020204030204" pitchFamily="34" charset="0"/>
                <a:cs typeface="Times New Roman" panose="02020603050405020304" pitchFamily="18" charset="0"/>
              </a:rPr>
              <a:t>pressure, Pressure </a:t>
            </a:r>
            <a:r>
              <a:rPr lang="en-GB" sz="1100" dirty="0">
                <a:latin typeface="Trebuchet MS" panose="020B0603020202020204" pitchFamily="34" charset="0"/>
                <a:ea typeface="Calibri" panose="020F0502020204030204" pitchFamily="34" charset="0"/>
                <a:cs typeface="Times New Roman" panose="02020603050405020304" pitchFamily="18" charset="0"/>
              </a:rPr>
              <a:t>belts</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Primary effects</a:t>
            </a:r>
          </a:p>
          <a:p>
            <a:pPr>
              <a:spcAft>
                <a:spcPts val="0"/>
              </a:spcAft>
            </a:pPr>
            <a:r>
              <a:rPr lang="en-GB" sz="1100" dirty="0" err="1" smtClean="0">
                <a:latin typeface="Trebuchet MS" panose="020B0603020202020204" pitchFamily="34" charset="0"/>
                <a:ea typeface="Calibri" panose="020F0502020204030204" pitchFamily="34" charset="0"/>
                <a:cs typeface="Times New Roman" panose="02020603050405020304" pitchFamily="18" charset="0"/>
              </a:rPr>
              <a:t>Saffir</a:t>
            </a:r>
            <a:r>
              <a:rPr lang="en-GB" sz="1100" dirty="0" smtClean="0">
                <a:latin typeface="Trebuchet MS" panose="020B0603020202020204" pitchFamily="34" charset="0"/>
                <a:ea typeface="Calibri" panose="020F0502020204030204" pitchFamily="34" charset="0"/>
                <a:cs typeface="Times New Roman" panose="02020603050405020304" pitchFamily="18" charset="0"/>
              </a:rPr>
              <a:t>-Simpson scale, Secondary effects, Storm surge, Tropic </a:t>
            </a:r>
            <a:r>
              <a:rPr lang="en-GB" sz="1100" dirty="0">
                <a:latin typeface="Trebuchet MS" panose="020B0603020202020204" pitchFamily="34" charset="0"/>
                <a:ea typeface="Calibri" panose="020F0502020204030204" pitchFamily="34" charset="0"/>
                <a:cs typeface="Times New Roman" panose="02020603050405020304" pitchFamily="18" charset="0"/>
              </a:rPr>
              <a:t>of </a:t>
            </a:r>
            <a:r>
              <a:rPr lang="en-GB" sz="1100" dirty="0" smtClean="0">
                <a:latin typeface="Trebuchet MS" panose="020B0603020202020204" pitchFamily="34" charset="0"/>
                <a:ea typeface="Calibri" panose="020F0502020204030204" pitchFamily="34" charset="0"/>
                <a:cs typeface="Times New Roman" panose="02020603050405020304" pitchFamily="18" charset="0"/>
              </a:rPr>
              <a:t>cancer, Tropic </a:t>
            </a:r>
            <a:r>
              <a:rPr lang="en-GB" sz="1100" dirty="0">
                <a:latin typeface="Trebuchet MS" panose="020B0603020202020204" pitchFamily="34" charset="0"/>
                <a:ea typeface="Calibri" panose="020F0502020204030204" pitchFamily="34" charset="0"/>
                <a:cs typeface="Times New Roman" panose="02020603050405020304" pitchFamily="18" charset="0"/>
              </a:rPr>
              <a:t>of </a:t>
            </a:r>
            <a:r>
              <a:rPr lang="en-GB" sz="1100" dirty="0" smtClean="0">
                <a:latin typeface="Trebuchet MS" panose="020B0603020202020204" pitchFamily="34" charset="0"/>
                <a:ea typeface="Calibri" panose="020F0502020204030204" pitchFamily="34" charset="0"/>
                <a:cs typeface="Times New Roman" panose="02020603050405020304" pitchFamily="18" charset="0"/>
              </a:rPr>
              <a:t>Capricorn</a:t>
            </a:r>
          </a:p>
          <a:p>
            <a:pPr>
              <a:spcAft>
                <a:spcPts val="0"/>
              </a:spcAft>
            </a:pPr>
            <a:r>
              <a:rPr lang="en-GB" sz="1100" b="1" dirty="0" smtClean="0">
                <a:latin typeface="Trebuchet MS" panose="020B0603020202020204" pitchFamily="34" charset="0"/>
                <a:ea typeface="Calibri" panose="020F0502020204030204" pitchFamily="34" charset="0"/>
                <a:cs typeface="Times New Roman" panose="02020603050405020304" pitchFamily="18" charset="0"/>
              </a:rPr>
              <a:t>Ambitious vocabulary: </a:t>
            </a:r>
            <a:r>
              <a:rPr lang="en-GB" sz="1100" dirty="0" smtClean="0">
                <a:latin typeface="Trebuchet MS" panose="020B0603020202020204" pitchFamily="34" charset="0"/>
                <a:ea typeface="Calibri" panose="020F0502020204030204" pitchFamily="34" charset="0"/>
                <a:cs typeface="Times New Roman" panose="02020603050405020304" pitchFamily="18" charset="0"/>
              </a:rPr>
              <a:t>resilience, trade winds, latent energy, rehabilitation, </a:t>
            </a:r>
            <a:endParaRPr lang="en-GB" sz="1100" dirty="0">
              <a:latin typeface="Trebuchet MS" panose="020B0603020202020204" pitchFamily="34" charset="0"/>
              <a:ea typeface="Calibri" panose="020F0502020204030204" pitchFamily="34" charset="0"/>
              <a:cs typeface="Times New Roman" panose="02020603050405020304" pitchFamily="18" charset="0"/>
            </a:endParaRPr>
          </a:p>
          <a:p>
            <a:endParaRPr lang="en-GB" sz="1200" dirty="0"/>
          </a:p>
        </p:txBody>
      </p:sp>
      <p:pic>
        <p:nvPicPr>
          <p:cNvPr id="18" name="Picture 17"/>
          <p:cNvPicPr>
            <a:picLocks noChangeAspect="1"/>
          </p:cNvPicPr>
          <p:nvPr/>
        </p:nvPicPr>
        <p:blipFill>
          <a:blip r:embed="rId3"/>
          <a:stretch>
            <a:fillRect/>
          </a:stretch>
        </p:blipFill>
        <p:spPr>
          <a:xfrm>
            <a:off x="197023" y="1596297"/>
            <a:ext cx="2067042" cy="1363989"/>
          </a:xfrm>
          <a:prstGeom prst="rect">
            <a:avLst/>
          </a:prstGeom>
        </p:spPr>
      </p:pic>
      <p:pic>
        <p:nvPicPr>
          <p:cNvPr id="19" name="Picture 18"/>
          <p:cNvPicPr>
            <a:picLocks noChangeAspect="1"/>
          </p:cNvPicPr>
          <p:nvPr/>
        </p:nvPicPr>
        <p:blipFill>
          <a:blip r:embed="rId4"/>
          <a:stretch>
            <a:fillRect/>
          </a:stretch>
        </p:blipFill>
        <p:spPr>
          <a:xfrm>
            <a:off x="3698613" y="154650"/>
            <a:ext cx="2568636" cy="1367715"/>
          </a:xfrm>
          <a:prstGeom prst="rect">
            <a:avLst/>
          </a:prstGeom>
        </p:spPr>
      </p:pic>
    </p:spTree>
    <p:extLst>
      <p:ext uri="{BB962C8B-B14F-4D97-AF65-F5344CB8AC3E}">
        <p14:creationId xmlns:p14="http://schemas.microsoft.com/office/powerpoint/2010/main" val="176237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2596" y="184201"/>
            <a:ext cx="8901404" cy="404812"/>
          </a:xfrm>
        </p:spPr>
        <p:txBody>
          <a:bodyPr>
            <a:normAutofit fontScale="90000"/>
          </a:bodyPr>
          <a:lstStyle/>
          <a:p>
            <a:r>
              <a:rPr lang="en-US" dirty="0" smtClean="0"/>
              <a:t>Extreme weather in the UK Year 10 HT4</a:t>
            </a:r>
            <a:endParaRPr lang="en-US" dirty="0"/>
          </a:p>
        </p:txBody>
      </p:sp>
      <p:sp>
        <p:nvSpPr>
          <p:cNvPr id="3" name="TextBox 2"/>
          <p:cNvSpPr txBox="1"/>
          <p:nvPr/>
        </p:nvSpPr>
        <p:spPr>
          <a:xfrm>
            <a:off x="101600" y="812800"/>
            <a:ext cx="2724727"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t>Weather is </a:t>
            </a:r>
            <a:r>
              <a:rPr lang="en-GB" sz="1400" dirty="0" smtClean="0"/>
              <a:t>the description of the day to day changes in the atmosphere</a:t>
            </a:r>
            <a:endParaRPr lang="en-GB" sz="1400" dirty="0"/>
          </a:p>
        </p:txBody>
      </p:sp>
      <p:sp>
        <p:nvSpPr>
          <p:cNvPr id="4" name="TextBox 3"/>
          <p:cNvSpPr txBox="1"/>
          <p:nvPr/>
        </p:nvSpPr>
        <p:spPr>
          <a:xfrm>
            <a:off x="3029528" y="812800"/>
            <a:ext cx="2392218"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t>Climate is </a:t>
            </a:r>
            <a:r>
              <a:rPr lang="en-GB" sz="1400" dirty="0" smtClean="0"/>
              <a:t>the average weather conditions taken over 30 years</a:t>
            </a:r>
            <a:endParaRPr lang="en-GB" sz="1400" dirty="0"/>
          </a:p>
        </p:txBody>
      </p:sp>
      <p:sp>
        <p:nvSpPr>
          <p:cNvPr id="5" name="TextBox 4"/>
          <p:cNvSpPr txBox="1"/>
          <p:nvPr/>
        </p:nvSpPr>
        <p:spPr>
          <a:xfrm>
            <a:off x="5551055" y="812800"/>
            <a:ext cx="2650835"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t>Extreme weather is </a:t>
            </a:r>
            <a:r>
              <a:rPr lang="en-GB" sz="1400" dirty="0" smtClean="0"/>
              <a:t>significantly different from the usual weather and is severe and or unseasonal</a:t>
            </a:r>
            <a:endParaRPr lang="en-GB" sz="1400" dirty="0"/>
          </a:p>
        </p:txBody>
      </p:sp>
      <p:sp>
        <p:nvSpPr>
          <p:cNvPr id="6" name="TextBox 5"/>
          <p:cNvSpPr txBox="1"/>
          <p:nvPr/>
        </p:nvSpPr>
        <p:spPr>
          <a:xfrm>
            <a:off x="101600" y="1675689"/>
            <a:ext cx="2068949"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t>Typical extreme weather in the UK:</a:t>
            </a:r>
          </a:p>
          <a:p>
            <a:r>
              <a:rPr lang="en-GB" sz="1400" dirty="0" smtClean="0"/>
              <a:t>Thunderstorms</a:t>
            </a:r>
          </a:p>
          <a:p>
            <a:r>
              <a:rPr lang="en-GB" sz="1400" dirty="0" smtClean="0"/>
              <a:t>Prolonged rainfall</a:t>
            </a:r>
          </a:p>
          <a:p>
            <a:r>
              <a:rPr lang="en-GB" sz="1400" dirty="0" smtClean="0"/>
              <a:t>Drought and extreme heat</a:t>
            </a:r>
          </a:p>
          <a:p>
            <a:r>
              <a:rPr lang="en-GB" sz="1400" dirty="0" smtClean="0"/>
              <a:t>Heavy snow</a:t>
            </a:r>
          </a:p>
          <a:p>
            <a:r>
              <a:rPr lang="en-GB" sz="1400" dirty="0" smtClean="0"/>
              <a:t>Extreme cold</a:t>
            </a:r>
          </a:p>
          <a:p>
            <a:r>
              <a:rPr lang="en-GB" sz="1400" dirty="0" smtClean="0"/>
              <a:t>Strong winds</a:t>
            </a:r>
            <a:endParaRPr lang="en-GB" sz="1400" dirty="0"/>
          </a:p>
        </p:txBody>
      </p:sp>
      <p:pic>
        <p:nvPicPr>
          <p:cNvPr id="7" name="Picture 6"/>
          <p:cNvPicPr>
            <a:picLocks noChangeAspect="1"/>
          </p:cNvPicPr>
          <p:nvPr/>
        </p:nvPicPr>
        <p:blipFill>
          <a:blip r:embed="rId2"/>
          <a:stretch>
            <a:fillRect/>
          </a:stretch>
        </p:blipFill>
        <p:spPr>
          <a:xfrm>
            <a:off x="101600" y="3881046"/>
            <a:ext cx="3648364" cy="2507526"/>
          </a:xfrm>
          <a:prstGeom prst="rect">
            <a:avLst/>
          </a:prstGeom>
        </p:spPr>
      </p:pic>
      <p:sp>
        <p:nvSpPr>
          <p:cNvPr id="8" name="TextBox 7"/>
          <p:cNvSpPr txBox="1"/>
          <p:nvPr/>
        </p:nvSpPr>
        <p:spPr>
          <a:xfrm>
            <a:off x="2257860" y="1661123"/>
            <a:ext cx="1432071"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t>Named example: Somerset floods 2014</a:t>
            </a:r>
            <a:endParaRPr lang="en-GB" sz="1400" b="1" dirty="0"/>
          </a:p>
        </p:txBody>
      </p:sp>
      <p:pic>
        <p:nvPicPr>
          <p:cNvPr id="9" name="Picture 8"/>
          <p:cNvPicPr>
            <a:picLocks noChangeAspect="1"/>
          </p:cNvPicPr>
          <p:nvPr/>
        </p:nvPicPr>
        <p:blipFill>
          <a:blip r:embed="rId3"/>
          <a:stretch>
            <a:fillRect/>
          </a:stretch>
        </p:blipFill>
        <p:spPr>
          <a:xfrm>
            <a:off x="2393520" y="2509446"/>
            <a:ext cx="1098260" cy="1260298"/>
          </a:xfrm>
          <a:prstGeom prst="rect">
            <a:avLst/>
          </a:prstGeom>
        </p:spPr>
      </p:pic>
      <p:sp>
        <p:nvSpPr>
          <p:cNvPr id="10" name="TextBox 9"/>
          <p:cNvSpPr txBox="1"/>
          <p:nvPr/>
        </p:nvSpPr>
        <p:spPr>
          <a:xfrm>
            <a:off x="3802858" y="1641228"/>
            <a:ext cx="1335087"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t>Causes of the extreme weather:</a:t>
            </a:r>
          </a:p>
          <a:p>
            <a:r>
              <a:rPr lang="en-GB" sz="1400" dirty="0" smtClean="0"/>
              <a:t>Prolonged rainfall</a:t>
            </a:r>
          </a:p>
          <a:p>
            <a:r>
              <a:rPr lang="en-GB" sz="1400" dirty="0" smtClean="0"/>
              <a:t>Storm surge</a:t>
            </a:r>
          </a:p>
          <a:p>
            <a:r>
              <a:rPr lang="en-GB" sz="1400" dirty="0" smtClean="0"/>
              <a:t>Human cause = lack of dredging</a:t>
            </a:r>
            <a:endParaRPr lang="en-GB" sz="1400" dirty="0"/>
          </a:p>
        </p:txBody>
      </p:sp>
      <p:sp>
        <p:nvSpPr>
          <p:cNvPr id="11" name="TextBox 10"/>
          <p:cNvSpPr txBox="1"/>
          <p:nvPr/>
        </p:nvSpPr>
        <p:spPr>
          <a:xfrm>
            <a:off x="5222117" y="1641228"/>
            <a:ext cx="1704109"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t>Social impacts:</a:t>
            </a:r>
          </a:p>
          <a:p>
            <a:pPr marL="285750" indent="-285750">
              <a:buFont typeface="Wingdings" panose="05000000000000000000" pitchFamily="2" charset="2"/>
              <a:buChar char="Ø"/>
            </a:pPr>
            <a:r>
              <a:rPr lang="en-GB" sz="1400" dirty="0" smtClean="0"/>
              <a:t>600 homes flooded</a:t>
            </a:r>
          </a:p>
          <a:p>
            <a:pPr marL="285750" indent="-285750">
              <a:buFont typeface="Wingdings" panose="05000000000000000000" pitchFamily="2" charset="2"/>
              <a:buChar char="Ø"/>
            </a:pPr>
            <a:r>
              <a:rPr lang="en-GB" sz="1400" dirty="0" smtClean="0"/>
              <a:t>Residents evacuated</a:t>
            </a:r>
          </a:p>
          <a:p>
            <a:pPr marL="285750" indent="-285750">
              <a:buFont typeface="Wingdings" panose="05000000000000000000" pitchFamily="2" charset="2"/>
              <a:buChar char="Ø"/>
            </a:pPr>
            <a:r>
              <a:rPr lang="en-GB" sz="1400" dirty="0" smtClean="0"/>
              <a:t>Moorland cut off</a:t>
            </a:r>
          </a:p>
          <a:p>
            <a:pPr marL="285750" indent="-285750">
              <a:buFont typeface="Wingdings" panose="05000000000000000000" pitchFamily="2" charset="2"/>
              <a:buChar char="Ø"/>
            </a:pPr>
            <a:r>
              <a:rPr lang="en-GB" sz="1400" dirty="0" smtClean="0"/>
              <a:t>Power supplies cut off</a:t>
            </a:r>
            <a:endParaRPr lang="en-GB" sz="1400" dirty="0"/>
          </a:p>
        </p:txBody>
      </p:sp>
      <p:sp>
        <p:nvSpPr>
          <p:cNvPr id="12" name="TextBox 11"/>
          <p:cNvSpPr txBox="1"/>
          <p:nvPr/>
        </p:nvSpPr>
        <p:spPr>
          <a:xfrm>
            <a:off x="7010398" y="1651886"/>
            <a:ext cx="1990437" cy="16004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t>Economic impacts:</a:t>
            </a:r>
          </a:p>
          <a:p>
            <a:pPr marL="285750" indent="-285750">
              <a:buFont typeface="Wingdings" panose="05000000000000000000" pitchFamily="2" charset="2"/>
              <a:buChar char="Ø"/>
            </a:pPr>
            <a:r>
              <a:rPr lang="en-GB" sz="1400" dirty="0" smtClean="0"/>
              <a:t>Damage cos £10 million</a:t>
            </a:r>
          </a:p>
          <a:p>
            <a:pPr marL="285750" indent="-285750">
              <a:buFont typeface="Wingdings" panose="05000000000000000000" pitchFamily="2" charset="2"/>
              <a:buChar char="Ø"/>
            </a:pPr>
            <a:r>
              <a:rPr lang="en-GB" sz="1400" dirty="0" smtClean="0"/>
              <a:t>14,000 Ha farmland damaged</a:t>
            </a:r>
          </a:p>
          <a:p>
            <a:pPr marL="285750" indent="-285750">
              <a:buFont typeface="Wingdings" panose="05000000000000000000" pitchFamily="2" charset="2"/>
              <a:buChar char="Ø"/>
            </a:pPr>
            <a:r>
              <a:rPr lang="en-GB" sz="1400" dirty="0" smtClean="0"/>
              <a:t>Bristol to Taunton railway lines closed</a:t>
            </a:r>
            <a:endParaRPr lang="en-GB" sz="1400" dirty="0"/>
          </a:p>
        </p:txBody>
      </p:sp>
      <p:sp>
        <p:nvSpPr>
          <p:cNvPr id="13" name="TextBox 12"/>
          <p:cNvSpPr txBox="1"/>
          <p:nvPr/>
        </p:nvSpPr>
        <p:spPr>
          <a:xfrm>
            <a:off x="7024253" y="3320004"/>
            <a:ext cx="1976582"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t>Environmental Impacts:</a:t>
            </a:r>
          </a:p>
          <a:p>
            <a:pPr marL="285750" indent="-285750">
              <a:buFont typeface="Wingdings" panose="05000000000000000000" pitchFamily="2" charset="2"/>
              <a:buChar char="Ø"/>
            </a:pPr>
            <a:r>
              <a:rPr lang="en-GB" sz="1400" dirty="0" smtClean="0"/>
              <a:t>Floodwater contaminated with sewage</a:t>
            </a:r>
          </a:p>
          <a:p>
            <a:pPr marL="285750" indent="-285750">
              <a:buFont typeface="Wingdings" panose="05000000000000000000" pitchFamily="2" charset="2"/>
              <a:buChar char="Ø"/>
            </a:pPr>
            <a:r>
              <a:rPr lang="en-GB" sz="1400" dirty="0" smtClean="0"/>
              <a:t>Debris to be cleared</a:t>
            </a:r>
          </a:p>
          <a:p>
            <a:pPr marL="285750" indent="-285750">
              <a:buFont typeface="Wingdings" panose="05000000000000000000" pitchFamily="2" charset="2"/>
              <a:buChar char="Ø"/>
            </a:pPr>
            <a:r>
              <a:rPr lang="en-GB" sz="1400" dirty="0" smtClean="0"/>
              <a:t>Stagnated water needed re-oxygenating</a:t>
            </a:r>
            <a:endParaRPr lang="en-GB" sz="1400" dirty="0"/>
          </a:p>
        </p:txBody>
      </p:sp>
      <p:sp>
        <p:nvSpPr>
          <p:cNvPr id="14" name="TextBox 13"/>
          <p:cNvSpPr txBox="1"/>
          <p:nvPr/>
        </p:nvSpPr>
        <p:spPr>
          <a:xfrm>
            <a:off x="3841280" y="3546874"/>
            <a:ext cx="3084945"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t>Immediate responses:</a:t>
            </a:r>
          </a:p>
          <a:p>
            <a:pPr marL="285750" indent="-285750">
              <a:buFont typeface="Wingdings" panose="05000000000000000000" pitchFamily="2" charset="2"/>
              <a:buChar char="ü"/>
            </a:pPr>
            <a:r>
              <a:rPr lang="en-GB" sz="1400" dirty="0" smtClean="0"/>
              <a:t>Residents evacuated</a:t>
            </a:r>
          </a:p>
          <a:p>
            <a:pPr marL="285750" indent="-285750">
              <a:buFont typeface="Wingdings" panose="05000000000000000000" pitchFamily="2" charset="2"/>
              <a:buChar char="ü"/>
            </a:pPr>
            <a:r>
              <a:rPr lang="en-GB" sz="1400" dirty="0" smtClean="0"/>
              <a:t>Boats were used to help people stranded</a:t>
            </a:r>
            <a:endParaRPr lang="en-GB" sz="1400" dirty="0"/>
          </a:p>
        </p:txBody>
      </p:sp>
      <p:sp>
        <p:nvSpPr>
          <p:cNvPr id="15" name="TextBox 14"/>
          <p:cNvSpPr txBox="1"/>
          <p:nvPr/>
        </p:nvSpPr>
        <p:spPr>
          <a:xfrm>
            <a:off x="3841281" y="4590745"/>
            <a:ext cx="2614937"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t>Long term responses:</a:t>
            </a:r>
          </a:p>
          <a:p>
            <a:pPr marL="285750" indent="-285750">
              <a:buFont typeface="Wingdings" panose="05000000000000000000" pitchFamily="2" charset="2"/>
              <a:buChar char="ü"/>
            </a:pPr>
            <a:r>
              <a:rPr lang="en-GB" sz="1400" dirty="0" smtClean="0"/>
              <a:t>8km of rivers Tone and Parratt are dredged</a:t>
            </a:r>
          </a:p>
          <a:p>
            <a:pPr marL="285750" indent="-285750">
              <a:buFont typeface="Wingdings" panose="05000000000000000000" pitchFamily="2" charset="2"/>
              <a:buChar char="ü"/>
            </a:pPr>
            <a:r>
              <a:rPr lang="en-GB" sz="1400" dirty="0" smtClean="0"/>
              <a:t>Road levels raised</a:t>
            </a:r>
          </a:p>
          <a:p>
            <a:pPr marL="285750" indent="-285750">
              <a:buFont typeface="Wingdings" panose="05000000000000000000" pitchFamily="2" charset="2"/>
              <a:buChar char="ü"/>
            </a:pPr>
            <a:r>
              <a:rPr lang="en-GB" sz="1400" dirty="0" smtClean="0"/>
              <a:t>New flood defences for Moorland</a:t>
            </a:r>
          </a:p>
          <a:p>
            <a:pPr marL="285750" indent="-285750">
              <a:buFont typeface="Wingdings" panose="05000000000000000000" pitchFamily="2" charset="2"/>
              <a:buChar char="ü"/>
            </a:pPr>
            <a:r>
              <a:rPr lang="en-GB" sz="1400" dirty="0" smtClean="0"/>
              <a:t>River banks raised</a:t>
            </a:r>
          </a:p>
          <a:p>
            <a:pPr marL="285750" indent="-285750">
              <a:buFont typeface="Wingdings" panose="05000000000000000000" pitchFamily="2" charset="2"/>
              <a:buChar char="ü"/>
            </a:pPr>
            <a:r>
              <a:rPr lang="en-GB" sz="1400" dirty="0" smtClean="0"/>
              <a:t>Tidal barrage at Bridgewater ( never built)</a:t>
            </a:r>
            <a:endParaRPr lang="en-GB" sz="1400" dirty="0"/>
          </a:p>
        </p:txBody>
      </p:sp>
      <p:pic>
        <p:nvPicPr>
          <p:cNvPr id="16" name="Picture 15"/>
          <p:cNvPicPr>
            <a:picLocks noChangeAspect="1"/>
          </p:cNvPicPr>
          <p:nvPr/>
        </p:nvPicPr>
        <p:blipFill>
          <a:blip r:embed="rId4"/>
          <a:stretch>
            <a:fillRect/>
          </a:stretch>
        </p:blipFill>
        <p:spPr>
          <a:xfrm>
            <a:off x="6547535" y="5225650"/>
            <a:ext cx="2410842" cy="116292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32512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8463" y="274638"/>
            <a:ext cx="7475537" cy="404812"/>
          </a:xfrm>
        </p:spPr>
        <p:txBody>
          <a:bodyPr>
            <a:normAutofit fontScale="90000"/>
          </a:bodyPr>
          <a:lstStyle/>
          <a:p>
            <a:r>
              <a:rPr lang="en-US" dirty="0"/>
              <a:t>Extreme weather in the </a:t>
            </a:r>
            <a:r>
              <a:rPr lang="en-US" dirty="0" smtClean="0"/>
              <a:t>UK Year 10 HT4</a:t>
            </a:r>
            <a:endParaRPr lang="en-GB" dirty="0"/>
          </a:p>
        </p:txBody>
      </p:sp>
      <p:pic>
        <p:nvPicPr>
          <p:cNvPr id="3" name="Picture 2"/>
          <p:cNvPicPr>
            <a:picLocks noChangeAspect="1"/>
          </p:cNvPicPr>
          <p:nvPr/>
        </p:nvPicPr>
        <p:blipFill>
          <a:blip r:embed="rId2"/>
          <a:stretch>
            <a:fillRect/>
          </a:stretch>
        </p:blipFill>
        <p:spPr>
          <a:xfrm>
            <a:off x="92364" y="905823"/>
            <a:ext cx="4599132" cy="2792330"/>
          </a:xfrm>
          <a:prstGeom prst="rect">
            <a:avLst/>
          </a:prstGeom>
        </p:spPr>
      </p:pic>
      <p:sp>
        <p:nvSpPr>
          <p:cNvPr id="4" name="TextBox 3"/>
          <p:cNvSpPr txBox="1"/>
          <p:nvPr/>
        </p:nvSpPr>
        <p:spPr>
          <a:xfrm>
            <a:off x="4821382" y="905823"/>
            <a:ext cx="3574473"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GB" sz="1400" dirty="0" smtClean="0"/>
              <a:t>Temperatures in the UK have been rising due to climate change.  </a:t>
            </a:r>
          </a:p>
          <a:p>
            <a:pPr marL="285750" indent="-285750">
              <a:buFont typeface="Arial" panose="020B0604020202020204" pitchFamily="34" charset="0"/>
              <a:buChar char="•"/>
            </a:pPr>
            <a:r>
              <a:rPr lang="en-GB" sz="1400" dirty="0" smtClean="0"/>
              <a:t>Higher temperatures lead to a more unstable atmosphere and can lead to extreme weather events becoming more common</a:t>
            </a:r>
            <a:endParaRPr lang="en-GB" sz="1400" dirty="0"/>
          </a:p>
        </p:txBody>
      </p:sp>
      <p:pic>
        <p:nvPicPr>
          <p:cNvPr id="5" name="Picture 4"/>
          <p:cNvPicPr>
            <a:picLocks noChangeAspect="1"/>
          </p:cNvPicPr>
          <p:nvPr/>
        </p:nvPicPr>
        <p:blipFill>
          <a:blip r:embed="rId3"/>
          <a:stretch>
            <a:fillRect/>
          </a:stretch>
        </p:blipFill>
        <p:spPr>
          <a:xfrm>
            <a:off x="7021320" y="2373745"/>
            <a:ext cx="1724333" cy="2120929"/>
          </a:xfrm>
          <a:prstGeom prst="rect">
            <a:avLst/>
          </a:prstGeom>
        </p:spPr>
      </p:pic>
      <p:sp>
        <p:nvSpPr>
          <p:cNvPr id="6" name="TextBox 5"/>
          <p:cNvSpPr txBox="1"/>
          <p:nvPr/>
        </p:nvSpPr>
        <p:spPr>
          <a:xfrm>
            <a:off x="4863499" y="2373745"/>
            <a:ext cx="1985818"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smtClean="0"/>
              <a:t>The jet stream is a high altitude wind that powers our weather.  If it gets stuck in one position our weather can become extreme with prolonged periods or rain or drought</a:t>
            </a:r>
            <a:endParaRPr lang="en-GB" sz="1400" dirty="0"/>
          </a:p>
        </p:txBody>
      </p:sp>
      <p:sp>
        <p:nvSpPr>
          <p:cNvPr id="7" name="Rectangle 6">
            <a:extLst>
              <a:ext uri="{FF2B5EF4-FFF2-40B4-BE49-F238E27FC236}">
                <a16:creationId xmlns:a16="http://schemas.microsoft.com/office/drawing/2014/main" id="{83900AFB-7854-44A1-8CEF-7AE6625CB139}"/>
              </a:ext>
            </a:extLst>
          </p:cNvPr>
          <p:cNvSpPr/>
          <p:nvPr/>
        </p:nvSpPr>
        <p:spPr>
          <a:xfrm>
            <a:off x="92364" y="3924637"/>
            <a:ext cx="3286856" cy="2521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3" spcCol="0" rtlCol="0" fromWordArt="0" anchor="t" anchorCtr="0" forceAA="0" compatLnSpc="1">
            <a:prstTxWarp prst="textNoShape">
              <a:avLst/>
            </a:prstTxWarp>
            <a:noAutofit/>
          </a:bodyPr>
          <a:lstStyle/>
          <a:p>
            <a:pPr>
              <a:spcAft>
                <a:spcPts val="0"/>
              </a:spcAft>
            </a:pPr>
            <a:r>
              <a:rPr lang="en-GB" sz="1200" dirty="0" smtClean="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Atmosphere</a:t>
            </a:r>
            <a:endParaRPr lang="en-GB" sz="12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Atmospheric circulation </a:t>
            </a:r>
          </a:p>
          <a:p>
            <a:pPr>
              <a:spcAft>
                <a:spcPts val="0"/>
              </a:spcAft>
            </a:pP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Cells (Polar, Ferrel, Hadley)</a:t>
            </a:r>
          </a:p>
          <a:p>
            <a:pPr>
              <a:spcAft>
                <a:spcPts val="0"/>
              </a:spcAft>
            </a:pPr>
            <a:r>
              <a:rPr lang="en-GB" sz="12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Climate</a:t>
            </a:r>
          </a:p>
          <a:p>
            <a:pPr>
              <a:spcAft>
                <a:spcPts val="0"/>
              </a:spcAft>
            </a:pP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Climate change</a:t>
            </a:r>
          </a:p>
          <a:p>
            <a:pPr>
              <a:spcAft>
                <a:spcPts val="0"/>
              </a:spcAft>
            </a:pPr>
            <a:r>
              <a:rPr lang="en-GB" sz="12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Depressions</a:t>
            </a:r>
            <a:endPar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12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Dredging</a:t>
            </a:r>
          </a:p>
          <a:p>
            <a:pPr>
              <a:spcAft>
                <a:spcPts val="0"/>
              </a:spcAft>
            </a:pP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Drought</a:t>
            </a:r>
          </a:p>
          <a:p>
            <a:pPr>
              <a:spcAft>
                <a:spcPts val="0"/>
              </a:spcAft>
            </a:pPr>
            <a:r>
              <a:rPr lang="en-GB" sz="12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Evacuation</a:t>
            </a:r>
            <a:endPar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12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Extreme weather</a:t>
            </a:r>
          </a:p>
          <a:p>
            <a:pPr>
              <a:spcAft>
                <a:spcPts val="0"/>
              </a:spcAft>
            </a:pPr>
            <a:r>
              <a:rPr lang="en-GB" sz="12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Flood </a:t>
            </a: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risk</a:t>
            </a:r>
          </a:p>
          <a:p>
            <a:pPr>
              <a:spcAft>
                <a:spcPts val="0"/>
              </a:spcAft>
            </a:pPr>
            <a:r>
              <a:rPr lang="en-GB" sz="12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Flood</a:t>
            </a:r>
          </a:p>
          <a:p>
            <a:pPr>
              <a:spcAft>
                <a:spcPts val="0"/>
              </a:spcAft>
            </a:pP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Global warming</a:t>
            </a:r>
          </a:p>
          <a:p>
            <a:pPr>
              <a:spcAft>
                <a:spcPts val="0"/>
              </a:spcAft>
            </a:pPr>
            <a:r>
              <a:rPr lang="en-GB" sz="1200" dirty="0" smtClean="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Heatwave</a:t>
            </a:r>
            <a:endParaRPr lang="en-GB" sz="12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1200" dirty="0" smtClean="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Immed</a:t>
            </a:r>
            <a:r>
              <a:rPr lang="en-GB" sz="12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iate </a:t>
            </a: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response</a:t>
            </a:r>
          </a:p>
          <a:p>
            <a:pPr>
              <a:spcAft>
                <a:spcPts val="0"/>
              </a:spcAft>
            </a:pPr>
            <a:r>
              <a:rPr lang="en-GB" sz="12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Jet stream</a:t>
            </a:r>
          </a:p>
          <a:p>
            <a:pPr>
              <a:spcAft>
                <a:spcPts val="0"/>
              </a:spcAft>
            </a:pP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Latitude</a:t>
            </a:r>
          </a:p>
          <a:p>
            <a:pPr>
              <a:spcAft>
                <a:spcPts val="0"/>
              </a:spcAft>
            </a:pP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Longitude</a:t>
            </a:r>
          </a:p>
          <a:p>
            <a:pPr>
              <a:spcAft>
                <a:spcPts val="0"/>
              </a:spcAft>
            </a:pPr>
            <a:r>
              <a:rPr lang="en-GB" sz="12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Long-term e</a:t>
            </a: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ffect</a:t>
            </a:r>
          </a:p>
          <a:p>
            <a:pPr>
              <a:spcAft>
                <a:spcPts val="0"/>
              </a:spcAft>
            </a:pPr>
            <a:r>
              <a:rPr lang="en-GB" sz="12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High </a:t>
            </a: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air pressure</a:t>
            </a:r>
            <a:endParaRPr lang="en-GB" sz="12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Pressure belts</a:t>
            </a:r>
          </a:p>
          <a:p>
            <a:pPr>
              <a:spcAft>
                <a:spcPts val="0"/>
              </a:spcAft>
            </a:pPr>
            <a:r>
              <a:rPr lang="en-GB" sz="12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Secondary </a:t>
            </a: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effects</a:t>
            </a:r>
          </a:p>
          <a:p>
            <a:pPr>
              <a:spcAft>
                <a:spcPts val="0"/>
              </a:spcAft>
            </a:pPr>
            <a:r>
              <a:rPr lang="en-GB" sz="12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Weather </a:t>
            </a: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warning</a:t>
            </a:r>
          </a:p>
          <a:p>
            <a:pPr>
              <a:spcAft>
                <a:spcPts val="0"/>
              </a:spcAft>
            </a:pPr>
            <a:r>
              <a:rPr lang="en-GB" sz="12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Weat</a:t>
            </a: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her hazard</a:t>
            </a:r>
            <a:endParaRPr lang="en-GB" sz="12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3666836" y="4772934"/>
            <a:ext cx="5163128" cy="14465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smtClean="0"/>
              <a:t>1:  Suggest </a:t>
            </a:r>
            <a:r>
              <a:rPr lang="en-GB" sz="1400" dirty="0"/>
              <a:t>how extreme weather in the UK can have economic and social impacts.</a:t>
            </a:r>
          </a:p>
          <a:p>
            <a:r>
              <a:rPr lang="en-GB" sz="1400" dirty="0"/>
              <a:t>Use the information above and your own understanding</a:t>
            </a:r>
            <a:r>
              <a:rPr lang="en-GB" sz="1400" dirty="0" smtClean="0"/>
              <a:t>.[6]</a:t>
            </a:r>
          </a:p>
          <a:p>
            <a:r>
              <a:rPr lang="en-GB" sz="1400" dirty="0" smtClean="0"/>
              <a:t>2: </a:t>
            </a:r>
            <a:r>
              <a:rPr lang="en-GB" dirty="0"/>
              <a:t>‘</a:t>
            </a:r>
            <a:r>
              <a:rPr lang="en-GB" sz="1400" dirty="0"/>
              <a:t>The weather of the UK is becoming more extreme.’</a:t>
            </a:r>
          </a:p>
          <a:p>
            <a:r>
              <a:rPr lang="en-GB" sz="1400" dirty="0"/>
              <a:t>Use evidence to support this </a:t>
            </a:r>
            <a:r>
              <a:rPr lang="en-GB" sz="1400" dirty="0" smtClean="0"/>
              <a:t>statement [6]</a:t>
            </a:r>
            <a:endParaRPr lang="en-GB" sz="1400" dirty="0"/>
          </a:p>
          <a:p>
            <a:endParaRPr lang="en-GB" sz="1400" dirty="0"/>
          </a:p>
        </p:txBody>
      </p:sp>
    </p:spTree>
    <p:extLst>
      <p:ext uri="{BB962C8B-B14F-4D97-AF65-F5344CB8AC3E}">
        <p14:creationId xmlns:p14="http://schemas.microsoft.com/office/powerpoint/2010/main" val="3487576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8463" y="274638"/>
            <a:ext cx="7475537" cy="404812"/>
          </a:xfrm>
        </p:spPr>
        <p:txBody>
          <a:bodyPr>
            <a:normAutofit fontScale="90000"/>
          </a:bodyPr>
          <a:lstStyle/>
          <a:p>
            <a:r>
              <a:rPr lang="en-US" dirty="0" smtClean="0"/>
              <a:t>Tectonic hazards Year 10 HT5</a:t>
            </a:r>
            <a:endParaRPr lang="en-US" dirty="0"/>
          </a:p>
        </p:txBody>
      </p:sp>
      <p:sp>
        <p:nvSpPr>
          <p:cNvPr id="4" name="TextBox 3"/>
          <p:cNvSpPr txBox="1"/>
          <p:nvPr/>
        </p:nvSpPr>
        <p:spPr>
          <a:xfrm>
            <a:off x="138545" y="910136"/>
            <a:ext cx="3362037" cy="198515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u="sng" dirty="0"/>
              <a:t>What are Natural Hazards</a:t>
            </a:r>
            <a:r>
              <a:rPr lang="en-GB" sz="1200" b="1" u="sng" dirty="0" smtClean="0"/>
              <a:t>?</a:t>
            </a:r>
          </a:p>
          <a:p>
            <a:r>
              <a:rPr lang="en-GB" sz="1100" dirty="0"/>
              <a:t>Natural hazards are physical events such as earthquakes and volcanoes that have the potential to do damage humans and property. Hazards include tectonic hazards, tropical storms and forest fires. </a:t>
            </a:r>
            <a:endParaRPr lang="en-GB" sz="1100" dirty="0" smtClean="0"/>
          </a:p>
          <a:p>
            <a:pPr algn="ctr"/>
            <a:r>
              <a:rPr lang="en-GB" sz="1200" b="1" u="sng" dirty="0"/>
              <a:t>What affects hazard risk</a:t>
            </a:r>
            <a:r>
              <a:rPr lang="en-GB" sz="1200" b="1" u="sng" dirty="0" smtClean="0"/>
              <a:t>?</a:t>
            </a:r>
          </a:p>
          <a:p>
            <a:pPr algn="ctr"/>
            <a:r>
              <a:rPr lang="en-GB" sz="1100" dirty="0"/>
              <a:t>Population growth</a:t>
            </a:r>
          </a:p>
          <a:p>
            <a:pPr algn="ctr"/>
            <a:r>
              <a:rPr lang="en-GB" sz="1100" dirty="0"/>
              <a:t>Global climate change</a:t>
            </a:r>
          </a:p>
          <a:p>
            <a:pPr algn="ctr"/>
            <a:r>
              <a:rPr lang="en-GB" sz="1100" dirty="0"/>
              <a:t>Deforestation</a:t>
            </a:r>
          </a:p>
          <a:p>
            <a:pPr algn="ctr"/>
            <a:r>
              <a:rPr lang="en-GB" sz="1100" dirty="0"/>
              <a:t>Wealth - LICs are particularly at risk as they do not have the money to protect </a:t>
            </a:r>
            <a:r>
              <a:rPr lang="en-GB" sz="1100" dirty="0" smtClean="0"/>
              <a:t>themselves</a:t>
            </a:r>
            <a:endParaRPr lang="en-GB" sz="1200" dirty="0"/>
          </a:p>
        </p:txBody>
      </p:sp>
      <p:sp>
        <p:nvSpPr>
          <p:cNvPr id="6" name="TextBox 5"/>
          <p:cNvSpPr txBox="1"/>
          <p:nvPr/>
        </p:nvSpPr>
        <p:spPr>
          <a:xfrm>
            <a:off x="42326" y="3126092"/>
            <a:ext cx="3648364" cy="33239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u="sng" dirty="0"/>
              <a:t>Structure of the Earth</a:t>
            </a:r>
          </a:p>
          <a:p>
            <a:pPr fontAlgn="ctr"/>
            <a:r>
              <a:rPr lang="en-GB" sz="1100" b="1" dirty="0"/>
              <a:t>The earth has 4 layers</a:t>
            </a:r>
            <a:endParaRPr lang="en-GB" sz="1100" dirty="0"/>
          </a:p>
          <a:p>
            <a:r>
              <a:rPr lang="en-GB" sz="1100" b="1" dirty="0"/>
              <a:t>The inner </a:t>
            </a:r>
            <a:r>
              <a:rPr lang="en-GB" sz="1100" b="1" dirty="0" smtClean="0"/>
              <a:t>core         </a:t>
            </a:r>
            <a:endParaRPr lang="en-GB" sz="1100" dirty="0"/>
          </a:p>
          <a:p>
            <a:r>
              <a:rPr lang="en-GB" sz="1100" b="1" dirty="0"/>
              <a:t>The outer core</a:t>
            </a:r>
            <a:endParaRPr lang="en-GB" sz="1100" dirty="0"/>
          </a:p>
          <a:p>
            <a:r>
              <a:rPr lang="en-GB" sz="1100" b="1" dirty="0"/>
              <a:t>The mantle</a:t>
            </a:r>
            <a:endParaRPr lang="en-GB" sz="1100" dirty="0"/>
          </a:p>
          <a:p>
            <a:r>
              <a:rPr lang="en-GB" sz="1100" b="1" dirty="0"/>
              <a:t>The </a:t>
            </a:r>
            <a:r>
              <a:rPr lang="en-GB" sz="1100" b="1" dirty="0" smtClean="0"/>
              <a:t>crust</a:t>
            </a:r>
          </a:p>
          <a:p>
            <a:endParaRPr lang="en-GB" sz="1100" b="1" dirty="0"/>
          </a:p>
          <a:p>
            <a:endParaRPr lang="en-GB" sz="1100" dirty="0"/>
          </a:p>
          <a:p>
            <a:r>
              <a:rPr lang="en-GB" sz="1100" dirty="0"/>
              <a:t>The crust is split into major fragments called </a:t>
            </a:r>
            <a:r>
              <a:rPr lang="en-GB" sz="1100" b="1" dirty="0"/>
              <a:t>tectonic plates</a:t>
            </a:r>
            <a:r>
              <a:rPr lang="en-GB" sz="1100" dirty="0"/>
              <a:t>. There are 2 types: </a:t>
            </a:r>
            <a:r>
              <a:rPr lang="en-GB" sz="1100" b="1" dirty="0"/>
              <a:t>Oceanic</a:t>
            </a:r>
            <a:r>
              <a:rPr lang="en-GB" sz="1100" dirty="0"/>
              <a:t> (thin and younger but dense) and </a:t>
            </a:r>
            <a:r>
              <a:rPr lang="en-GB" sz="1100" b="1" dirty="0"/>
              <a:t>Continental</a:t>
            </a:r>
            <a:r>
              <a:rPr lang="en-GB" sz="1100" dirty="0"/>
              <a:t> (old and thicker but less dense)</a:t>
            </a:r>
          </a:p>
          <a:p>
            <a:r>
              <a:rPr lang="en-GB" sz="1100" dirty="0"/>
              <a:t>These plates move and where they meet you get tectonic activity (volcanoes and earthquakes</a:t>
            </a:r>
            <a:r>
              <a:rPr lang="en-GB" sz="1100" dirty="0" smtClean="0"/>
              <a:t>).</a:t>
            </a:r>
          </a:p>
          <a:p>
            <a:r>
              <a:rPr lang="en-GB" sz="1100" dirty="0"/>
              <a:t>There are 2 theories of why plates move: </a:t>
            </a:r>
            <a:r>
              <a:rPr lang="en-GB" sz="1100" b="1" dirty="0"/>
              <a:t>convection currents </a:t>
            </a:r>
            <a:r>
              <a:rPr lang="en-GB" sz="1100" dirty="0"/>
              <a:t>and </a:t>
            </a:r>
            <a:r>
              <a:rPr lang="en-GB" sz="1100" b="1" dirty="0"/>
              <a:t>ridge push, slab pull</a:t>
            </a:r>
            <a:r>
              <a:rPr lang="en-GB" sz="1100" dirty="0"/>
              <a:t>. </a:t>
            </a:r>
          </a:p>
          <a:p>
            <a:endParaRPr lang="en-GB" sz="1100" dirty="0"/>
          </a:p>
          <a:p>
            <a:r>
              <a:rPr lang="en-GB" sz="1100" dirty="0"/>
              <a:t>Plates either move against each other (</a:t>
            </a:r>
            <a:r>
              <a:rPr lang="en-GB" sz="1100" b="1" dirty="0"/>
              <a:t>destructive</a:t>
            </a:r>
            <a:r>
              <a:rPr lang="en-GB" sz="1100" dirty="0"/>
              <a:t> margin) away from each other (</a:t>
            </a:r>
            <a:r>
              <a:rPr lang="en-GB" sz="1100" b="1" dirty="0"/>
              <a:t>constructive</a:t>
            </a:r>
            <a:r>
              <a:rPr lang="en-GB" sz="1100" dirty="0"/>
              <a:t>) or next to each other (</a:t>
            </a:r>
            <a:r>
              <a:rPr lang="en-GB" sz="1100" b="1" dirty="0" smtClean="0"/>
              <a:t>conservative</a:t>
            </a:r>
            <a:endParaRPr lang="en-GB" sz="1100" dirty="0"/>
          </a:p>
        </p:txBody>
      </p:sp>
      <p:pic>
        <p:nvPicPr>
          <p:cNvPr id="7" name="Picture 6">
            <a:extLst>
              <a:ext uri="{FF2B5EF4-FFF2-40B4-BE49-F238E27FC236}">
                <a16:creationId xmlns:a16="http://schemas.microsoft.com/office/drawing/2014/main" id="{F2411130-EFE6-43D7-9382-7008792E408D}"/>
              </a:ext>
            </a:extLst>
          </p:cNvPr>
          <p:cNvPicPr>
            <a:picLocks noChangeAspect="1"/>
          </p:cNvPicPr>
          <p:nvPr/>
        </p:nvPicPr>
        <p:blipFill>
          <a:blip r:embed="rId2"/>
          <a:stretch>
            <a:fillRect/>
          </a:stretch>
        </p:blipFill>
        <p:spPr>
          <a:xfrm>
            <a:off x="1922797" y="3216738"/>
            <a:ext cx="1577785" cy="1160307"/>
          </a:xfrm>
          <a:prstGeom prst="rect">
            <a:avLst/>
          </a:prstGeom>
        </p:spPr>
      </p:pic>
      <p:sp>
        <p:nvSpPr>
          <p:cNvPr id="8" name="TextBox 7"/>
          <p:cNvSpPr txBox="1"/>
          <p:nvPr/>
        </p:nvSpPr>
        <p:spPr>
          <a:xfrm>
            <a:off x="3786910" y="840885"/>
            <a:ext cx="4442690" cy="24622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u="sng" dirty="0"/>
              <a:t>Earthquakes and Volcanoes </a:t>
            </a:r>
            <a:endParaRPr lang="en-GB" sz="1100" b="1" u="sng" dirty="0" smtClean="0"/>
          </a:p>
          <a:p>
            <a:pPr fontAlgn="t"/>
            <a:r>
              <a:rPr lang="en-GB" sz="1100" b="1" dirty="0"/>
              <a:t>Volcanoes</a:t>
            </a:r>
            <a:endParaRPr lang="en-GB" sz="1100" dirty="0"/>
          </a:p>
          <a:p>
            <a:pPr fontAlgn="t"/>
            <a:r>
              <a:rPr lang="en-GB" sz="1100" b="1" dirty="0"/>
              <a:t>Constructive</a:t>
            </a:r>
            <a:r>
              <a:rPr lang="en-GB" sz="1100" dirty="0"/>
              <a:t> margins – Hot magma rises between the plates </a:t>
            </a:r>
            <a:r>
              <a:rPr lang="en-GB" sz="1100" dirty="0" err="1"/>
              <a:t>eg</a:t>
            </a:r>
            <a:r>
              <a:rPr lang="en-GB" sz="1100" dirty="0"/>
              <a:t>. Iceland. Forms Shield volcanoes</a:t>
            </a:r>
          </a:p>
          <a:p>
            <a:pPr fontAlgn="t"/>
            <a:r>
              <a:rPr lang="en-GB" sz="1100" b="1" dirty="0"/>
              <a:t>Destructive</a:t>
            </a:r>
            <a:r>
              <a:rPr lang="en-GB" sz="1100" dirty="0"/>
              <a:t> margins – an oceanic plate </a:t>
            </a:r>
            <a:r>
              <a:rPr lang="en-GB" sz="1100" dirty="0" err="1"/>
              <a:t>subducts</a:t>
            </a:r>
            <a:r>
              <a:rPr lang="en-GB" sz="1100" dirty="0"/>
              <a:t> under a continental plate. Friction causes oceanic plate to melt and pressure forces magma up to form composite volcanoes </a:t>
            </a:r>
            <a:r>
              <a:rPr lang="en-GB" sz="1100" dirty="0" err="1"/>
              <a:t>eg</a:t>
            </a:r>
            <a:r>
              <a:rPr lang="en-GB" sz="1100" dirty="0"/>
              <a:t> the Pacific </a:t>
            </a:r>
            <a:r>
              <a:rPr lang="en-GB" sz="1100" dirty="0" smtClean="0"/>
              <a:t>Rim</a:t>
            </a:r>
          </a:p>
          <a:p>
            <a:pPr fontAlgn="t"/>
            <a:r>
              <a:rPr lang="en-GB" sz="1100" b="1" dirty="0"/>
              <a:t>Earthquakes</a:t>
            </a:r>
            <a:endParaRPr lang="en-GB" sz="1100" dirty="0"/>
          </a:p>
          <a:p>
            <a:pPr fontAlgn="t"/>
            <a:r>
              <a:rPr lang="en-GB" sz="1100" b="1" dirty="0"/>
              <a:t>Constructive</a:t>
            </a:r>
            <a:r>
              <a:rPr lang="en-GB" sz="1100" dirty="0"/>
              <a:t> margins – usually small earthquakes as plates pull apart.</a:t>
            </a:r>
          </a:p>
          <a:p>
            <a:pPr fontAlgn="t"/>
            <a:r>
              <a:rPr lang="en-GB" sz="1100" b="1" dirty="0"/>
              <a:t>Destructive</a:t>
            </a:r>
            <a:r>
              <a:rPr lang="en-GB" sz="1100" dirty="0"/>
              <a:t> margins – violent earthquakes as pressure builds and is then released</a:t>
            </a:r>
          </a:p>
          <a:p>
            <a:pPr fontAlgn="t"/>
            <a:r>
              <a:rPr lang="en-GB" sz="1100" b="1" dirty="0"/>
              <a:t>Conservative</a:t>
            </a:r>
            <a:r>
              <a:rPr lang="en-GB" sz="1100" dirty="0"/>
              <a:t> margins – plates slide past each other. They catch and then as pressure builds it is released </a:t>
            </a:r>
            <a:r>
              <a:rPr lang="en-GB" sz="1100" dirty="0" err="1"/>
              <a:t>eg</a:t>
            </a:r>
            <a:r>
              <a:rPr lang="en-GB" sz="1100" dirty="0"/>
              <a:t> San Andreas fault. .</a:t>
            </a:r>
          </a:p>
          <a:p>
            <a:pPr fontAlgn="t"/>
            <a:endParaRPr lang="en-GB" sz="1100" dirty="0"/>
          </a:p>
        </p:txBody>
      </p:sp>
      <p:pic>
        <p:nvPicPr>
          <p:cNvPr id="9" name="Picture 8">
            <a:extLst>
              <a:ext uri="{FF2B5EF4-FFF2-40B4-BE49-F238E27FC236}">
                <a16:creationId xmlns:a16="http://schemas.microsoft.com/office/drawing/2014/main" id="{B87A3F01-E73E-4CFC-9806-EE1FF787CC6F}"/>
              </a:ext>
            </a:extLst>
          </p:cNvPr>
          <p:cNvPicPr>
            <a:picLocks noChangeAspect="1"/>
          </p:cNvPicPr>
          <p:nvPr/>
        </p:nvPicPr>
        <p:blipFill>
          <a:blip r:embed="rId3"/>
          <a:stretch>
            <a:fillRect/>
          </a:stretch>
        </p:blipFill>
        <p:spPr>
          <a:xfrm>
            <a:off x="6265864" y="3390752"/>
            <a:ext cx="2622846" cy="1750751"/>
          </a:xfrm>
          <a:prstGeom prst="rect">
            <a:avLst/>
          </a:prstGeom>
        </p:spPr>
      </p:pic>
      <p:pic>
        <p:nvPicPr>
          <p:cNvPr id="10" name="Picture 9"/>
          <p:cNvPicPr>
            <a:picLocks noChangeAspect="1"/>
          </p:cNvPicPr>
          <p:nvPr/>
        </p:nvPicPr>
        <p:blipFill>
          <a:blip r:embed="rId4"/>
          <a:stretch>
            <a:fillRect/>
          </a:stretch>
        </p:blipFill>
        <p:spPr>
          <a:xfrm>
            <a:off x="3878210" y="3796892"/>
            <a:ext cx="2190750" cy="1285875"/>
          </a:xfrm>
          <a:prstGeom prst="rect">
            <a:avLst/>
          </a:prstGeom>
        </p:spPr>
      </p:pic>
      <p:pic>
        <p:nvPicPr>
          <p:cNvPr id="11" name="Picture 10"/>
          <p:cNvPicPr>
            <a:picLocks noChangeAspect="1"/>
          </p:cNvPicPr>
          <p:nvPr/>
        </p:nvPicPr>
        <p:blipFill>
          <a:blip r:embed="rId5"/>
          <a:stretch>
            <a:fillRect/>
          </a:stretch>
        </p:blipFill>
        <p:spPr>
          <a:xfrm>
            <a:off x="3909967" y="5417222"/>
            <a:ext cx="2556056" cy="1365450"/>
          </a:xfrm>
          <a:prstGeom prst="rect">
            <a:avLst/>
          </a:prstGeom>
        </p:spPr>
      </p:pic>
      <p:pic>
        <p:nvPicPr>
          <p:cNvPr id="12" name="Picture 11"/>
          <p:cNvPicPr>
            <a:picLocks noChangeAspect="1"/>
          </p:cNvPicPr>
          <p:nvPr/>
        </p:nvPicPr>
        <p:blipFill>
          <a:blip r:embed="rId6"/>
          <a:stretch>
            <a:fillRect/>
          </a:stretch>
        </p:blipFill>
        <p:spPr>
          <a:xfrm>
            <a:off x="6601786" y="5505638"/>
            <a:ext cx="2149475" cy="1188617"/>
          </a:xfrm>
          <a:prstGeom prst="rect">
            <a:avLst/>
          </a:prstGeom>
        </p:spPr>
      </p:pic>
      <p:sp>
        <p:nvSpPr>
          <p:cNvPr id="13" name="TextBox 12"/>
          <p:cNvSpPr txBox="1"/>
          <p:nvPr/>
        </p:nvSpPr>
        <p:spPr>
          <a:xfrm>
            <a:off x="3924725" y="3410571"/>
            <a:ext cx="209771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Destructive plate margin</a:t>
            </a:r>
            <a:endParaRPr lang="en-GB" sz="1200" b="1" dirty="0"/>
          </a:p>
        </p:txBody>
      </p:sp>
      <p:sp>
        <p:nvSpPr>
          <p:cNvPr id="14" name="TextBox 13"/>
          <p:cNvSpPr txBox="1"/>
          <p:nvPr/>
        </p:nvSpPr>
        <p:spPr>
          <a:xfrm>
            <a:off x="6653543" y="5336033"/>
            <a:ext cx="209771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Conservative plate margin</a:t>
            </a:r>
            <a:endParaRPr lang="en-GB" sz="1200" b="1" dirty="0"/>
          </a:p>
        </p:txBody>
      </p:sp>
      <p:sp>
        <p:nvSpPr>
          <p:cNvPr id="15" name="TextBox 14"/>
          <p:cNvSpPr txBox="1"/>
          <p:nvPr/>
        </p:nvSpPr>
        <p:spPr>
          <a:xfrm>
            <a:off x="3924725" y="5003003"/>
            <a:ext cx="209771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Constructive plate margin</a:t>
            </a:r>
            <a:endParaRPr lang="en-GB" sz="1200" b="1" dirty="0"/>
          </a:p>
        </p:txBody>
      </p:sp>
    </p:spTree>
    <p:extLst>
      <p:ext uri="{BB962C8B-B14F-4D97-AF65-F5344CB8AC3E}">
        <p14:creationId xmlns:p14="http://schemas.microsoft.com/office/powerpoint/2010/main" val="4108840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8463" y="274638"/>
            <a:ext cx="7475537" cy="404812"/>
          </a:xfrm>
        </p:spPr>
        <p:txBody>
          <a:bodyPr>
            <a:normAutofit fontScale="90000"/>
          </a:bodyPr>
          <a:lstStyle/>
          <a:p>
            <a:r>
              <a:rPr lang="en-GB" dirty="0" smtClean="0"/>
              <a:t>Tectonic hazards Year 10 HT5</a:t>
            </a:r>
            <a:endParaRPr lang="en-GB" dirty="0"/>
          </a:p>
        </p:txBody>
      </p:sp>
      <p:sp>
        <p:nvSpPr>
          <p:cNvPr id="3" name="TextBox 2"/>
          <p:cNvSpPr txBox="1"/>
          <p:nvPr/>
        </p:nvSpPr>
        <p:spPr>
          <a:xfrm>
            <a:off x="73891" y="773778"/>
            <a:ext cx="4525818" cy="31547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u="sng" dirty="0"/>
              <a:t>Effects of Tectonic Hazards</a:t>
            </a:r>
          </a:p>
          <a:p>
            <a:pPr fontAlgn="t"/>
            <a:r>
              <a:rPr lang="en-GB" sz="1100" b="1" u="sng" dirty="0"/>
              <a:t>Primary</a:t>
            </a:r>
            <a:r>
              <a:rPr lang="en-GB" sz="1100" b="1" dirty="0"/>
              <a:t> </a:t>
            </a:r>
            <a:r>
              <a:rPr lang="en-GB" sz="1100" dirty="0"/>
              <a:t>effects happen immediately. Secondary effects happen as a result of the primary effects and are therefore often slightly later. </a:t>
            </a:r>
          </a:p>
          <a:p>
            <a:pPr fontAlgn="ctr"/>
            <a:r>
              <a:rPr lang="en-GB" sz="1100" b="1" u="sng" dirty="0"/>
              <a:t>Primary - Earthquakes</a:t>
            </a:r>
            <a:endParaRPr lang="en-GB" sz="1100" u="sng" dirty="0"/>
          </a:p>
          <a:p>
            <a:pPr fontAlgn="t"/>
            <a:r>
              <a:rPr lang="en-GB" sz="1100" dirty="0" smtClean="0"/>
              <a:t>Property </a:t>
            </a:r>
            <a:r>
              <a:rPr lang="en-GB" sz="1100" dirty="0"/>
              <a:t>and buildings </a:t>
            </a:r>
            <a:r>
              <a:rPr lang="en-GB" sz="1100" dirty="0" smtClean="0"/>
              <a:t>destroyed, People </a:t>
            </a:r>
            <a:r>
              <a:rPr lang="en-GB" sz="1100" dirty="0"/>
              <a:t>injured or killed</a:t>
            </a:r>
          </a:p>
          <a:p>
            <a:pPr fontAlgn="t"/>
            <a:r>
              <a:rPr lang="en-GB" sz="1100" dirty="0"/>
              <a:t>Ports, roads, railways </a:t>
            </a:r>
            <a:r>
              <a:rPr lang="en-GB" sz="1100" dirty="0" smtClean="0"/>
              <a:t>damaged, Pipes </a:t>
            </a:r>
            <a:r>
              <a:rPr lang="en-GB" sz="1100" dirty="0"/>
              <a:t>(water and gas) and electricity cables </a:t>
            </a:r>
            <a:r>
              <a:rPr lang="en-GB" sz="1100" dirty="0" smtClean="0"/>
              <a:t>broken </a:t>
            </a:r>
          </a:p>
          <a:p>
            <a:pPr fontAlgn="t"/>
            <a:r>
              <a:rPr lang="en-GB" sz="1100" b="1" u="sng" dirty="0" smtClean="0"/>
              <a:t>Secondary </a:t>
            </a:r>
            <a:r>
              <a:rPr lang="en-GB" sz="1100" b="1" u="sng" dirty="0"/>
              <a:t>- Earthquakes</a:t>
            </a:r>
            <a:endParaRPr lang="en-GB" sz="1100" u="sng" dirty="0"/>
          </a:p>
          <a:p>
            <a:pPr fontAlgn="t"/>
            <a:r>
              <a:rPr lang="en-GB" sz="1100" dirty="0" smtClean="0"/>
              <a:t>Business </a:t>
            </a:r>
            <a:r>
              <a:rPr lang="en-GB" sz="1100" dirty="0"/>
              <a:t>reduced as money spent repairing </a:t>
            </a:r>
            <a:r>
              <a:rPr lang="en-GB" sz="1100" dirty="0" smtClean="0"/>
              <a:t>property, Blocked </a:t>
            </a:r>
            <a:r>
              <a:rPr lang="en-GB" sz="1100" dirty="0"/>
              <a:t>transport hinders emergency </a:t>
            </a:r>
            <a:r>
              <a:rPr lang="en-GB" sz="1100" dirty="0" smtClean="0"/>
              <a:t>services, Broken </a:t>
            </a:r>
            <a:r>
              <a:rPr lang="en-GB" sz="1100" dirty="0"/>
              <a:t>gas pipes cause fire</a:t>
            </a:r>
          </a:p>
          <a:p>
            <a:pPr fontAlgn="t"/>
            <a:r>
              <a:rPr lang="en-GB" sz="1100" dirty="0"/>
              <a:t>Broken water pipes lead to a lack of fresh water</a:t>
            </a:r>
          </a:p>
          <a:p>
            <a:pPr fontAlgn="t"/>
            <a:r>
              <a:rPr lang="en-GB" sz="1100" b="1" u="sng" dirty="0"/>
              <a:t>Primary - Volcanoes</a:t>
            </a:r>
            <a:endParaRPr lang="en-GB" sz="1100" u="sng" dirty="0"/>
          </a:p>
          <a:p>
            <a:pPr fontAlgn="t"/>
            <a:r>
              <a:rPr lang="en-GB" sz="1100" dirty="0" smtClean="0"/>
              <a:t>Property </a:t>
            </a:r>
            <a:r>
              <a:rPr lang="en-GB" sz="1100" dirty="0"/>
              <a:t>and farm land </a:t>
            </a:r>
            <a:r>
              <a:rPr lang="en-GB" sz="1100" dirty="0" smtClean="0"/>
              <a:t>destroyed, People </a:t>
            </a:r>
            <a:r>
              <a:rPr lang="en-GB" sz="1100" dirty="0"/>
              <a:t>and animals killed or injured</a:t>
            </a:r>
          </a:p>
          <a:p>
            <a:pPr fontAlgn="t"/>
            <a:r>
              <a:rPr lang="en-GB" sz="1100" dirty="0"/>
              <a:t>Air travel halted due to volcanic </a:t>
            </a:r>
            <a:r>
              <a:rPr lang="en-GB" sz="1100" dirty="0" smtClean="0"/>
              <a:t>ash, Water </a:t>
            </a:r>
            <a:r>
              <a:rPr lang="en-GB" sz="1100" dirty="0"/>
              <a:t>supplies </a:t>
            </a:r>
            <a:r>
              <a:rPr lang="en-GB" sz="1100" dirty="0" smtClean="0"/>
              <a:t>contaminated </a:t>
            </a:r>
          </a:p>
          <a:p>
            <a:pPr fontAlgn="t"/>
            <a:r>
              <a:rPr lang="en-GB" sz="1100" b="1" u="sng" dirty="0" smtClean="0"/>
              <a:t>Secondary </a:t>
            </a:r>
            <a:r>
              <a:rPr lang="en-GB" sz="1100" b="1" u="sng" dirty="0"/>
              <a:t>- Volcanoes</a:t>
            </a:r>
            <a:endParaRPr lang="en-GB" sz="1100" u="sng" dirty="0"/>
          </a:p>
          <a:p>
            <a:pPr fontAlgn="t"/>
            <a:r>
              <a:rPr lang="en-GB" sz="1100" dirty="0" smtClean="0"/>
              <a:t>Economy </a:t>
            </a:r>
            <a:r>
              <a:rPr lang="en-GB" sz="1100" dirty="0"/>
              <a:t>slows down. Emergency services struggle to arrive</a:t>
            </a:r>
          </a:p>
          <a:p>
            <a:pPr fontAlgn="t"/>
            <a:r>
              <a:rPr lang="en-GB" sz="1100" dirty="0"/>
              <a:t>Possible flooding if ice melts Tourism can increase as people come to watch</a:t>
            </a:r>
          </a:p>
          <a:p>
            <a:pPr fontAlgn="t"/>
            <a:r>
              <a:rPr lang="en-GB" sz="1100" dirty="0"/>
              <a:t>Ash breaks down leading to fertile farm </a:t>
            </a:r>
            <a:r>
              <a:rPr lang="en-GB" sz="1100" dirty="0" smtClean="0"/>
              <a:t>land</a:t>
            </a:r>
            <a:endParaRPr lang="en-GB" sz="1100" dirty="0"/>
          </a:p>
        </p:txBody>
      </p:sp>
      <p:sp>
        <p:nvSpPr>
          <p:cNvPr id="4" name="TextBox 3"/>
          <p:cNvSpPr txBox="1"/>
          <p:nvPr/>
        </p:nvSpPr>
        <p:spPr>
          <a:xfrm>
            <a:off x="73891" y="4022927"/>
            <a:ext cx="3060866" cy="26314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u="sng" dirty="0"/>
              <a:t>Responses to Tectonic </a:t>
            </a:r>
            <a:r>
              <a:rPr lang="en-GB" sz="1100" b="1" u="sng" dirty="0" smtClean="0"/>
              <a:t>Hazards</a:t>
            </a:r>
          </a:p>
          <a:p>
            <a:pPr fontAlgn="t"/>
            <a:r>
              <a:rPr lang="en-GB" sz="1100" b="1" dirty="0"/>
              <a:t>Immediate (short term)</a:t>
            </a:r>
          </a:p>
          <a:p>
            <a:pPr fontAlgn="t"/>
            <a:r>
              <a:rPr lang="en-GB" sz="1100" dirty="0" smtClean="0"/>
              <a:t>Issue </a:t>
            </a:r>
            <a:r>
              <a:rPr lang="en-GB" sz="1100" dirty="0"/>
              <a:t>warnings if possible</a:t>
            </a:r>
          </a:p>
          <a:p>
            <a:pPr fontAlgn="t"/>
            <a:r>
              <a:rPr lang="en-GB" sz="1100" dirty="0"/>
              <a:t>Rescue teams search for survivors</a:t>
            </a:r>
          </a:p>
          <a:p>
            <a:pPr fontAlgn="t"/>
            <a:r>
              <a:rPr lang="en-GB" sz="1100" dirty="0"/>
              <a:t>Treat injured</a:t>
            </a:r>
          </a:p>
          <a:p>
            <a:pPr fontAlgn="t"/>
            <a:r>
              <a:rPr lang="en-GB" sz="1100" dirty="0"/>
              <a:t>Provide food and shelter, food and drink</a:t>
            </a:r>
          </a:p>
          <a:p>
            <a:pPr fontAlgn="t"/>
            <a:r>
              <a:rPr lang="en-GB" sz="1100" dirty="0"/>
              <a:t>Recover bodies</a:t>
            </a:r>
          </a:p>
          <a:p>
            <a:pPr fontAlgn="t"/>
            <a:r>
              <a:rPr lang="en-GB" sz="1100" dirty="0"/>
              <a:t>Extinguish </a:t>
            </a:r>
            <a:r>
              <a:rPr lang="en-GB" sz="1100" dirty="0" smtClean="0"/>
              <a:t>fires </a:t>
            </a:r>
          </a:p>
          <a:p>
            <a:pPr fontAlgn="t"/>
            <a:r>
              <a:rPr lang="en-GB" sz="1100" b="1" dirty="0" smtClean="0"/>
              <a:t>Long-term</a:t>
            </a:r>
            <a:endParaRPr lang="en-GB" sz="1100" dirty="0"/>
          </a:p>
          <a:p>
            <a:pPr fontAlgn="t"/>
            <a:r>
              <a:rPr lang="en-GB" sz="1100" dirty="0"/>
              <a:t>Repair and re-build properties and infrastructure</a:t>
            </a:r>
          </a:p>
          <a:p>
            <a:pPr fontAlgn="t"/>
            <a:r>
              <a:rPr lang="en-GB" sz="1100" dirty="0"/>
              <a:t>Improve building regulations</a:t>
            </a:r>
          </a:p>
          <a:p>
            <a:pPr fontAlgn="t"/>
            <a:r>
              <a:rPr lang="en-GB" sz="1100" dirty="0"/>
              <a:t>Restore utilities</a:t>
            </a:r>
          </a:p>
          <a:p>
            <a:pPr fontAlgn="t"/>
            <a:r>
              <a:rPr lang="en-GB" sz="1100" dirty="0"/>
              <a:t>Resettle locals elsewhere</a:t>
            </a:r>
          </a:p>
          <a:p>
            <a:pPr fontAlgn="t"/>
            <a:r>
              <a:rPr lang="en-GB" sz="1100" dirty="0"/>
              <a:t>Develop opportunities for recovery of economy</a:t>
            </a:r>
          </a:p>
          <a:p>
            <a:pPr fontAlgn="t"/>
            <a:r>
              <a:rPr lang="en-GB" sz="1100" dirty="0"/>
              <a:t>Install monitoring </a:t>
            </a:r>
            <a:r>
              <a:rPr lang="en-GB" sz="1100" dirty="0" smtClean="0"/>
              <a:t>technology</a:t>
            </a:r>
            <a:endParaRPr lang="en-GB" sz="1100" dirty="0"/>
          </a:p>
        </p:txBody>
      </p:sp>
      <p:sp>
        <p:nvSpPr>
          <p:cNvPr id="5" name="TextBox 4"/>
          <p:cNvSpPr txBox="1"/>
          <p:nvPr/>
        </p:nvSpPr>
        <p:spPr>
          <a:xfrm>
            <a:off x="4669971" y="773778"/>
            <a:ext cx="4132284" cy="57861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b="1" dirty="0"/>
              <a:t> </a:t>
            </a:r>
            <a:r>
              <a:rPr lang="en-GB" sz="1200" b="1" u="sng" dirty="0"/>
              <a:t>Comparing Earthquakes – Chile (HIC) and Nepal (LIC)</a:t>
            </a:r>
          </a:p>
          <a:p>
            <a:pPr fontAlgn="t"/>
            <a:r>
              <a:rPr lang="en-GB" sz="1100" b="1" dirty="0" smtClean="0"/>
              <a:t>Primary Effects Japan, March 2011 </a:t>
            </a:r>
            <a:r>
              <a:rPr lang="en-GB" sz="1100" dirty="0" smtClean="0"/>
              <a:t>many people died in collapsed buildings, Tohoku road, rail, electricity and sewage damaged. 4 million without water</a:t>
            </a:r>
            <a:endParaRPr lang="en-GB" sz="1100" dirty="0"/>
          </a:p>
          <a:p>
            <a:pPr fontAlgn="t"/>
            <a:r>
              <a:rPr lang="en-GB" sz="1100" b="1" dirty="0" smtClean="0"/>
              <a:t>Nepal</a:t>
            </a:r>
            <a:r>
              <a:rPr lang="en-GB" sz="1100" b="1" dirty="0"/>
              <a:t>, April </a:t>
            </a:r>
            <a:r>
              <a:rPr lang="en-GB" sz="1100" b="1" dirty="0" smtClean="0"/>
              <a:t>2015 </a:t>
            </a:r>
            <a:r>
              <a:rPr lang="en-GB" sz="1100" b="1" dirty="0"/>
              <a:t>Primary </a:t>
            </a:r>
            <a:r>
              <a:rPr lang="en-GB" sz="1100" b="1" dirty="0" smtClean="0"/>
              <a:t>Effects</a:t>
            </a:r>
            <a:endParaRPr lang="en-GB" sz="1100" dirty="0"/>
          </a:p>
          <a:p>
            <a:pPr fontAlgn="t"/>
            <a:r>
              <a:rPr lang="en-GB" sz="1100" dirty="0" smtClean="0"/>
              <a:t>9,000 deaths, 3 </a:t>
            </a:r>
            <a:r>
              <a:rPr lang="en-GB" sz="1100" dirty="0"/>
              <a:t>million people </a:t>
            </a:r>
            <a:r>
              <a:rPr lang="en-GB" sz="1100" dirty="0" smtClean="0"/>
              <a:t>homeless, Water </a:t>
            </a:r>
            <a:r>
              <a:rPr lang="en-GB" sz="1100" dirty="0"/>
              <a:t>and electricity cut off</a:t>
            </a:r>
          </a:p>
          <a:p>
            <a:pPr fontAlgn="t"/>
            <a:r>
              <a:rPr lang="en-GB" sz="1100" b="1" dirty="0"/>
              <a:t>Secondary </a:t>
            </a:r>
            <a:r>
              <a:rPr lang="en-GB" sz="1100" b="1" dirty="0" smtClean="0"/>
              <a:t>Effects Japan, March 2011</a:t>
            </a:r>
            <a:endParaRPr lang="en-GB" sz="1100" dirty="0"/>
          </a:p>
          <a:p>
            <a:pPr fontAlgn="t"/>
            <a:r>
              <a:rPr lang="en-GB" sz="1100" dirty="0" smtClean="0"/>
              <a:t>18,000 deaths due to 10m high tsunami, 560km</a:t>
            </a:r>
            <a:r>
              <a:rPr lang="en-GB" sz="1000" dirty="0" smtClean="0"/>
              <a:t>2</a:t>
            </a:r>
            <a:r>
              <a:rPr lang="en-GB" sz="1100" dirty="0" smtClean="0"/>
              <a:t> farmland inundated, Sendai port wiped out (17,000 deaths)Explosions at Fukushima nuclear plant, total damage $235 billion</a:t>
            </a:r>
            <a:endParaRPr lang="en-GB" sz="1100" dirty="0"/>
          </a:p>
          <a:p>
            <a:pPr fontAlgn="t"/>
            <a:r>
              <a:rPr lang="en-GB" sz="1100" b="1" dirty="0" smtClean="0"/>
              <a:t>Secondary Effects Nepal, April 2015 </a:t>
            </a:r>
            <a:endParaRPr lang="en-GB" sz="1100" dirty="0" smtClean="0"/>
          </a:p>
          <a:p>
            <a:pPr fontAlgn="t"/>
            <a:r>
              <a:rPr lang="en-GB" sz="1100" dirty="0"/>
              <a:t>Landslides and avalanches blocked roads and hampered relief efforts.</a:t>
            </a:r>
          </a:p>
          <a:p>
            <a:pPr fontAlgn="t"/>
            <a:r>
              <a:rPr lang="en-GB" sz="1100" dirty="0" smtClean="0"/>
              <a:t>Avalanche </a:t>
            </a:r>
            <a:r>
              <a:rPr lang="en-GB" sz="1100" dirty="0"/>
              <a:t>on Mt Everest killed 19 </a:t>
            </a:r>
            <a:r>
              <a:rPr lang="en-GB" sz="1100" dirty="0" smtClean="0"/>
              <a:t>people., Landslide </a:t>
            </a:r>
            <a:r>
              <a:rPr lang="en-GB" sz="1100" dirty="0"/>
              <a:t>blocked a river – many people evacuated in case of </a:t>
            </a:r>
            <a:r>
              <a:rPr lang="en-GB" sz="1100" dirty="0" smtClean="0"/>
              <a:t>flooding, total damage $5 billion.</a:t>
            </a:r>
            <a:endParaRPr lang="en-GB" sz="1100" dirty="0"/>
          </a:p>
          <a:p>
            <a:pPr fontAlgn="t"/>
            <a:r>
              <a:rPr lang="en-GB" sz="1100" b="1" dirty="0"/>
              <a:t>Immediate </a:t>
            </a:r>
            <a:r>
              <a:rPr lang="en-GB" sz="1100" b="1" dirty="0" smtClean="0"/>
              <a:t>Responses Japan, March 2011:  </a:t>
            </a:r>
            <a:r>
              <a:rPr lang="en-GB" sz="1100" dirty="0" smtClean="0"/>
              <a:t>100,000 members of japans search and rescue looked for survivors, 500,000 evacuated to higher ground, within weeks some road and rail is restored, power on in days but intermittent due to Fukushima nuclear plant explosions.</a:t>
            </a:r>
            <a:endParaRPr lang="en-GB" sz="1100" dirty="0"/>
          </a:p>
          <a:p>
            <a:pPr fontAlgn="t"/>
            <a:r>
              <a:rPr lang="en-GB" sz="1100" b="1" dirty="0" smtClean="0"/>
              <a:t>Immediate Responses </a:t>
            </a:r>
            <a:r>
              <a:rPr lang="en-GB" sz="1100" b="1" dirty="0"/>
              <a:t>Nepal, April 2015 </a:t>
            </a:r>
            <a:endParaRPr lang="en-GB" sz="1100" dirty="0"/>
          </a:p>
          <a:p>
            <a:pPr fontAlgn="t"/>
            <a:r>
              <a:rPr lang="en-GB" sz="1100" dirty="0" smtClean="0"/>
              <a:t>Search </a:t>
            </a:r>
            <a:r>
              <a:rPr lang="en-GB" sz="1100" dirty="0"/>
              <a:t>and rescues teams, water and medical support arrived from UK, </a:t>
            </a:r>
            <a:r>
              <a:rPr lang="en-GB" sz="1100" dirty="0" smtClean="0"/>
              <a:t>India., Helicopters </a:t>
            </a:r>
            <a:r>
              <a:rPr lang="en-GB" sz="1100" dirty="0"/>
              <a:t>rescued people.</a:t>
            </a:r>
          </a:p>
          <a:p>
            <a:pPr fontAlgn="t"/>
            <a:r>
              <a:rPr lang="en-GB" sz="1100" dirty="0"/>
              <a:t>Half a million tents needs to provide sheltered for the homeless. Field hospitals set up to support overcrowded main hospitals</a:t>
            </a:r>
          </a:p>
          <a:p>
            <a:pPr fontAlgn="t"/>
            <a:r>
              <a:rPr lang="en-GB" sz="1100" b="1" dirty="0"/>
              <a:t>Long term </a:t>
            </a:r>
            <a:r>
              <a:rPr lang="en-GB" sz="1100" b="1" dirty="0" smtClean="0"/>
              <a:t>responses  Japan, March 2011: </a:t>
            </a:r>
            <a:r>
              <a:rPr lang="en-GB" sz="1100" dirty="0" smtClean="0"/>
              <a:t>A </a:t>
            </a:r>
            <a:r>
              <a:rPr lang="en-GB" sz="1100" dirty="0"/>
              <a:t>reconstruction budget of $150 billion created,  within 4 years all debris removed and new housing built, By 2020 all </a:t>
            </a:r>
            <a:r>
              <a:rPr lang="en-GB" sz="1100" dirty="0" smtClean="0"/>
              <a:t>temporary housing replaced, Industrial production restored, New high sea walls and a better tsunami warning system</a:t>
            </a:r>
            <a:r>
              <a:rPr lang="en-GB" sz="1100" b="1" dirty="0" smtClean="0"/>
              <a:t>.  </a:t>
            </a:r>
          </a:p>
          <a:p>
            <a:pPr fontAlgn="t"/>
            <a:r>
              <a:rPr lang="en-GB" sz="1100" b="1" dirty="0" smtClean="0"/>
              <a:t>Long </a:t>
            </a:r>
            <a:r>
              <a:rPr lang="en-GB" sz="1100" b="1" dirty="0"/>
              <a:t>term responses Nepal, April 2015 </a:t>
            </a:r>
            <a:endParaRPr lang="en-GB" sz="1100" b="1" dirty="0" smtClean="0"/>
          </a:p>
          <a:p>
            <a:pPr fontAlgn="t"/>
            <a:r>
              <a:rPr lang="en-GB" sz="1100" dirty="0" smtClean="0"/>
              <a:t>Roads repaired and landslides cleared., 7,000 schools to be re-built/repaired., Stricter controls on building codes., Repairs to Everest base camp and trekking routes. By August 2015 it was re-opened for climbers</a:t>
            </a:r>
            <a:r>
              <a:rPr lang="en-GB" sz="1100" dirty="0"/>
              <a:t>.</a:t>
            </a:r>
          </a:p>
        </p:txBody>
      </p:sp>
      <p:pic>
        <p:nvPicPr>
          <p:cNvPr id="7" name="Picture 6"/>
          <p:cNvPicPr>
            <a:picLocks noChangeAspect="1"/>
          </p:cNvPicPr>
          <p:nvPr/>
        </p:nvPicPr>
        <p:blipFill>
          <a:blip r:embed="rId2"/>
          <a:stretch>
            <a:fillRect/>
          </a:stretch>
        </p:blipFill>
        <p:spPr>
          <a:xfrm>
            <a:off x="3453912" y="5355115"/>
            <a:ext cx="803286" cy="601689"/>
          </a:xfrm>
          <a:prstGeom prst="rect">
            <a:avLst/>
          </a:prstGeom>
        </p:spPr>
      </p:pic>
      <p:sp>
        <p:nvSpPr>
          <p:cNvPr id="8" name="TextBox 7"/>
          <p:cNvSpPr txBox="1"/>
          <p:nvPr/>
        </p:nvSpPr>
        <p:spPr>
          <a:xfrm>
            <a:off x="3180114" y="4863866"/>
            <a:ext cx="1394690"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Japan GDP:$ 41,690</a:t>
            </a:r>
          </a:p>
          <a:p>
            <a:r>
              <a:rPr lang="en-GB" sz="1100" b="1" dirty="0" smtClean="0"/>
              <a:t>HDI: 0.919</a:t>
            </a:r>
            <a:endParaRPr lang="en-GB" sz="1100" b="1" dirty="0"/>
          </a:p>
        </p:txBody>
      </p:sp>
      <p:sp>
        <p:nvSpPr>
          <p:cNvPr id="9" name="TextBox 8"/>
          <p:cNvSpPr txBox="1"/>
          <p:nvPr/>
        </p:nvSpPr>
        <p:spPr>
          <a:xfrm>
            <a:off x="3205019" y="6077527"/>
            <a:ext cx="1274617"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Nepal GDP: $1550.  HDI 0.60</a:t>
            </a:r>
            <a:endParaRPr lang="en-GB" sz="1100" b="1" dirty="0"/>
          </a:p>
        </p:txBody>
      </p:sp>
      <p:pic>
        <p:nvPicPr>
          <p:cNvPr id="10" name="Picture 9"/>
          <p:cNvPicPr>
            <a:picLocks noChangeAspect="1"/>
          </p:cNvPicPr>
          <p:nvPr/>
        </p:nvPicPr>
        <p:blipFill>
          <a:blip r:embed="rId3"/>
          <a:stretch>
            <a:fillRect/>
          </a:stretch>
        </p:blipFill>
        <p:spPr>
          <a:xfrm>
            <a:off x="3317575" y="4015037"/>
            <a:ext cx="1094148" cy="728106"/>
          </a:xfrm>
          <a:prstGeom prst="rect">
            <a:avLst/>
          </a:prstGeom>
        </p:spPr>
      </p:pic>
    </p:spTree>
    <p:extLst>
      <p:ext uri="{BB962C8B-B14F-4D97-AF65-F5344CB8AC3E}">
        <p14:creationId xmlns:p14="http://schemas.microsoft.com/office/powerpoint/2010/main" val="1270426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8463" y="274638"/>
            <a:ext cx="7475537" cy="404812"/>
          </a:xfrm>
        </p:spPr>
        <p:txBody>
          <a:bodyPr>
            <a:normAutofit fontScale="90000"/>
          </a:bodyPr>
          <a:lstStyle/>
          <a:p>
            <a:r>
              <a:rPr lang="en-GB" dirty="0" smtClean="0"/>
              <a:t>Tectonic Hazards Year 10 HT5</a:t>
            </a:r>
            <a:endParaRPr lang="en-GB" dirty="0"/>
          </a:p>
        </p:txBody>
      </p:sp>
      <p:sp>
        <p:nvSpPr>
          <p:cNvPr id="3" name="TextBox 2"/>
          <p:cNvSpPr txBox="1"/>
          <p:nvPr/>
        </p:nvSpPr>
        <p:spPr>
          <a:xfrm>
            <a:off x="65646" y="1006764"/>
            <a:ext cx="3278909"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u="sng" dirty="0" smtClean="0"/>
              <a:t>Reducing the risk of tectonic hazard</a:t>
            </a:r>
          </a:p>
          <a:p>
            <a:r>
              <a:rPr lang="en-GB" sz="1200" b="1" dirty="0" smtClean="0"/>
              <a:t>Monitoring</a:t>
            </a:r>
            <a:r>
              <a:rPr lang="en-GB" sz="1200" dirty="0" smtClean="0"/>
              <a:t>:</a:t>
            </a:r>
          </a:p>
          <a:p>
            <a:r>
              <a:rPr lang="en-GB" sz="1200" dirty="0" smtClean="0"/>
              <a:t>Volcanoes: Remote sensing from satellites, seismometers, measuring gases dissolved  in water.</a:t>
            </a:r>
          </a:p>
          <a:p>
            <a:r>
              <a:rPr lang="en-GB" sz="1200" dirty="0" smtClean="0"/>
              <a:t>Earthquakes: These occur without warning</a:t>
            </a:r>
          </a:p>
          <a:p>
            <a:r>
              <a:rPr lang="en-GB" sz="1200" b="1" dirty="0" smtClean="0"/>
              <a:t>Prediction:</a:t>
            </a:r>
          </a:p>
          <a:p>
            <a:r>
              <a:rPr lang="en-GB" sz="1200" dirty="0" smtClean="0"/>
              <a:t>Volcanoes: Based on scientific monitoring</a:t>
            </a:r>
          </a:p>
          <a:p>
            <a:r>
              <a:rPr lang="en-GB" sz="1200" dirty="0" smtClean="0"/>
              <a:t>Earthquakes: Using historical records but you cant accurately predict.</a:t>
            </a:r>
          </a:p>
          <a:p>
            <a:r>
              <a:rPr lang="en-GB" sz="1200" b="1" dirty="0" smtClean="0"/>
              <a:t>Protection:</a:t>
            </a:r>
          </a:p>
          <a:p>
            <a:r>
              <a:rPr lang="en-GB" sz="1200" dirty="0" smtClean="0"/>
              <a:t>Volcanoes:  earth embankments can divert lava</a:t>
            </a:r>
          </a:p>
        </p:txBody>
      </p:sp>
      <p:sp>
        <p:nvSpPr>
          <p:cNvPr id="4" name="TextBox 3"/>
          <p:cNvSpPr txBox="1"/>
          <p:nvPr/>
        </p:nvSpPr>
        <p:spPr>
          <a:xfrm>
            <a:off x="3410117" y="829665"/>
            <a:ext cx="2067129"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Why do people live in tectonic risk areas?</a:t>
            </a:r>
          </a:p>
          <a:p>
            <a:r>
              <a:rPr lang="en-GB" sz="1200" dirty="0" smtClean="0"/>
              <a:t>Poor people have no choice</a:t>
            </a:r>
          </a:p>
          <a:p>
            <a:r>
              <a:rPr lang="en-GB" sz="1200" dirty="0" smtClean="0"/>
              <a:t>Earthquake resistant buildings can make it safer</a:t>
            </a:r>
          </a:p>
          <a:p>
            <a:r>
              <a:rPr lang="en-GB" sz="1200" dirty="0" smtClean="0"/>
              <a:t>Earthquakes and volcanic eruptions are seen as rare so the risk is low</a:t>
            </a:r>
          </a:p>
          <a:p>
            <a:r>
              <a:rPr lang="en-GB" sz="1200" dirty="0" smtClean="0"/>
              <a:t>Fertile soils and tourism can have economic benefits</a:t>
            </a:r>
            <a:endParaRPr lang="en-GB" sz="1200" dirty="0"/>
          </a:p>
        </p:txBody>
      </p:sp>
      <p:pic>
        <p:nvPicPr>
          <p:cNvPr id="6" name="Picture 5"/>
          <p:cNvPicPr>
            <a:picLocks noChangeAspect="1"/>
          </p:cNvPicPr>
          <p:nvPr/>
        </p:nvPicPr>
        <p:blipFill>
          <a:blip r:embed="rId2"/>
          <a:stretch>
            <a:fillRect/>
          </a:stretch>
        </p:blipFill>
        <p:spPr>
          <a:xfrm>
            <a:off x="5550354" y="800714"/>
            <a:ext cx="1572781" cy="1572781"/>
          </a:xfrm>
          <a:prstGeom prst="rect">
            <a:avLst/>
          </a:prstGeom>
        </p:spPr>
      </p:pic>
      <p:sp>
        <p:nvSpPr>
          <p:cNvPr id="7" name="TextBox 6"/>
          <p:cNvSpPr txBox="1"/>
          <p:nvPr/>
        </p:nvSpPr>
        <p:spPr>
          <a:xfrm>
            <a:off x="64656" y="3426691"/>
            <a:ext cx="3278908"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Living on a plate margin: Iceland</a:t>
            </a:r>
          </a:p>
          <a:p>
            <a:r>
              <a:rPr lang="en-GB" sz="1200" dirty="0" smtClean="0"/>
              <a:t>Iceland lies on the Mid Atlantic ridge</a:t>
            </a:r>
          </a:p>
          <a:p>
            <a:r>
              <a:rPr lang="en-GB" sz="1200" dirty="0" smtClean="0"/>
              <a:t>Iceland has many benefits from the tectonic activity</a:t>
            </a:r>
          </a:p>
          <a:p>
            <a:r>
              <a:rPr lang="en-GB" sz="1200" dirty="0" smtClean="0"/>
              <a:t>Tourism (Blue Lagoon)</a:t>
            </a:r>
          </a:p>
          <a:p>
            <a:r>
              <a:rPr lang="en-GB" sz="1200" dirty="0" smtClean="0"/>
              <a:t>Geothermal energy (25%)</a:t>
            </a:r>
          </a:p>
          <a:p>
            <a:r>
              <a:rPr lang="en-GB" sz="1200" dirty="0" smtClean="0"/>
              <a:t>Natural hot water provides central heating to 90% of the country</a:t>
            </a:r>
            <a:endParaRPr lang="en-GB" sz="1200" dirty="0"/>
          </a:p>
        </p:txBody>
      </p:sp>
      <p:pic>
        <p:nvPicPr>
          <p:cNvPr id="8" name="Picture 7"/>
          <p:cNvPicPr>
            <a:picLocks noChangeAspect="1"/>
          </p:cNvPicPr>
          <p:nvPr/>
        </p:nvPicPr>
        <p:blipFill>
          <a:blip r:embed="rId3"/>
          <a:stretch>
            <a:fillRect/>
          </a:stretch>
        </p:blipFill>
        <p:spPr>
          <a:xfrm>
            <a:off x="525071" y="5103238"/>
            <a:ext cx="2053276" cy="1754762"/>
          </a:xfrm>
          <a:prstGeom prst="rect">
            <a:avLst/>
          </a:prstGeom>
        </p:spPr>
      </p:pic>
      <p:sp>
        <p:nvSpPr>
          <p:cNvPr id="9" name="Rectangle 8">
            <a:extLst>
              <a:ext uri="{FF2B5EF4-FFF2-40B4-BE49-F238E27FC236}">
                <a16:creationId xmlns:a16="http://schemas.microsoft.com/office/drawing/2014/main" id="{C6B88553-4D2B-4EFD-A0A1-FA8263049121}"/>
              </a:ext>
            </a:extLst>
          </p:cNvPr>
          <p:cNvSpPr/>
          <p:nvPr/>
        </p:nvSpPr>
        <p:spPr>
          <a:xfrm>
            <a:off x="3496729" y="2891273"/>
            <a:ext cx="3713018" cy="38053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4" spcCol="0" rtlCol="0" fromWordArt="0" anchor="t" anchorCtr="0" forceAA="0" compatLnSpc="1">
            <a:prstTxWarp prst="textNoShape">
              <a:avLst/>
            </a:prstTxWarp>
            <a:noAutofit/>
          </a:bodyPr>
          <a:lstStyle/>
          <a:p>
            <a:pPr algn="ctr">
              <a:spcAft>
                <a:spcPts val="0"/>
              </a:spcAft>
            </a:pPr>
            <a:r>
              <a:rPr lang="en-GB" sz="1050" b="1" u="sng"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Tectonic Hazards</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Composite volcanoes</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Conservative plate margin</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Constructive plate margin</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Continental crust</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Continental drift</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Convection current</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Core</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Destructive plate margin</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Earthquake</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Friction</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Fold mountains</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Geophysical measurements</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Geothermal energy</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Ground deformation</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Hot spots</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Hydrology</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Immediate response</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Landslide</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Lava</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Linear belts</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Long-term response</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Magma</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Management strategies</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Mantle</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Monitoring</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Oceanic Crust</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Disaster planning</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Plate margin</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Prediction</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Pressure</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Primary effect</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Protection</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Remote sensing</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Ridge push</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Search and rescue</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Secondary effects</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Seismicity</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Shield volcano</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Slab pull</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Subduction</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Tectonic hazard</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Tectonic plate</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Tsunami</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Volcanic belt</a:t>
            </a:r>
            <a:endParaRPr lang="en-GB" sz="1050" dirty="0">
              <a:solidFill>
                <a:schemeClr val="tx1"/>
              </a:solidFill>
              <a:effectLst/>
              <a:ea typeface="Calibri" panose="020F0502020204030204" pitchFamily="34" charset="0"/>
              <a:cs typeface="Times New Roman" panose="02020603050405020304" pitchFamily="18" charset="0"/>
            </a:endParaRPr>
          </a:p>
          <a:p>
            <a:pPr>
              <a:spcAft>
                <a:spcPts val="0"/>
              </a:spcAft>
            </a:pPr>
            <a:r>
              <a:rPr lang="en-GB" sz="105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Volcano</a:t>
            </a:r>
            <a:endParaRPr lang="en-GB" sz="1050" dirty="0">
              <a:solidFill>
                <a:schemeClr val="tx1"/>
              </a:solidFill>
              <a:effectLst/>
              <a:ea typeface="Calibri" panose="020F0502020204030204" pitchFamily="34" charset="0"/>
              <a:cs typeface="Times New Roman" panose="02020603050405020304" pitchFamily="18" charset="0"/>
            </a:endParaRPr>
          </a:p>
        </p:txBody>
      </p:sp>
      <p:sp>
        <p:nvSpPr>
          <p:cNvPr id="10" name="TextBox 9"/>
          <p:cNvSpPr txBox="1"/>
          <p:nvPr/>
        </p:nvSpPr>
        <p:spPr>
          <a:xfrm>
            <a:off x="7293146" y="1226654"/>
            <a:ext cx="1669966" cy="55092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Wingdings" panose="05000000000000000000" pitchFamily="2" charset="2"/>
              <a:buChar char="§"/>
            </a:pPr>
            <a:r>
              <a:rPr lang="en-GB" sz="1100" dirty="0"/>
              <a:t>Explain the physical processes that happen at constructive plate margins (4 marks) </a:t>
            </a:r>
            <a:endParaRPr lang="en-GB" sz="1100" dirty="0" smtClean="0"/>
          </a:p>
          <a:p>
            <a:pPr marL="171450" indent="-171450">
              <a:buFont typeface="Wingdings" panose="05000000000000000000" pitchFamily="2" charset="2"/>
              <a:buChar char="§"/>
            </a:pPr>
            <a:r>
              <a:rPr lang="en-GB" sz="1100" dirty="0"/>
              <a:t>Using Figure 2 and your own understanding, suggest how plate movements cause box tectonic hazards in Iceland. (6 marks) </a:t>
            </a:r>
            <a:endParaRPr lang="en-GB" sz="1100" dirty="0" smtClean="0"/>
          </a:p>
          <a:p>
            <a:pPr marL="171450" indent="-171450">
              <a:buFont typeface="Wingdings" panose="05000000000000000000" pitchFamily="2" charset="2"/>
              <a:buChar char="§"/>
            </a:pPr>
            <a:r>
              <a:rPr lang="en-GB" sz="1100" dirty="0"/>
              <a:t>Study Figure 5, photographs showing different types of response to a tectonic hazard. ‘Long-term responses to a tectonic hazard are more important than immediate responses.’ Do you agree? Using Figure 5 and one or more examples, explain your answer. [</a:t>
            </a:r>
            <a:r>
              <a:rPr lang="en-GB" sz="1100" dirty="0" smtClean="0"/>
              <a:t>9}</a:t>
            </a:r>
          </a:p>
          <a:p>
            <a:pPr marL="171450" indent="-171450">
              <a:buFont typeface="Wingdings" panose="05000000000000000000" pitchFamily="2" charset="2"/>
              <a:buChar char="§"/>
            </a:pPr>
            <a:r>
              <a:rPr lang="en-GB" sz="1100" dirty="0"/>
              <a:t>Using the images and your own knowledge, assess how management strategies can be used to reduce tectonic hazard risk. </a:t>
            </a:r>
            <a:r>
              <a:rPr lang="en-GB" sz="1100" dirty="0" smtClean="0"/>
              <a:t>[9]</a:t>
            </a:r>
            <a:endParaRPr lang="en-GB" sz="1100" dirty="0"/>
          </a:p>
        </p:txBody>
      </p:sp>
    </p:spTree>
    <p:extLst>
      <p:ext uri="{BB962C8B-B14F-4D97-AF65-F5344CB8AC3E}">
        <p14:creationId xmlns:p14="http://schemas.microsoft.com/office/powerpoint/2010/main" val="1769739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8463" y="274638"/>
            <a:ext cx="7475537" cy="404812"/>
          </a:xfrm>
        </p:spPr>
        <p:txBody>
          <a:bodyPr>
            <a:normAutofit fontScale="90000"/>
          </a:bodyPr>
          <a:lstStyle/>
          <a:p>
            <a:r>
              <a:rPr lang="en-US" dirty="0" smtClean="0"/>
              <a:t>Coastal Change Year 10 HT6</a:t>
            </a:r>
            <a:endParaRPr lang="en-US" dirty="0"/>
          </a:p>
        </p:txBody>
      </p:sp>
      <p:sp>
        <p:nvSpPr>
          <p:cNvPr id="4" name="TextBox 3"/>
          <p:cNvSpPr txBox="1"/>
          <p:nvPr/>
        </p:nvSpPr>
        <p:spPr>
          <a:xfrm>
            <a:off x="2502914" y="734953"/>
            <a:ext cx="3364852"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100" b="1" dirty="0"/>
              <a:t>Types of Transportation</a:t>
            </a:r>
            <a:endParaRPr lang="en-GB" sz="1100" dirty="0"/>
          </a:p>
          <a:p>
            <a:pPr fontAlgn="t"/>
            <a:r>
              <a:rPr lang="en-GB" sz="1100" b="1" dirty="0"/>
              <a:t>A natural process by which eroded material is carried/transported. </a:t>
            </a:r>
            <a:endParaRPr lang="en-GB" sz="1100" dirty="0"/>
          </a:p>
          <a:p>
            <a:pPr fontAlgn="t"/>
            <a:r>
              <a:rPr lang="en-GB" sz="1100" b="1" dirty="0"/>
              <a:t>Solution</a:t>
            </a:r>
            <a:endParaRPr lang="en-GB" sz="1100" dirty="0"/>
          </a:p>
          <a:p>
            <a:pPr fontAlgn="t"/>
            <a:r>
              <a:rPr lang="en-GB" sz="1100" dirty="0"/>
              <a:t>Minerals dissolve in water and are carried along.</a:t>
            </a:r>
          </a:p>
          <a:p>
            <a:pPr fontAlgn="t"/>
            <a:r>
              <a:rPr lang="en-GB" sz="1100" b="1" dirty="0"/>
              <a:t>Suspension </a:t>
            </a:r>
            <a:endParaRPr lang="en-GB" sz="1100" dirty="0"/>
          </a:p>
          <a:p>
            <a:pPr fontAlgn="t"/>
            <a:r>
              <a:rPr lang="en-GB" sz="1100" dirty="0"/>
              <a:t>Sediment is carried along in the flow of the water.</a:t>
            </a:r>
          </a:p>
          <a:p>
            <a:pPr fontAlgn="t"/>
            <a:r>
              <a:rPr lang="en-GB" sz="1100" b="1" dirty="0"/>
              <a:t>Saltation</a:t>
            </a:r>
            <a:endParaRPr lang="en-GB" sz="1100" dirty="0"/>
          </a:p>
          <a:p>
            <a:pPr fontAlgn="t"/>
            <a:r>
              <a:rPr lang="en-GB" sz="1100" dirty="0"/>
              <a:t>Pebbles that bounce along the sea/river bed.</a:t>
            </a:r>
          </a:p>
          <a:p>
            <a:pPr fontAlgn="t"/>
            <a:r>
              <a:rPr lang="en-GB" sz="1100" b="1" dirty="0"/>
              <a:t>Traction</a:t>
            </a:r>
            <a:endParaRPr lang="en-GB" sz="1100" dirty="0"/>
          </a:p>
          <a:p>
            <a:pPr fontAlgn="t"/>
            <a:r>
              <a:rPr lang="en-GB" sz="1100" dirty="0"/>
              <a:t>Boulders that roll along a river/sea bed by the force of the flowing water</a:t>
            </a:r>
            <a:r>
              <a:rPr lang="en-GB" sz="1000" dirty="0"/>
              <a:t>.</a:t>
            </a:r>
          </a:p>
        </p:txBody>
      </p:sp>
      <p:sp>
        <p:nvSpPr>
          <p:cNvPr id="50" name="TextBox 49"/>
          <p:cNvSpPr txBox="1"/>
          <p:nvPr/>
        </p:nvSpPr>
        <p:spPr>
          <a:xfrm>
            <a:off x="84200" y="774637"/>
            <a:ext cx="2418714"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000" b="1" dirty="0"/>
              <a:t>Types of Erosion</a:t>
            </a:r>
            <a:endParaRPr lang="en-GB" sz="1000" dirty="0"/>
          </a:p>
          <a:p>
            <a:pPr fontAlgn="t"/>
            <a:r>
              <a:rPr lang="en-GB" sz="1000" b="1" dirty="0"/>
              <a:t>The break down and transport of rocks – smooth, round and sorted.</a:t>
            </a:r>
            <a:endParaRPr lang="en-GB" sz="1000" dirty="0"/>
          </a:p>
          <a:p>
            <a:pPr fontAlgn="t"/>
            <a:r>
              <a:rPr lang="en-GB" sz="1000" b="1" dirty="0"/>
              <a:t>Attrition</a:t>
            </a:r>
            <a:endParaRPr lang="en-GB" sz="1000" dirty="0"/>
          </a:p>
          <a:p>
            <a:pPr fontAlgn="t"/>
            <a:r>
              <a:rPr lang="en-GB" sz="1000" dirty="0"/>
              <a:t>Rocks that bash together to become smooth/smaller.</a:t>
            </a:r>
          </a:p>
          <a:p>
            <a:pPr fontAlgn="t"/>
            <a:r>
              <a:rPr lang="en-GB" sz="1000" b="1" dirty="0"/>
              <a:t>Solution</a:t>
            </a:r>
            <a:endParaRPr lang="en-GB" sz="1000" dirty="0"/>
          </a:p>
          <a:p>
            <a:pPr fontAlgn="t"/>
            <a:r>
              <a:rPr lang="en-GB" sz="1000" dirty="0"/>
              <a:t>A chemical reaction that dissolves rocks.</a:t>
            </a:r>
          </a:p>
          <a:p>
            <a:pPr fontAlgn="t"/>
            <a:r>
              <a:rPr lang="en-GB" sz="1000" b="1" dirty="0"/>
              <a:t>Abrasion</a:t>
            </a:r>
            <a:endParaRPr lang="en-GB" sz="1000" dirty="0"/>
          </a:p>
          <a:p>
            <a:pPr fontAlgn="t"/>
            <a:r>
              <a:rPr lang="en-GB" sz="1000" dirty="0"/>
              <a:t>Rocks hurled at the base of a cliff to break pieces apart. </a:t>
            </a:r>
          </a:p>
          <a:p>
            <a:pPr fontAlgn="t"/>
            <a:r>
              <a:rPr lang="en-GB" sz="1000" b="1" dirty="0"/>
              <a:t>Hydraulic Action</a:t>
            </a:r>
            <a:endParaRPr lang="en-GB" sz="1000" dirty="0"/>
          </a:p>
          <a:p>
            <a:pPr fontAlgn="t"/>
            <a:r>
              <a:rPr lang="en-GB" sz="1000" dirty="0"/>
              <a:t>Water enters cracks in the cliff, air compresses, causing the crack to expand</a:t>
            </a:r>
            <a:r>
              <a:rPr lang="en-GB" sz="825" dirty="0"/>
              <a:t>.</a:t>
            </a:r>
          </a:p>
        </p:txBody>
      </p:sp>
      <p:sp>
        <p:nvSpPr>
          <p:cNvPr id="52" name="TextBox 51"/>
          <p:cNvSpPr txBox="1"/>
          <p:nvPr/>
        </p:nvSpPr>
        <p:spPr>
          <a:xfrm>
            <a:off x="92550" y="3111253"/>
            <a:ext cx="2266040" cy="25545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000" b="1" dirty="0"/>
              <a:t>Mass Movement</a:t>
            </a:r>
            <a:endParaRPr lang="en-GB" sz="1000" dirty="0"/>
          </a:p>
          <a:p>
            <a:r>
              <a:rPr lang="en-GB" sz="1000" b="1" dirty="0"/>
              <a:t>A large movement of soil and rock debris that moves down slopes in response to the pull of gravity in a vertical direction.</a:t>
            </a:r>
            <a:endParaRPr lang="en-GB" sz="1000" dirty="0"/>
          </a:p>
          <a:p>
            <a:pPr fontAlgn="t"/>
            <a:r>
              <a:rPr lang="en-GB" sz="1000" dirty="0"/>
              <a:t>Rain saturates the permeable rock above the impermeable rock making it heavy.</a:t>
            </a:r>
          </a:p>
          <a:p>
            <a:pPr fontAlgn="t"/>
            <a:r>
              <a:rPr lang="en-GB" sz="1000" dirty="0"/>
              <a:t>Waves or a river will erode the base of the slope making it unstable.</a:t>
            </a:r>
          </a:p>
          <a:p>
            <a:pPr fontAlgn="t"/>
            <a:r>
              <a:rPr lang="en-GB" sz="1000" dirty="0"/>
              <a:t>Eventually the weight of the permeable rock above the impermeable rock weakens and collapses.</a:t>
            </a:r>
          </a:p>
          <a:p>
            <a:pPr fontAlgn="t"/>
            <a:r>
              <a:rPr lang="en-GB" sz="1000" dirty="0"/>
              <a:t>The debris at the base of the cliff is then removed and transported by waves or river.</a:t>
            </a:r>
          </a:p>
        </p:txBody>
      </p:sp>
      <p:sp>
        <p:nvSpPr>
          <p:cNvPr id="63" name="TextBox 62"/>
          <p:cNvSpPr txBox="1"/>
          <p:nvPr/>
        </p:nvSpPr>
        <p:spPr>
          <a:xfrm>
            <a:off x="2502914" y="2921926"/>
            <a:ext cx="2849229"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000" b="1" dirty="0"/>
              <a:t>Types of Weathering</a:t>
            </a:r>
            <a:endParaRPr lang="en-GB" sz="1000" dirty="0"/>
          </a:p>
          <a:p>
            <a:pPr fontAlgn="t"/>
            <a:r>
              <a:rPr lang="en-GB" sz="1000" b="1" dirty="0"/>
              <a:t>Weathering is the breakdown of rocks where they are.</a:t>
            </a:r>
            <a:endParaRPr lang="en-GB" sz="1000" dirty="0"/>
          </a:p>
          <a:p>
            <a:pPr fontAlgn="ctr"/>
            <a:r>
              <a:rPr lang="en-GB" sz="1000" b="1" dirty="0"/>
              <a:t>Carbonation</a:t>
            </a:r>
            <a:endParaRPr lang="en-GB" sz="1000" dirty="0"/>
          </a:p>
          <a:p>
            <a:pPr fontAlgn="t"/>
            <a:r>
              <a:rPr lang="en-GB" sz="1000" dirty="0"/>
              <a:t>Breakdown of rock by changing its chemical composition.</a:t>
            </a:r>
          </a:p>
          <a:p>
            <a:pPr fontAlgn="ctr"/>
            <a:r>
              <a:rPr lang="en-GB" sz="1000" b="1" dirty="0"/>
              <a:t>Mechanical </a:t>
            </a:r>
            <a:endParaRPr lang="en-GB" sz="1000" dirty="0"/>
          </a:p>
          <a:p>
            <a:pPr fontAlgn="t"/>
            <a:r>
              <a:rPr lang="en-GB" sz="1000" dirty="0"/>
              <a:t>Breakdown of rock without changing its chemical composition</a:t>
            </a:r>
            <a:r>
              <a:rPr lang="en-GB" sz="825" dirty="0"/>
              <a:t>. </a:t>
            </a:r>
          </a:p>
        </p:txBody>
      </p:sp>
      <p:pic>
        <p:nvPicPr>
          <p:cNvPr id="64" name="Picture 63">
            <a:extLst>
              <a:ext uri="{FF2B5EF4-FFF2-40B4-BE49-F238E27FC236}">
                <a16:creationId xmlns:a16="http://schemas.microsoft.com/office/drawing/2014/main" id="{EFBEDFC7-098F-4AA0-9C93-8330A33B1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910" y="687481"/>
            <a:ext cx="2362148" cy="1113645"/>
          </a:xfrm>
          <a:prstGeom prst="rect">
            <a:avLst/>
          </a:prstGeom>
        </p:spPr>
      </p:pic>
      <p:sp>
        <p:nvSpPr>
          <p:cNvPr id="66" name="TextBox 65"/>
          <p:cNvSpPr txBox="1"/>
          <p:nvPr/>
        </p:nvSpPr>
        <p:spPr>
          <a:xfrm>
            <a:off x="6006592" y="1932702"/>
            <a:ext cx="2881770" cy="7155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000" b="1" dirty="0"/>
              <a:t>What is Deposition?</a:t>
            </a:r>
            <a:endParaRPr lang="en-GB" sz="1000" dirty="0"/>
          </a:p>
          <a:p>
            <a:pPr fontAlgn="t"/>
            <a:r>
              <a:rPr lang="en-GB" sz="1000" dirty="0"/>
              <a:t>When the sea or river loses energy, it drops the sand, rock particles and pebbles it has been carrying. This is called deposition</a:t>
            </a:r>
            <a:r>
              <a:rPr lang="en-GB" sz="1050" dirty="0"/>
              <a:t>.</a:t>
            </a:r>
          </a:p>
        </p:txBody>
      </p:sp>
      <p:pic>
        <p:nvPicPr>
          <p:cNvPr id="67" name="Picture 66">
            <a:extLst>
              <a:ext uri="{FF2B5EF4-FFF2-40B4-BE49-F238E27FC236}">
                <a16:creationId xmlns:a16="http://schemas.microsoft.com/office/drawing/2014/main" id="{245F3D94-EB29-47F4-9C59-A396893D89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4910" y="5141886"/>
            <a:ext cx="2413301" cy="1091824"/>
          </a:xfrm>
          <a:prstGeom prst="rect">
            <a:avLst/>
          </a:prstGeom>
        </p:spPr>
      </p:pic>
      <p:sp>
        <p:nvSpPr>
          <p:cNvPr id="69" name="TextBox 68"/>
          <p:cNvSpPr txBox="1"/>
          <p:nvPr/>
        </p:nvSpPr>
        <p:spPr>
          <a:xfrm>
            <a:off x="5640791" y="3017287"/>
            <a:ext cx="3247571"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000" b="1" dirty="0"/>
              <a:t>Formation of Coastal Spits - </a:t>
            </a:r>
            <a:r>
              <a:rPr lang="en-GB" sz="1000" dirty="0"/>
              <a:t>Deposition</a:t>
            </a:r>
          </a:p>
          <a:p>
            <a:pPr fontAlgn="t"/>
            <a:r>
              <a:rPr lang="en-GB" sz="1000" dirty="0"/>
              <a:t>Swash moves up the beach at the angle of the prevailing wind.</a:t>
            </a:r>
          </a:p>
          <a:p>
            <a:pPr fontAlgn="t"/>
            <a:r>
              <a:rPr lang="en-GB" sz="1000" dirty="0"/>
              <a:t>Backwash moves down the beach at 90° to coastline, due to gravity. </a:t>
            </a:r>
          </a:p>
          <a:p>
            <a:pPr fontAlgn="t"/>
            <a:r>
              <a:rPr lang="en-GB" sz="1000" dirty="0"/>
              <a:t>Zigzag movement (Longshore Drift) transports material along beach. </a:t>
            </a:r>
          </a:p>
          <a:p>
            <a:pPr fontAlgn="t"/>
            <a:r>
              <a:rPr lang="en-GB" sz="1000" dirty="0"/>
              <a:t>Deposition causes beach to extend, until reaching a river estuary.</a:t>
            </a:r>
          </a:p>
          <a:p>
            <a:pPr fontAlgn="t"/>
            <a:r>
              <a:rPr lang="en-GB" sz="1000" dirty="0"/>
              <a:t>Change in prevailing wind direction forms a hook.</a:t>
            </a:r>
          </a:p>
          <a:p>
            <a:pPr fontAlgn="t"/>
            <a:r>
              <a:rPr lang="en-GB" sz="1000" dirty="0"/>
              <a:t>Sheltered area behind spit encourages deposition, salt marsh forms. </a:t>
            </a:r>
          </a:p>
        </p:txBody>
      </p:sp>
      <p:sp>
        <p:nvSpPr>
          <p:cNvPr id="72" name="TextBox 71"/>
          <p:cNvSpPr txBox="1"/>
          <p:nvPr/>
        </p:nvSpPr>
        <p:spPr>
          <a:xfrm>
            <a:off x="2531051" y="4462569"/>
            <a:ext cx="2238722"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000" b="1" dirty="0"/>
              <a:t>How do waves form?</a:t>
            </a:r>
            <a:endParaRPr lang="en-GB" sz="1000" dirty="0"/>
          </a:p>
          <a:p>
            <a:pPr fontAlgn="t"/>
            <a:r>
              <a:rPr lang="en-GB" sz="1000" dirty="0"/>
              <a:t>Waves are created by wind blowing over the surface of the sea. As the wind blows over the sea, friction is created - producing a swell in the water.</a:t>
            </a:r>
          </a:p>
        </p:txBody>
      </p:sp>
      <p:sp>
        <p:nvSpPr>
          <p:cNvPr id="74" name="TextBox 73"/>
          <p:cNvSpPr txBox="1"/>
          <p:nvPr/>
        </p:nvSpPr>
        <p:spPr>
          <a:xfrm>
            <a:off x="4552230" y="5332698"/>
            <a:ext cx="1867231" cy="13542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900" b="1" dirty="0"/>
              <a:t>Types of Waves</a:t>
            </a:r>
            <a:endParaRPr lang="en-GB" sz="900" dirty="0"/>
          </a:p>
          <a:p>
            <a:pPr fontAlgn="t"/>
            <a:r>
              <a:rPr lang="en-GB" sz="900" b="1" dirty="0"/>
              <a:t>Constructive Waves</a:t>
            </a:r>
            <a:endParaRPr lang="en-GB" sz="900" dirty="0"/>
          </a:p>
          <a:p>
            <a:pPr fontAlgn="t"/>
            <a:r>
              <a:rPr lang="en-GB" sz="900" dirty="0"/>
              <a:t>This wave has a </a:t>
            </a:r>
            <a:r>
              <a:rPr lang="en-GB" sz="900" b="1" dirty="0"/>
              <a:t>swash that is stronger</a:t>
            </a:r>
            <a:r>
              <a:rPr lang="en-GB" sz="900" dirty="0"/>
              <a:t> than the backwash. This therefore builds up the coast.</a:t>
            </a:r>
          </a:p>
          <a:p>
            <a:pPr fontAlgn="t"/>
            <a:r>
              <a:rPr lang="en-GB" sz="900" b="1" dirty="0"/>
              <a:t>Destructive Waves</a:t>
            </a:r>
            <a:endParaRPr lang="en-GB" sz="900" dirty="0"/>
          </a:p>
          <a:p>
            <a:pPr fontAlgn="t"/>
            <a:r>
              <a:rPr lang="en-GB" sz="900" dirty="0"/>
              <a:t>This wave has a </a:t>
            </a:r>
            <a:r>
              <a:rPr lang="en-GB" sz="900" b="1" dirty="0"/>
              <a:t>backwash that is stronger</a:t>
            </a:r>
            <a:r>
              <a:rPr lang="en-GB" sz="900" dirty="0"/>
              <a:t> than the swash. This therefore erodes the coast</a:t>
            </a:r>
            <a:r>
              <a:rPr lang="en-GB" sz="1000" dirty="0"/>
              <a:t>.</a:t>
            </a:r>
          </a:p>
        </p:txBody>
      </p:sp>
      <p:sp>
        <p:nvSpPr>
          <p:cNvPr id="75" name="TextBox 74"/>
          <p:cNvSpPr txBox="1"/>
          <p:nvPr/>
        </p:nvSpPr>
        <p:spPr>
          <a:xfrm>
            <a:off x="92550" y="5839902"/>
            <a:ext cx="2033154"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b="1" dirty="0"/>
              <a:t>Beaches: </a:t>
            </a:r>
            <a:r>
              <a:rPr lang="en-GB" sz="1000" dirty="0"/>
              <a:t>Sandy beaches are found in sheltered bays and are created by constructive waves. Along high energy coasts sand is washed away to leave a pebble beach</a:t>
            </a:r>
          </a:p>
        </p:txBody>
      </p:sp>
      <p:pic>
        <p:nvPicPr>
          <p:cNvPr id="77" name="Picture 76"/>
          <p:cNvPicPr>
            <a:picLocks noChangeAspect="1"/>
          </p:cNvPicPr>
          <p:nvPr/>
        </p:nvPicPr>
        <p:blipFill>
          <a:blip r:embed="rId5"/>
          <a:stretch>
            <a:fillRect/>
          </a:stretch>
        </p:blipFill>
        <p:spPr>
          <a:xfrm>
            <a:off x="2341811" y="5507764"/>
            <a:ext cx="2122510" cy="1193912"/>
          </a:xfrm>
          <a:prstGeom prst="rect">
            <a:avLst/>
          </a:prstGeom>
        </p:spPr>
      </p:pic>
    </p:spTree>
    <p:extLst>
      <p:ext uri="{BB962C8B-B14F-4D97-AF65-F5344CB8AC3E}">
        <p14:creationId xmlns:p14="http://schemas.microsoft.com/office/powerpoint/2010/main" val="516422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8463" y="274638"/>
            <a:ext cx="7475537" cy="404812"/>
          </a:xfrm>
        </p:spPr>
        <p:txBody>
          <a:bodyPr>
            <a:normAutofit fontScale="90000"/>
          </a:bodyPr>
          <a:lstStyle/>
          <a:p>
            <a:r>
              <a:rPr lang="en-GB" dirty="0" smtClean="0"/>
              <a:t>Coastal change Year 10 HT6</a:t>
            </a:r>
            <a:endParaRPr lang="en-GB" dirty="0"/>
          </a:p>
        </p:txBody>
      </p:sp>
      <p:sp>
        <p:nvSpPr>
          <p:cNvPr id="5" name="TextBox 4"/>
          <p:cNvSpPr txBox="1"/>
          <p:nvPr/>
        </p:nvSpPr>
        <p:spPr>
          <a:xfrm>
            <a:off x="116681" y="986841"/>
            <a:ext cx="2223655"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050" b="1" dirty="0"/>
              <a:t>Formation of Bays and Headlands</a:t>
            </a:r>
            <a:endParaRPr lang="en-GB" sz="1050" dirty="0"/>
          </a:p>
          <a:p>
            <a:pPr fontAlgn="t"/>
            <a:r>
              <a:rPr lang="en-GB" sz="1050" dirty="0"/>
              <a:t>Waves attack the coastline.</a:t>
            </a:r>
          </a:p>
          <a:p>
            <a:pPr fontAlgn="t"/>
            <a:r>
              <a:rPr lang="en-GB" sz="1050" dirty="0"/>
              <a:t>Softer rock is eroded by the sea quicker forming a bay, calm area cases deposition.</a:t>
            </a:r>
          </a:p>
          <a:p>
            <a:pPr fontAlgn="t"/>
            <a:r>
              <a:rPr lang="en-GB" sz="1050" dirty="0"/>
              <a:t>More resistant rock is left jutting out into the sea. This is a headland and is now more vulnerable to erosion</a:t>
            </a:r>
            <a:r>
              <a:rPr lang="en-GB" sz="1050" b="1" dirty="0"/>
              <a:t>.</a:t>
            </a:r>
            <a:endParaRPr lang="en-GB" sz="1050" dirty="0"/>
          </a:p>
        </p:txBody>
      </p:sp>
      <p:pic>
        <p:nvPicPr>
          <p:cNvPr id="9" name="Picture 8"/>
          <p:cNvPicPr>
            <a:picLocks noChangeAspect="1"/>
          </p:cNvPicPr>
          <p:nvPr/>
        </p:nvPicPr>
        <p:blipFill>
          <a:blip r:embed="rId2"/>
          <a:stretch>
            <a:fillRect/>
          </a:stretch>
        </p:blipFill>
        <p:spPr>
          <a:xfrm>
            <a:off x="2630976" y="863203"/>
            <a:ext cx="2787060" cy="1777644"/>
          </a:xfrm>
          <a:prstGeom prst="rect">
            <a:avLst/>
          </a:prstGeom>
        </p:spPr>
      </p:pic>
      <p:sp>
        <p:nvSpPr>
          <p:cNvPr id="19" name="TextBox 18"/>
          <p:cNvSpPr txBox="1"/>
          <p:nvPr/>
        </p:nvSpPr>
        <p:spPr>
          <a:xfrm>
            <a:off x="130623" y="2526668"/>
            <a:ext cx="2129393"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000" b="1" dirty="0"/>
              <a:t>Formation of Coastal Stack</a:t>
            </a:r>
            <a:endParaRPr lang="en-GB" sz="1000" dirty="0"/>
          </a:p>
          <a:p>
            <a:pPr fontAlgn="t"/>
            <a:r>
              <a:rPr lang="en-GB" sz="1000" dirty="0"/>
              <a:t>Hydraulic action widens cracks in the cliff face over time.</a:t>
            </a:r>
          </a:p>
          <a:p>
            <a:pPr fontAlgn="t"/>
            <a:r>
              <a:rPr lang="en-GB" sz="1000" dirty="0"/>
              <a:t>Abrasion forms a wave cut notch between HT and LT.</a:t>
            </a:r>
          </a:p>
          <a:p>
            <a:pPr fontAlgn="t"/>
            <a:r>
              <a:rPr lang="en-GB" sz="1000" dirty="0"/>
              <a:t>Further abrasion widens the wave cut notch to from a cave.</a:t>
            </a:r>
          </a:p>
          <a:p>
            <a:pPr fontAlgn="t"/>
            <a:r>
              <a:rPr lang="en-GB" sz="1000" dirty="0"/>
              <a:t>Caves from both sides of the headland break through to form an arch.</a:t>
            </a:r>
          </a:p>
          <a:p>
            <a:pPr fontAlgn="t"/>
            <a:r>
              <a:rPr lang="en-GB" sz="1000" dirty="0"/>
              <a:t>Weather above/erosion below –arch collapses leaving stack. </a:t>
            </a:r>
          </a:p>
          <a:p>
            <a:pPr fontAlgn="t"/>
            <a:r>
              <a:rPr lang="en-GB" sz="1000" dirty="0"/>
              <a:t>Further weathering and erosion eaves a stump</a:t>
            </a:r>
            <a:r>
              <a:rPr lang="en-GB" sz="900" dirty="0"/>
              <a:t>.</a:t>
            </a:r>
          </a:p>
        </p:txBody>
      </p:sp>
      <p:sp>
        <p:nvSpPr>
          <p:cNvPr id="20" name="AutoShape 2" descr="Coasts of Erosion and Coast of Deposition - The British Geographer"/>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21" name="Picture 20"/>
          <p:cNvPicPr>
            <a:picLocks noChangeAspect="1"/>
          </p:cNvPicPr>
          <p:nvPr/>
        </p:nvPicPr>
        <p:blipFill>
          <a:blip r:embed="rId3"/>
          <a:stretch>
            <a:fillRect/>
          </a:stretch>
        </p:blipFill>
        <p:spPr>
          <a:xfrm>
            <a:off x="2381952" y="2807988"/>
            <a:ext cx="3177878" cy="1889254"/>
          </a:xfrm>
          <a:prstGeom prst="rect">
            <a:avLst/>
          </a:prstGeom>
        </p:spPr>
      </p:pic>
      <p:sp>
        <p:nvSpPr>
          <p:cNvPr id="23" name="TextBox 22"/>
          <p:cNvSpPr txBox="1"/>
          <p:nvPr/>
        </p:nvSpPr>
        <p:spPr>
          <a:xfrm>
            <a:off x="5577192" y="863203"/>
            <a:ext cx="3491983" cy="52629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050" b="1" dirty="0"/>
              <a:t>Coastal Defences </a:t>
            </a:r>
            <a:endParaRPr lang="en-GB" sz="1050" dirty="0"/>
          </a:p>
          <a:p>
            <a:pPr fontAlgn="t"/>
            <a:r>
              <a:rPr lang="en-GB" sz="1050" b="1" dirty="0"/>
              <a:t>Hard Engineering Defences</a:t>
            </a:r>
            <a:endParaRPr lang="en-GB" sz="1050" dirty="0"/>
          </a:p>
          <a:p>
            <a:pPr fontAlgn="t"/>
            <a:r>
              <a:rPr lang="en-GB" sz="1050" b="1" i="1" dirty="0" err="1"/>
              <a:t>Groynes</a:t>
            </a:r>
            <a:endParaRPr lang="en-GB" sz="1050" b="1" i="1" dirty="0"/>
          </a:p>
          <a:p>
            <a:pPr fontAlgn="t"/>
            <a:r>
              <a:rPr lang="en-GB" sz="1050" dirty="0"/>
              <a:t>Wood barriers prevent longshore drift, so the beach can build up.</a:t>
            </a:r>
          </a:p>
          <a:p>
            <a:pPr fontAlgn="t"/>
            <a:r>
              <a:rPr lang="en-GB" sz="1050" dirty="0"/>
              <a:t>Beach still accessible.</a:t>
            </a:r>
          </a:p>
          <a:p>
            <a:pPr fontAlgn="t"/>
            <a:r>
              <a:rPr lang="en-GB" sz="1050" dirty="0"/>
              <a:t>No deposition further down coast </a:t>
            </a:r>
            <a:r>
              <a:rPr lang="en-GB" sz="1050" dirty="0" smtClean="0"/>
              <a:t>erodes </a:t>
            </a:r>
            <a:r>
              <a:rPr lang="en-GB" sz="1050" dirty="0"/>
              <a:t>faster.</a:t>
            </a:r>
          </a:p>
          <a:p>
            <a:pPr fontAlgn="t"/>
            <a:r>
              <a:rPr lang="en-GB" sz="1050" b="1" i="1" dirty="0"/>
              <a:t>Sea Walls</a:t>
            </a:r>
          </a:p>
          <a:p>
            <a:pPr fontAlgn="t"/>
            <a:r>
              <a:rPr lang="en-GB" sz="1050" dirty="0"/>
              <a:t>Concrete walls break up the energy of the wave . </a:t>
            </a:r>
            <a:endParaRPr lang="en-GB" sz="1050" dirty="0" smtClean="0"/>
          </a:p>
          <a:p>
            <a:pPr fontAlgn="t"/>
            <a:r>
              <a:rPr lang="en-GB" sz="1050" dirty="0" smtClean="0"/>
              <a:t>Has </a:t>
            </a:r>
            <a:r>
              <a:rPr lang="en-GB" sz="1050" dirty="0"/>
              <a:t>a lip to stop waves going over.</a:t>
            </a:r>
          </a:p>
          <a:p>
            <a:pPr fontAlgn="t"/>
            <a:r>
              <a:rPr lang="en-GB" sz="1050" dirty="0"/>
              <a:t>Long life span</a:t>
            </a:r>
          </a:p>
          <a:p>
            <a:pPr fontAlgn="t"/>
            <a:r>
              <a:rPr lang="en-GB" sz="1050" dirty="0"/>
              <a:t>Protects from flooding</a:t>
            </a:r>
          </a:p>
          <a:p>
            <a:pPr fontAlgn="t"/>
            <a:r>
              <a:rPr lang="en-GB" sz="1050" dirty="0"/>
              <a:t>Curved shape encourages erosion of beach deposits.</a:t>
            </a:r>
          </a:p>
          <a:p>
            <a:pPr fontAlgn="t"/>
            <a:r>
              <a:rPr lang="en-GB" sz="1050" b="1" i="1" dirty="0"/>
              <a:t>Gabions or Rip Rap</a:t>
            </a:r>
          </a:p>
          <a:p>
            <a:pPr fontAlgn="t"/>
            <a:r>
              <a:rPr lang="en-GB" sz="1050" dirty="0"/>
              <a:t>Cages of rocks/boulders absorb the waves energy, protecting the cliff behind.</a:t>
            </a:r>
          </a:p>
          <a:p>
            <a:pPr fontAlgn="t"/>
            <a:r>
              <a:rPr lang="en-GB" sz="1050" dirty="0"/>
              <a:t>Cheap</a:t>
            </a:r>
          </a:p>
          <a:p>
            <a:pPr fontAlgn="t"/>
            <a:r>
              <a:rPr lang="en-GB" sz="1050" dirty="0"/>
              <a:t>Local material can be used to look less strange.</a:t>
            </a:r>
          </a:p>
          <a:p>
            <a:pPr fontAlgn="t"/>
            <a:r>
              <a:rPr lang="en-GB" sz="1050" dirty="0"/>
              <a:t>Will need replacing.</a:t>
            </a:r>
          </a:p>
          <a:p>
            <a:pPr fontAlgn="t"/>
            <a:r>
              <a:rPr lang="en-GB" sz="1050" b="1" i="1" dirty="0"/>
              <a:t>Soft Engineering Defences</a:t>
            </a:r>
          </a:p>
          <a:p>
            <a:pPr fontAlgn="t"/>
            <a:r>
              <a:rPr lang="en-GB" sz="1050" b="1" i="1" dirty="0"/>
              <a:t>Beach Nourishment </a:t>
            </a:r>
          </a:p>
          <a:p>
            <a:pPr fontAlgn="t"/>
            <a:r>
              <a:rPr lang="en-GB" sz="1050" dirty="0"/>
              <a:t>Beaches built up with sand, so waves have to travel further before eroding cliffs. </a:t>
            </a:r>
          </a:p>
          <a:p>
            <a:pPr fontAlgn="t"/>
            <a:r>
              <a:rPr lang="en-GB" sz="1050" dirty="0"/>
              <a:t>Cheap</a:t>
            </a:r>
          </a:p>
          <a:p>
            <a:pPr fontAlgn="t"/>
            <a:r>
              <a:rPr lang="en-GB" sz="1050" dirty="0"/>
              <a:t>Beach for tourists.</a:t>
            </a:r>
          </a:p>
          <a:p>
            <a:pPr fontAlgn="t"/>
            <a:r>
              <a:rPr lang="en-GB" sz="1050" dirty="0"/>
              <a:t>Storms = need replacing.</a:t>
            </a:r>
          </a:p>
          <a:p>
            <a:pPr fontAlgn="t"/>
            <a:r>
              <a:rPr lang="en-GB" sz="1050" dirty="0"/>
              <a:t>Offshore dredging damages seabed. </a:t>
            </a:r>
          </a:p>
          <a:p>
            <a:pPr fontAlgn="t"/>
            <a:r>
              <a:rPr lang="en-GB" sz="1050" b="1" i="1" dirty="0"/>
              <a:t>Managed Retreat</a:t>
            </a:r>
          </a:p>
          <a:p>
            <a:pPr fontAlgn="t"/>
            <a:r>
              <a:rPr lang="en-GB" sz="1050" dirty="0"/>
              <a:t>Low value areas of the coast are left to flood &amp; erode. </a:t>
            </a:r>
          </a:p>
          <a:p>
            <a:pPr fontAlgn="t"/>
            <a:r>
              <a:rPr lang="en-GB" sz="1050" dirty="0"/>
              <a:t>Reduce flood risk</a:t>
            </a:r>
          </a:p>
          <a:p>
            <a:pPr fontAlgn="t"/>
            <a:r>
              <a:rPr lang="en-GB" sz="1050" dirty="0"/>
              <a:t>Creates wildlife habitats.</a:t>
            </a:r>
          </a:p>
          <a:p>
            <a:pPr fontAlgn="t"/>
            <a:r>
              <a:rPr lang="en-GB" sz="1050" dirty="0"/>
              <a:t>Compensation for land.</a:t>
            </a:r>
          </a:p>
        </p:txBody>
      </p:sp>
      <p:sp>
        <p:nvSpPr>
          <p:cNvPr id="24" name="AutoShape 4" descr="Red Cross Transparent Png - Red Transparent Background Cross, Png Download  , Transparent Png Image - PNGitem"/>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25" name="Picture 24"/>
          <p:cNvPicPr>
            <a:picLocks noChangeAspect="1"/>
          </p:cNvPicPr>
          <p:nvPr/>
        </p:nvPicPr>
        <p:blipFill>
          <a:blip r:embed="rId4"/>
          <a:stretch>
            <a:fillRect/>
          </a:stretch>
        </p:blipFill>
        <p:spPr>
          <a:xfrm>
            <a:off x="8575059" y="2840572"/>
            <a:ext cx="241798" cy="188488"/>
          </a:xfrm>
          <a:prstGeom prst="rect">
            <a:avLst/>
          </a:prstGeom>
        </p:spPr>
      </p:pic>
      <p:pic>
        <p:nvPicPr>
          <p:cNvPr id="29" name="Picture 28"/>
          <p:cNvPicPr>
            <a:picLocks noChangeAspect="1"/>
          </p:cNvPicPr>
          <p:nvPr/>
        </p:nvPicPr>
        <p:blipFill>
          <a:blip r:embed="rId4"/>
          <a:stretch>
            <a:fillRect/>
          </a:stretch>
        </p:blipFill>
        <p:spPr>
          <a:xfrm>
            <a:off x="6771054" y="3848410"/>
            <a:ext cx="147058" cy="114636"/>
          </a:xfrm>
          <a:prstGeom prst="rect">
            <a:avLst/>
          </a:prstGeom>
        </p:spPr>
      </p:pic>
      <p:pic>
        <p:nvPicPr>
          <p:cNvPr id="30" name="Picture 29"/>
          <p:cNvPicPr>
            <a:picLocks noChangeAspect="1"/>
          </p:cNvPicPr>
          <p:nvPr/>
        </p:nvPicPr>
        <p:blipFill>
          <a:blip r:embed="rId4"/>
          <a:stretch>
            <a:fillRect/>
          </a:stretch>
        </p:blipFill>
        <p:spPr>
          <a:xfrm>
            <a:off x="8300871" y="1891464"/>
            <a:ext cx="168125" cy="131058"/>
          </a:xfrm>
          <a:prstGeom prst="rect">
            <a:avLst/>
          </a:prstGeom>
        </p:spPr>
      </p:pic>
      <p:pic>
        <p:nvPicPr>
          <p:cNvPr id="31" name="Picture 30"/>
          <p:cNvPicPr>
            <a:picLocks noChangeAspect="1"/>
          </p:cNvPicPr>
          <p:nvPr/>
        </p:nvPicPr>
        <p:blipFill>
          <a:blip r:embed="rId4"/>
          <a:stretch>
            <a:fillRect/>
          </a:stretch>
        </p:blipFill>
        <p:spPr>
          <a:xfrm>
            <a:off x="7168550" y="4856393"/>
            <a:ext cx="241798" cy="188488"/>
          </a:xfrm>
          <a:prstGeom prst="rect">
            <a:avLst/>
          </a:prstGeom>
        </p:spPr>
      </p:pic>
      <p:pic>
        <p:nvPicPr>
          <p:cNvPr id="32" name="Picture 31"/>
          <p:cNvPicPr>
            <a:picLocks noChangeAspect="1"/>
          </p:cNvPicPr>
          <p:nvPr/>
        </p:nvPicPr>
        <p:blipFill>
          <a:blip r:embed="rId4"/>
          <a:stretch>
            <a:fillRect/>
          </a:stretch>
        </p:blipFill>
        <p:spPr>
          <a:xfrm>
            <a:off x="7684978" y="5067173"/>
            <a:ext cx="241798" cy="188488"/>
          </a:xfrm>
          <a:prstGeom prst="rect">
            <a:avLst/>
          </a:prstGeom>
        </p:spPr>
      </p:pic>
      <p:pic>
        <p:nvPicPr>
          <p:cNvPr id="33" name="Picture 32"/>
          <p:cNvPicPr>
            <a:picLocks noChangeAspect="1"/>
          </p:cNvPicPr>
          <p:nvPr/>
        </p:nvPicPr>
        <p:blipFill>
          <a:blip r:embed="rId5"/>
          <a:stretch>
            <a:fillRect/>
          </a:stretch>
        </p:blipFill>
        <p:spPr>
          <a:xfrm>
            <a:off x="6313653" y="2049433"/>
            <a:ext cx="182792" cy="131058"/>
          </a:xfrm>
          <a:prstGeom prst="rect">
            <a:avLst/>
          </a:prstGeom>
        </p:spPr>
      </p:pic>
      <p:pic>
        <p:nvPicPr>
          <p:cNvPr id="34" name="Picture 33"/>
          <p:cNvPicPr>
            <a:picLocks noChangeAspect="1"/>
          </p:cNvPicPr>
          <p:nvPr/>
        </p:nvPicPr>
        <p:blipFill>
          <a:blip r:embed="rId5"/>
          <a:stretch>
            <a:fillRect/>
          </a:stretch>
        </p:blipFill>
        <p:spPr>
          <a:xfrm>
            <a:off x="6647379" y="4691674"/>
            <a:ext cx="182792" cy="131058"/>
          </a:xfrm>
          <a:prstGeom prst="rect">
            <a:avLst/>
          </a:prstGeom>
        </p:spPr>
      </p:pic>
      <p:pic>
        <p:nvPicPr>
          <p:cNvPr id="35" name="Picture 34"/>
          <p:cNvPicPr>
            <a:picLocks noChangeAspect="1"/>
          </p:cNvPicPr>
          <p:nvPr/>
        </p:nvPicPr>
        <p:blipFill>
          <a:blip r:embed="rId5"/>
          <a:stretch>
            <a:fillRect/>
          </a:stretch>
        </p:blipFill>
        <p:spPr>
          <a:xfrm>
            <a:off x="6057842" y="4616713"/>
            <a:ext cx="182792" cy="131058"/>
          </a:xfrm>
          <a:prstGeom prst="rect">
            <a:avLst/>
          </a:prstGeom>
        </p:spPr>
      </p:pic>
      <p:pic>
        <p:nvPicPr>
          <p:cNvPr id="36" name="Picture 35"/>
          <p:cNvPicPr>
            <a:picLocks noChangeAspect="1"/>
          </p:cNvPicPr>
          <p:nvPr/>
        </p:nvPicPr>
        <p:blipFill>
          <a:blip r:embed="rId5"/>
          <a:stretch>
            <a:fillRect/>
          </a:stretch>
        </p:blipFill>
        <p:spPr>
          <a:xfrm>
            <a:off x="6822548" y="1708837"/>
            <a:ext cx="182792" cy="131058"/>
          </a:xfrm>
          <a:prstGeom prst="rect">
            <a:avLst/>
          </a:prstGeom>
        </p:spPr>
      </p:pic>
      <p:pic>
        <p:nvPicPr>
          <p:cNvPr id="37" name="Picture 36"/>
          <p:cNvPicPr>
            <a:picLocks noChangeAspect="1"/>
          </p:cNvPicPr>
          <p:nvPr/>
        </p:nvPicPr>
        <p:blipFill>
          <a:blip r:embed="rId5"/>
          <a:stretch>
            <a:fillRect/>
          </a:stretch>
        </p:blipFill>
        <p:spPr>
          <a:xfrm>
            <a:off x="7115208" y="5661768"/>
            <a:ext cx="182792" cy="131058"/>
          </a:xfrm>
          <a:prstGeom prst="rect">
            <a:avLst/>
          </a:prstGeom>
        </p:spPr>
      </p:pic>
      <p:pic>
        <p:nvPicPr>
          <p:cNvPr id="38" name="Picture 37"/>
          <p:cNvPicPr>
            <a:picLocks noChangeAspect="1"/>
          </p:cNvPicPr>
          <p:nvPr/>
        </p:nvPicPr>
        <p:blipFill>
          <a:blip r:embed="rId5"/>
          <a:stretch>
            <a:fillRect/>
          </a:stretch>
        </p:blipFill>
        <p:spPr>
          <a:xfrm>
            <a:off x="6808864" y="5530799"/>
            <a:ext cx="182792" cy="131058"/>
          </a:xfrm>
          <a:prstGeom prst="rect">
            <a:avLst/>
          </a:prstGeom>
        </p:spPr>
      </p:pic>
      <p:pic>
        <p:nvPicPr>
          <p:cNvPr id="39" name="Picture 38"/>
          <p:cNvPicPr>
            <a:picLocks noChangeAspect="1"/>
          </p:cNvPicPr>
          <p:nvPr/>
        </p:nvPicPr>
        <p:blipFill>
          <a:blip r:embed="rId5"/>
          <a:stretch>
            <a:fillRect/>
          </a:stretch>
        </p:blipFill>
        <p:spPr>
          <a:xfrm>
            <a:off x="8300871" y="3650902"/>
            <a:ext cx="182792" cy="131058"/>
          </a:xfrm>
          <a:prstGeom prst="rect">
            <a:avLst/>
          </a:prstGeom>
        </p:spPr>
      </p:pic>
      <p:pic>
        <p:nvPicPr>
          <p:cNvPr id="40" name="Picture 39"/>
          <p:cNvPicPr>
            <a:picLocks noChangeAspect="1"/>
          </p:cNvPicPr>
          <p:nvPr/>
        </p:nvPicPr>
        <p:blipFill>
          <a:blip r:embed="rId5"/>
          <a:stretch>
            <a:fillRect/>
          </a:stretch>
        </p:blipFill>
        <p:spPr>
          <a:xfrm>
            <a:off x="6844583" y="4490827"/>
            <a:ext cx="182792" cy="131058"/>
          </a:xfrm>
          <a:prstGeom prst="rect">
            <a:avLst/>
          </a:prstGeom>
        </p:spPr>
      </p:pic>
      <p:pic>
        <p:nvPicPr>
          <p:cNvPr id="41" name="Picture 40"/>
          <p:cNvPicPr>
            <a:picLocks noChangeAspect="1"/>
          </p:cNvPicPr>
          <p:nvPr/>
        </p:nvPicPr>
        <p:blipFill>
          <a:blip r:embed="rId5"/>
          <a:stretch>
            <a:fillRect/>
          </a:stretch>
        </p:blipFill>
        <p:spPr>
          <a:xfrm>
            <a:off x="7106657" y="3363634"/>
            <a:ext cx="182792" cy="131058"/>
          </a:xfrm>
          <a:prstGeom prst="rect">
            <a:avLst/>
          </a:prstGeom>
        </p:spPr>
      </p:pic>
      <p:pic>
        <p:nvPicPr>
          <p:cNvPr id="42" name="Picture 41"/>
          <p:cNvPicPr>
            <a:picLocks noChangeAspect="1"/>
          </p:cNvPicPr>
          <p:nvPr/>
        </p:nvPicPr>
        <p:blipFill>
          <a:blip r:embed="rId5"/>
          <a:stretch>
            <a:fillRect/>
          </a:stretch>
        </p:blipFill>
        <p:spPr>
          <a:xfrm>
            <a:off x="6122380" y="3494692"/>
            <a:ext cx="182792" cy="131058"/>
          </a:xfrm>
          <a:prstGeom prst="rect">
            <a:avLst/>
          </a:prstGeom>
        </p:spPr>
      </p:pic>
      <p:pic>
        <p:nvPicPr>
          <p:cNvPr id="43" name="Picture 42"/>
          <p:cNvPicPr>
            <a:picLocks noChangeAspect="1"/>
          </p:cNvPicPr>
          <p:nvPr/>
        </p:nvPicPr>
        <p:blipFill>
          <a:blip r:embed="rId5"/>
          <a:stretch>
            <a:fillRect/>
          </a:stretch>
        </p:blipFill>
        <p:spPr>
          <a:xfrm>
            <a:off x="6251868" y="1577779"/>
            <a:ext cx="182792" cy="131058"/>
          </a:xfrm>
          <a:prstGeom prst="rect">
            <a:avLst/>
          </a:prstGeom>
        </p:spPr>
      </p:pic>
      <p:pic>
        <p:nvPicPr>
          <p:cNvPr id="44" name="Picture 43"/>
          <p:cNvPicPr>
            <a:picLocks noChangeAspect="1"/>
          </p:cNvPicPr>
          <p:nvPr/>
        </p:nvPicPr>
        <p:blipFill>
          <a:blip r:embed="rId5"/>
          <a:stretch>
            <a:fillRect/>
          </a:stretch>
        </p:blipFill>
        <p:spPr>
          <a:xfrm>
            <a:off x="6541890" y="3029060"/>
            <a:ext cx="182792" cy="131058"/>
          </a:xfrm>
          <a:prstGeom prst="rect">
            <a:avLst/>
          </a:prstGeom>
        </p:spPr>
      </p:pic>
      <p:pic>
        <p:nvPicPr>
          <p:cNvPr id="45" name="Picture 44"/>
          <p:cNvPicPr>
            <a:picLocks noChangeAspect="1"/>
          </p:cNvPicPr>
          <p:nvPr/>
        </p:nvPicPr>
        <p:blipFill>
          <a:blip r:embed="rId5"/>
          <a:stretch>
            <a:fillRect/>
          </a:stretch>
        </p:blipFill>
        <p:spPr>
          <a:xfrm>
            <a:off x="8392267" y="2187164"/>
            <a:ext cx="182792" cy="131058"/>
          </a:xfrm>
          <a:prstGeom prst="rect">
            <a:avLst/>
          </a:prstGeom>
        </p:spPr>
      </p:pic>
      <p:pic>
        <p:nvPicPr>
          <p:cNvPr id="47" name="Picture 46"/>
          <p:cNvPicPr>
            <a:picLocks noChangeAspect="1"/>
          </p:cNvPicPr>
          <p:nvPr/>
        </p:nvPicPr>
        <p:blipFill>
          <a:blip r:embed="rId5"/>
          <a:stretch>
            <a:fillRect/>
          </a:stretch>
        </p:blipFill>
        <p:spPr>
          <a:xfrm>
            <a:off x="6936168" y="2742459"/>
            <a:ext cx="182792" cy="131058"/>
          </a:xfrm>
          <a:prstGeom prst="rect">
            <a:avLst/>
          </a:prstGeom>
        </p:spPr>
      </p:pic>
      <p:sp>
        <p:nvSpPr>
          <p:cNvPr id="48" name="TextBox 47"/>
          <p:cNvSpPr txBox="1"/>
          <p:nvPr/>
        </p:nvSpPr>
        <p:spPr>
          <a:xfrm>
            <a:off x="123809" y="4990149"/>
            <a:ext cx="5191778"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050" b="1" dirty="0"/>
              <a:t>Lyme Regis Coastal management</a:t>
            </a:r>
            <a:r>
              <a:rPr lang="en-GB" sz="1050" dirty="0"/>
              <a:t>: </a:t>
            </a:r>
            <a:r>
              <a:rPr lang="en-GB" sz="1050" b="1" i="1" dirty="0"/>
              <a:t>The issues </a:t>
            </a:r>
            <a:r>
              <a:rPr lang="en-GB" sz="1050" dirty="0"/>
              <a:t>are that the cliffs were unstable, erosion by powerful waves, sea walls breached.</a:t>
            </a:r>
          </a:p>
          <a:p>
            <a:r>
              <a:rPr lang="en-GB" sz="1050" b="1" i="1" dirty="0"/>
              <a:t>Strategies</a:t>
            </a:r>
            <a:r>
              <a:rPr lang="en-GB" sz="1050" dirty="0"/>
              <a:t>: New sea wall and promenade, beach nourishment to create wide beach, extension of rock armour, cliffs stabilised.  COST: £43 million </a:t>
            </a:r>
          </a:p>
          <a:p>
            <a:r>
              <a:rPr lang="en-GB" sz="1050" dirty="0"/>
              <a:t>       new beaches have increased visitor numbers, new defences protect coast from increasing storms, harbour is better protected</a:t>
            </a:r>
          </a:p>
          <a:p>
            <a:r>
              <a:rPr lang="en-GB" sz="1050" dirty="0"/>
              <a:t>            Increased visitors means more traffic, some defences soil the landscape, new sea wall could interfere with coastal processes</a:t>
            </a:r>
          </a:p>
        </p:txBody>
      </p:sp>
      <p:pic>
        <p:nvPicPr>
          <p:cNvPr id="49" name="Picture 48"/>
          <p:cNvPicPr>
            <a:picLocks noChangeAspect="1"/>
          </p:cNvPicPr>
          <p:nvPr/>
        </p:nvPicPr>
        <p:blipFill>
          <a:blip r:embed="rId5"/>
          <a:stretch>
            <a:fillRect/>
          </a:stretch>
        </p:blipFill>
        <p:spPr>
          <a:xfrm>
            <a:off x="7498035" y="2395610"/>
            <a:ext cx="182792" cy="131058"/>
          </a:xfrm>
          <a:prstGeom prst="rect">
            <a:avLst/>
          </a:prstGeom>
        </p:spPr>
      </p:pic>
      <p:pic>
        <p:nvPicPr>
          <p:cNvPr id="50" name="Picture 49"/>
          <p:cNvPicPr>
            <a:picLocks noChangeAspect="1"/>
          </p:cNvPicPr>
          <p:nvPr/>
        </p:nvPicPr>
        <p:blipFill>
          <a:blip r:embed="rId5"/>
          <a:stretch>
            <a:fillRect/>
          </a:stretch>
        </p:blipFill>
        <p:spPr>
          <a:xfrm>
            <a:off x="6553127" y="2533688"/>
            <a:ext cx="182792" cy="131058"/>
          </a:xfrm>
          <a:prstGeom prst="rect">
            <a:avLst/>
          </a:prstGeom>
        </p:spPr>
      </p:pic>
      <p:pic>
        <p:nvPicPr>
          <p:cNvPr id="51" name="Picture 50"/>
          <p:cNvPicPr>
            <a:picLocks noChangeAspect="1"/>
          </p:cNvPicPr>
          <p:nvPr/>
        </p:nvPicPr>
        <p:blipFill>
          <a:blip r:embed="rId4"/>
          <a:stretch>
            <a:fillRect/>
          </a:stretch>
        </p:blipFill>
        <p:spPr>
          <a:xfrm>
            <a:off x="8663561" y="5441234"/>
            <a:ext cx="141681" cy="110444"/>
          </a:xfrm>
          <a:prstGeom prst="rect">
            <a:avLst/>
          </a:prstGeom>
        </p:spPr>
      </p:pic>
    </p:spTree>
    <p:extLst>
      <p:ext uri="{BB962C8B-B14F-4D97-AF65-F5344CB8AC3E}">
        <p14:creationId xmlns:p14="http://schemas.microsoft.com/office/powerpoint/2010/main" val="9126997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8463" y="274638"/>
            <a:ext cx="7475537" cy="404812"/>
          </a:xfrm>
        </p:spPr>
        <p:txBody>
          <a:bodyPr>
            <a:normAutofit fontScale="90000"/>
          </a:bodyPr>
          <a:lstStyle/>
          <a:p>
            <a:r>
              <a:rPr lang="en-US" dirty="0" smtClean="0"/>
              <a:t>FIELD WORK Year 10 HT6</a:t>
            </a:r>
            <a:endParaRPr lang="en-US" dirty="0"/>
          </a:p>
        </p:txBody>
      </p:sp>
      <p:sp>
        <p:nvSpPr>
          <p:cNvPr id="4" name="TextBox 3"/>
          <p:cNvSpPr txBox="1"/>
          <p:nvPr/>
        </p:nvSpPr>
        <p:spPr>
          <a:xfrm>
            <a:off x="129309" y="932873"/>
            <a:ext cx="1551709"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Where is Llandudno?</a:t>
            </a:r>
          </a:p>
          <a:p>
            <a:r>
              <a:rPr lang="en-GB" sz="1100" dirty="0" smtClean="0"/>
              <a:t>A tourist town on the North coast of Wales</a:t>
            </a:r>
          </a:p>
        </p:txBody>
      </p:sp>
      <p:sp>
        <p:nvSpPr>
          <p:cNvPr id="5" name="AutoShape 2" descr="Where is Llandudno? Llandudno on a ma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rotWithShape="1">
          <a:blip r:embed="rId2"/>
          <a:srcRect t="16771"/>
          <a:stretch/>
        </p:blipFill>
        <p:spPr>
          <a:xfrm>
            <a:off x="129309" y="1634892"/>
            <a:ext cx="1486538" cy="1531223"/>
          </a:xfrm>
          <a:prstGeom prst="rect">
            <a:avLst/>
          </a:prstGeom>
        </p:spPr>
      </p:pic>
      <p:sp>
        <p:nvSpPr>
          <p:cNvPr id="7" name="TextBox 6"/>
          <p:cNvSpPr txBox="1"/>
          <p:nvPr/>
        </p:nvSpPr>
        <p:spPr>
          <a:xfrm>
            <a:off x="1782665" y="816646"/>
            <a:ext cx="3537527" cy="14465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Why do we go there?</a:t>
            </a:r>
          </a:p>
          <a:p>
            <a:r>
              <a:rPr lang="en-GB" sz="1100" b="1" i="1" dirty="0" smtClean="0"/>
              <a:t>Human: </a:t>
            </a:r>
            <a:r>
              <a:rPr lang="en-GB" sz="1100" dirty="0" smtClean="0"/>
              <a:t>The town is safe, there are many locations in walking distance to compare It’s a busy place with lots of people to ask, it is a well established sea side town popular with tourists all year round</a:t>
            </a:r>
          </a:p>
          <a:p>
            <a:r>
              <a:rPr lang="en-GB" sz="1100" b="1" i="1" dirty="0" smtClean="0"/>
              <a:t>Physical: </a:t>
            </a:r>
            <a:r>
              <a:rPr lang="en-GB" sz="1100" dirty="0" smtClean="0"/>
              <a:t>The beach is accessible and safe. There are a range of sea defences to consider, the town has ongoing plans to review and improve the current defences</a:t>
            </a:r>
            <a:endParaRPr lang="en-GB" sz="1100" dirty="0"/>
          </a:p>
        </p:txBody>
      </p:sp>
      <p:sp>
        <p:nvSpPr>
          <p:cNvPr id="8" name="TextBox 7"/>
          <p:cNvSpPr txBox="1"/>
          <p:nvPr/>
        </p:nvSpPr>
        <p:spPr>
          <a:xfrm>
            <a:off x="5421840" y="838948"/>
            <a:ext cx="2890982" cy="9387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What re the risks?</a:t>
            </a:r>
          </a:p>
          <a:p>
            <a:r>
              <a:rPr lang="en-GB" sz="1100" b="1" i="1" dirty="0" smtClean="0"/>
              <a:t>Human: </a:t>
            </a:r>
            <a:r>
              <a:rPr lang="en-GB" sz="1100" dirty="0" smtClean="0"/>
              <a:t>Traffic, strangers, separated from team, trips on pavement</a:t>
            </a:r>
          </a:p>
          <a:p>
            <a:r>
              <a:rPr lang="en-GB" sz="1100" b="1" i="1" dirty="0" smtClean="0"/>
              <a:t>Physical</a:t>
            </a:r>
            <a:r>
              <a:rPr lang="en-GB" sz="1100" dirty="0" smtClean="0"/>
              <a:t>. Waves, tides water, trips on beach, separate from team , strangers</a:t>
            </a:r>
            <a:endParaRPr lang="en-GB" sz="1100" dirty="0"/>
          </a:p>
        </p:txBody>
      </p:sp>
      <p:sp>
        <p:nvSpPr>
          <p:cNvPr id="9" name="TextBox 8"/>
          <p:cNvSpPr txBox="1"/>
          <p:nvPr/>
        </p:nvSpPr>
        <p:spPr>
          <a:xfrm>
            <a:off x="1681018" y="2339730"/>
            <a:ext cx="3639174"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smtClean="0"/>
              <a:t>Physical Question:</a:t>
            </a:r>
          </a:p>
          <a:p>
            <a:pPr algn="ctr"/>
            <a:r>
              <a:rPr lang="en-GB" sz="1200" b="1" dirty="0" smtClean="0">
                <a:solidFill>
                  <a:srgbClr val="FF0000"/>
                </a:solidFill>
              </a:rPr>
              <a:t>Longshore drift is happening at Llandudno beach</a:t>
            </a:r>
            <a:endParaRPr lang="en-GB" sz="1200" b="1" dirty="0">
              <a:solidFill>
                <a:srgbClr val="FF0000"/>
              </a:solidFill>
            </a:endParaRPr>
          </a:p>
        </p:txBody>
      </p:sp>
      <p:sp>
        <p:nvSpPr>
          <p:cNvPr id="10" name="TextBox 9"/>
          <p:cNvSpPr txBox="1"/>
          <p:nvPr/>
        </p:nvSpPr>
        <p:spPr>
          <a:xfrm>
            <a:off x="5421841" y="1884218"/>
            <a:ext cx="3426692" cy="4462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Physical data collection methods:</a:t>
            </a:r>
          </a:p>
          <a:p>
            <a:r>
              <a:rPr lang="en-GB" sz="1100" dirty="0" smtClean="0"/>
              <a:t>Beach Profiles and sediment samples</a:t>
            </a:r>
            <a:endParaRPr lang="en-GB" sz="1100" dirty="0"/>
          </a:p>
        </p:txBody>
      </p:sp>
      <p:sp>
        <p:nvSpPr>
          <p:cNvPr id="11" name="TextBox 10"/>
          <p:cNvSpPr txBox="1"/>
          <p:nvPr/>
        </p:nvSpPr>
        <p:spPr>
          <a:xfrm>
            <a:off x="5421840" y="2400504"/>
            <a:ext cx="3426692"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Beach profiles: </a:t>
            </a:r>
            <a:r>
              <a:rPr lang="en-GB" sz="1100" dirty="0" smtClean="0"/>
              <a:t>Working in teams using the following equipment:</a:t>
            </a:r>
          </a:p>
          <a:p>
            <a:r>
              <a:rPr lang="en-GB" sz="1100" dirty="0" smtClean="0"/>
              <a:t>Ranging poles, Clinometer, Tape measure </a:t>
            </a:r>
          </a:p>
        </p:txBody>
      </p:sp>
      <p:sp>
        <p:nvSpPr>
          <p:cNvPr id="12" name="AutoShape 4" descr="Method for Coastal Management – Field Studies Counci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p:nvPicPr>
        <p:blipFill>
          <a:blip r:embed="rId3"/>
          <a:stretch>
            <a:fillRect/>
          </a:stretch>
        </p:blipFill>
        <p:spPr>
          <a:xfrm>
            <a:off x="6313152" y="3087630"/>
            <a:ext cx="2535380" cy="1384451"/>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129309" y="3267970"/>
            <a:ext cx="3674712" cy="870514"/>
          </a:xfrm>
          <a:prstGeom prst="rect">
            <a:avLst/>
          </a:prstGeom>
        </p:spPr>
        <p:style>
          <a:lnRef idx="2">
            <a:schemeClr val="dk1"/>
          </a:lnRef>
          <a:fillRef idx="1">
            <a:schemeClr val="lt1"/>
          </a:fillRef>
          <a:effectRef idx="0">
            <a:schemeClr val="dk1"/>
          </a:effectRef>
          <a:fontRef idx="minor">
            <a:schemeClr val="dk1"/>
          </a:fontRef>
        </p:style>
      </p:pic>
      <p:sp>
        <p:nvSpPr>
          <p:cNvPr id="15" name="TextBox 14"/>
          <p:cNvSpPr txBox="1"/>
          <p:nvPr/>
        </p:nvSpPr>
        <p:spPr>
          <a:xfrm>
            <a:off x="3927132" y="3193399"/>
            <a:ext cx="2262909" cy="9387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Sediment sample</a:t>
            </a:r>
            <a:r>
              <a:rPr lang="en-GB" sz="1100" dirty="0" smtClean="0"/>
              <a:t>: Working in teams select 10 stones across the width of the beach. Every 5 metres and record to roundness of the stones collected.</a:t>
            </a:r>
            <a:endParaRPr lang="en-GB" sz="1100" dirty="0"/>
          </a:p>
        </p:txBody>
      </p:sp>
      <p:sp>
        <p:nvSpPr>
          <p:cNvPr id="16" name="TextBox 15"/>
          <p:cNvSpPr txBox="1"/>
          <p:nvPr/>
        </p:nvSpPr>
        <p:spPr>
          <a:xfrm>
            <a:off x="129309" y="4240339"/>
            <a:ext cx="3674712" cy="127727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Collecting data:</a:t>
            </a:r>
          </a:p>
          <a:p>
            <a:r>
              <a:rPr lang="en-GB" sz="1100" b="1" i="1" dirty="0" smtClean="0"/>
              <a:t>Primary data </a:t>
            </a:r>
            <a:r>
              <a:rPr lang="en-GB" sz="1100" dirty="0" smtClean="0"/>
              <a:t>are the things that you collect first hand, </a:t>
            </a:r>
            <a:r>
              <a:rPr lang="en-GB" sz="1100" b="1" i="1" dirty="0"/>
              <a:t>S</a:t>
            </a:r>
            <a:r>
              <a:rPr lang="en-GB" sz="1100" b="1" i="1" dirty="0" smtClean="0"/>
              <a:t>econdary data </a:t>
            </a:r>
            <a:r>
              <a:rPr lang="en-GB" sz="1100" dirty="0" smtClean="0"/>
              <a:t>are those published by someone else</a:t>
            </a:r>
          </a:p>
          <a:p>
            <a:r>
              <a:rPr lang="en-GB" sz="1100" b="1" i="1" dirty="0" smtClean="0"/>
              <a:t>Quantitative data </a:t>
            </a:r>
            <a:r>
              <a:rPr lang="en-GB" sz="1100" dirty="0" smtClean="0"/>
              <a:t>are ‘hard’ or ‘objective data that come from collecting numbers like the size of pebbles.</a:t>
            </a:r>
          </a:p>
          <a:p>
            <a:r>
              <a:rPr lang="en-GB" sz="1100" b="1" i="1" dirty="0" smtClean="0"/>
              <a:t>Qualitative data </a:t>
            </a:r>
            <a:r>
              <a:rPr lang="en-GB" sz="1100" dirty="0" smtClean="0"/>
              <a:t>are ‘soft’ or ‘subjective data that you get from asking peoples opinions or taking photos</a:t>
            </a:r>
            <a:endParaRPr lang="en-GB" sz="1100" dirty="0"/>
          </a:p>
        </p:txBody>
      </p:sp>
      <p:sp>
        <p:nvSpPr>
          <p:cNvPr id="17" name="TextBox 16"/>
          <p:cNvSpPr txBox="1"/>
          <p:nvPr/>
        </p:nvSpPr>
        <p:spPr>
          <a:xfrm>
            <a:off x="129309" y="5572702"/>
            <a:ext cx="3674712" cy="110799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Sampling methods:</a:t>
            </a:r>
          </a:p>
          <a:p>
            <a:r>
              <a:rPr lang="en-GB" sz="1100" b="1" i="1" dirty="0" smtClean="0"/>
              <a:t>Random: </a:t>
            </a:r>
            <a:r>
              <a:rPr lang="en-GB" sz="1100" dirty="0" smtClean="0"/>
              <a:t>Samples are chosen without any pattern</a:t>
            </a:r>
          </a:p>
          <a:p>
            <a:r>
              <a:rPr lang="en-GB" sz="1100" b="1" i="1" dirty="0" smtClean="0"/>
              <a:t>Systematic</a:t>
            </a:r>
            <a:r>
              <a:rPr lang="en-GB" sz="1100" dirty="0" smtClean="0"/>
              <a:t>: Having a system like every 10 meters</a:t>
            </a:r>
          </a:p>
          <a:p>
            <a:r>
              <a:rPr lang="en-GB" sz="1100" b="1" i="1" dirty="0" smtClean="0"/>
              <a:t>Stratified: </a:t>
            </a:r>
            <a:r>
              <a:rPr lang="en-GB" sz="1100" dirty="0" smtClean="0"/>
              <a:t>Means deliberately introducing bias for example deliberately selecting different pebble sizes so that the whole range is in the sample</a:t>
            </a:r>
            <a:endParaRPr lang="en-GB" sz="1100" dirty="0"/>
          </a:p>
        </p:txBody>
      </p:sp>
      <p:sp>
        <p:nvSpPr>
          <p:cNvPr id="18" name="TextBox 17"/>
          <p:cNvSpPr txBox="1"/>
          <p:nvPr/>
        </p:nvSpPr>
        <p:spPr>
          <a:xfrm>
            <a:off x="3927132" y="4260223"/>
            <a:ext cx="2262909" cy="24622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Benefits of the beach profile</a:t>
            </a:r>
            <a:r>
              <a:rPr lang="en-GB" sz="1100" dirty="0" smtClean="0"/>
              <a:t>:</a:t>
            </a:r>
          </a:p>
          <a:p>
            <a:pPr marL="171450" indent="-171450">
              <a:buFont typeface="Wingdings" panose="05000000000000000000" pitchFamily="2" charset="2"/>
              <a:buChar char="ü"/>
            </a:pPr>
            <a:r>
              <a:rPr lang="en-GB" sz="1100" dirty="0" smtClean="0"/>
              <a:t>Shows the shape of the beach.</a:t>
            </a:r>
          </a:p>
          <a:p>
            <a:pPr marL="171450" indent="-171450">
              <a:buFont typeface="Wingdings" panose="05000000000000000000" pitchFamily="2" charset="2"/>
              <a:buChar char="ü"/>
            </a:pPr>
            <a:r>
              <a:rPr lang="en-GB" sz="1100" dirty="0" smtClean="0"/>
              <a:t>Helps to show changes in gradient, </a:t>
            </a:r>
          </a:p>
          <a:p>
            <a:pPr marL="171450" indent="-171450">
              <a:buFont typeface="Wingdings" panose="05000000000000000000" pitchFamily="2" charset="2"/>
              <a:buChar char="ü"/>
            </a:pPr>
            <a:r>
              <a:rPr lang="en-GB" sz="1100" dirty="0" smtClean="0"/>
              <a:t>might suggest the impact of the sea defences</a:t>
            </a:r>
          </a:p>
          <a:p>
            <a:r>
              <a:rPr lang="en-GB" sz="1100" b="1" dirty="0" smtClean="0"/>
              <a:t>Disadvantages of the beach profile</a:t>
            </a:r>
            <a:r>
              <a:rPr lang="en-GB" sz="1100" dirty="0" smtClean="0"/>
              <a:t>:</a:t>
            </a:r>
          </a:p>
          <a:p>
            <a:pPr marL="171450" indent="-171450">
              <a:buFont typeface="Wingdings" panose="05000000000000000000" pitchFamily="2" charset="2"/>
              <a:buChar char="v"/>
            </a:pPr>
            <a:r>
              <a:rPr lang="en-GB" sz="1100" dirty="0" smtClean="0"/>
              <a:t>Might not give an accurate gradient if measured badly</a:t>
            </a:r>
          </a:p>
          <a:p>
            <a:pPr marL="171450" indent="-171450">
              <a:buFont typeface="Wingdings" panose="05000000000000000000" pitchFamily="2" charset="2"/>
              <a:buChar char="v"/>
            </a:pPr>
            <a:r>
              <a:rPr lang="en-GB" sz="1100" dirty="0" smtClean="0"/>
              <a:t>Shape of the beach may have been altered(storm/beach re-profiling)</a:t>
            </a:r>
          </a:p>
          <a:p>
            <a:pPr marL="171450" indent="-171450">
              <a:buFont typeface="Wingdings" panose="05000000000000000000" pitchFamily="2" charset="2"/>
              <a:buChar char="v"/>
            </a:pPr>
            <a:r>
              <a:rPr lang="en-GB" sz="1100" dirty="0" smtClean="0"/>
              <a:t>Impact of sea defences may be inconclusive</a:t>
            </a:r>
            <a:endParaRPr lang="en-GB" sz="1100" dirty="0"/>
          </a:p>
        </p:txBody>
      </p:sp>
      <p:sp>
        <p:nvSpPr>
          <p:cNvPr id="19" name="TextBox 18"/>
          <p:cNvSpPr txBox="1"/>
          <p:nvPr/>
        </p:nvSpPr>
        <p:spPr>
          <a:xfrm>
            <a:off x="6313152" y="4559043"/>
            <a:ext cx="2658491"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Benefits of sediment sample:</a:t>
            </a:r>
          </a:p>
          <a:p>
            <a:pPr marL="285750" indent="-285750">
              <a:buFont typeface="Wingdings" panose="05000000000000000000" pitchFamily="2" charset="2"/>
              <a:buChar char="ü"/>
            </a:pPr>
            <a:r>
              <a:rPr lang="en-GB" sz="1100" dirty="0" smtClean="0"/>
              <a:t>Will show changes in pebble size may indicate LSD</a:t>
            </a:r>
          </a:p>
          <a:p>
            <a:pPr marL="285750" indent="-285750">
              <a:buFont typeface="Wingdings" panose="05000000000000000000" pitchFamily="2" charset="2"/>
              <a:buChar char="ü"/>
            </a:pPr>
            <a:r>
              <a:rPr lang="en-GB" sz="1100" dirty="0" smtClean="0"/>
              <a:t>May indicate re-profiling</a:t>
            </a:r>
          </a:p>
          <a:p>
            <a:pPr marL="285750" indent="-285750">
              <a:buFont typeface="Wingdings" panose="05000000000000000000" pitchFamily="2" charset="2"/>
              <a:buChar char="ü"/>
            </a:pPr>
            <a:r>
              <a:rPr lang="en-GB" sz="1100" dirty="0" smtClean="0"/>
              <a:t>Combination of systematic and random sampling eliminates bias</a:t>
            </a:r>
          </a:p>
          <a:p>
            <a:r>
              <a:rPr lang="en-GB" sz="1100" b="1" dirty="0" smtClean="0"/>
              <a:t>Disadvantages of sediment sample:</a:t>
            </a:r>
          </a:p>
          <a:p>
            <a:pPr marL="171450" indent="-171450">
              <a:buFont typeface="Wingdings" panose="05000000000000000000" pitchFamily="2" charset="2"/>
              <a:buChar char="v"/>
            </a:pPr>
            <a:r>
              <a:rPr lang="en-GB" sz="1100" dirty="0" smtClean="0"/>
              <a:t>Human interference may alter sample</a:t>
            </a:r>
          </a:p>
          <a:p>
            <a:pPr marL="171450" indent="-171450">
              <a:buFont typeface="Wingdings" panose="05000000000000000000" pitchFamily="2" charset="2"/>
              <a:buChar char="v"/>
            </a:pPr>
            <a:r>
              <a:rPr lang="en-GB" sz="1100" dirty="0" smtClean="0"/>
              <a:t>Unconscious bias in the selection of stones</a:t>
            </a:r>
          </a:p>
          <a:p>
            <a:pPr marL="171450" indent="-171450">
              <a:buFont typeface="Wingdings" panose="05000000000000000000" pitchFamily="2" charset="2"/>
              <a:buChar char="v"/>
            </a:pPr>
            <a:r>
              <a:rPr lang="en-GB" sz="1100" dirty="0" smtClean="0"/>
              <a:t>Accurate use of the powers roundness index</a:t>
            </a:r>
          </a:p>
        </p:txBody>
      </p:sp>
    </p:spTree>
    <p:extLst>
      <p:ext uri="{BB962C8B-B14F-4D97-AF65-F5344CB8AC3E}">
        <p14:creationId xmlns:p14="http://schemas.microsoft.com/office/powerpoint/2010/main" val="4224751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8463" y="274638"/>
            <a:ext cx="7475537" cy="404812"/>
          </a:xfrm>
        </p:spPr>
        <p:txBody>
          <a:bodyPr>
            <a:normAutofit fontScale="90000"/>
          </a:bodyPr>
          <a:lstStyle/>
          <a:p>
            <a:r>
              <a:rPr lang="en-GB" dirty="0" smtClean="0"/>
              <a:t> FIELD WORK Year 10 HT6 </a:t>
            </a:r>
            <a:endParaRPr lang="en-GB" dirty="0"/>
          </a:p>
        </p:txBody>
      </p:sp>
      <p:sp>
        <p:nvSpPr>
          <p:cNvPr id="5" name="TextBox 4"/>
          <p:cNvSpPr txBox="1"/>
          <p:nvPr/>
        </p:nvSpPr>
        <p:spPr>
          <a:xfrm>
            <a:off x="101600" y="932873"/>
            <a:ext cx="3666836"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smtClean="0"/>
              <a:t>Human Question:</a:t>
            </a:r>
          </a:p>
          <a:p>
            <a:pPr algn="ctr"/>
            <a:r>
              <a:rPr lang="en-GB" dirty="0"/>
              <a:t>‘</a:t>
            </a:r>
            <a:r>
              <a:rPr lang="en-GB" sz="1400" b="1" dirty="0">
                <a:solidFill>
                  <a:srgbClr val="FF0000"/>
                </a:solidFill>
              </a:rPr>
              <a:t>Environmental quality in Llandudno changes as you move away from the north shore’ </a:t>
            </a:r>
          </a:p>
        </p:txBody>
      </p:sp>
      <p:sp>
        <p:nvSpPr>
          <p:cNvPr id="6" name="TextBox 5"/>
          <p:cNvSpPr txBox="1"/>
          <p:nvPr/>
        </p:nvSpPr>
        <p:spPr>
          <a:xfrm>
            <a:off x="3867234" y="927156"/>
            <a:ext cx="2367312"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Data collection methods for Human fieldwork:</a:t>
            </a:r>
          </a:p>
          <a:p>
            <a:r>
              <a:rPr lang="en-GB" sz="1200" dirty="0" smtClean="0"/>
              <a:t>Pedestrian count and Environmental index survey</a:t>
            </a:r>
            <a:endParaRPr lang="en-GB" sz="1200" dirty="0"/>
          </a:p>
        </p:txBody>
      </p:sp>
      <p:pic>
        <p:nvPicPr>
          <p:cNvPr id="7" name="Picture 6"/>
          <p:cNvPicPr>
            <a:picLocks noChangeAspect="1"/>
          </p:cNvPicPr>
          <p:nvPr/>
        </p:nvPicPr>
        <p:blipFill>
          <a:blip r:embed="rId2"/>
          <a:stretch>
            <a:fillRect/>
          </a:stretch>
        </p:blipFill>
        <p:spPr>
          <a:xfrm>
            <a:off x="665019" y="4906017"/>
            <a:ext cx="2660072" cy="1773381"/>
          </a:xfrm>
          <a:prstGeom prst="rect">
            <a:avLst/>
          </a:prstGeom>
        </p:spPr>
      </p:pic>
      <p:sp>
        <p:nvSpPr>
          <p:cNvPr id="8" name="TextBox 7"/>
          <p:cNvSpPr txBox="1"/>
          <p:nvPr/>
        </p:nvSpPr>
        <p:spPr>
          <a:xfrm>
            <a:off x="6333344" y="919254"/>
            <a:ext cx="210407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smtClean="0"/>
              <a:t>Both the environmental index and pedestrian count will be taken on 3 streets beginning on the Parade and moving further away from the sea front</a:t>
            </a:r>
            <a:endParaRPr lang="en-GB" sz="1200" dirty="0"/>
          </a:p>
        </p:txBody>
      </p:sp>
      <p:sp>
        <p:nvSpPr>
          <p:cNvPr id="9" name="TextBox 8"/>
          <p:cNvSpPr txBox="1"/>
          <p:nvPr/>
        </p:nvSpPr>
        <p:spPr>
          <a:xfrm>
            <a:off x="93519" y="1930403"/>
            <a:ext cx="22986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Data presentation:</a:t>
            </a:r>
          </a:p>
          <a:p>
            <a:r>
              <a:rPr lang="en-GB" sz="1200" dirty="0" smtClean="0"/>
              <a:t>The scores for both sets of data can be marked on the map.  This shows the change related directly to the location and helps with analyses. Proportional symbols and choropleth maps can be used</a:t>
            </a:r>
            <a:endParaRPr lang="en-GB" sz="1200" dirty="0"/>
          </a:p>
        </p:txBody>
      </p:sp>
      <p:sp>
        <p:nvSpPr>
          <p:cNvPr id="10" name="TextBox 9"/>
          <p:cNvSpPr txBox="1"/>
          <p:nvPr/>
        </p:nvSpPr>
        <p:spPr>
          <a:xfrm>
            <a:off x="2454068" y="1930403"/>
            <a:ext cx="1757713"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To analyse your data </a:t>
            </a:r>
            <a:r>
              <a:rPr lang="en-GB" sz="1200" dirty="0" smtClean="0"/>
              <a:t>you need to look for patterns and trends, make links between sets of data, identify anomalies and suggest possible reasons for the patterns</a:t>
            </a:r>
            <a:endParaRPr lang="en-GB" sz="1200" dirty="0"/>
          </a:p>
        </p:txBody>
      </p:sp>
      <p:sp>
        <p:nvSpPr>
          <p:cNvPr id="11" name="TextBox 10"/>
          <p:cNvSpPr txBox="1"/>
          <p:nvPr/>
        </p:nvSpPr>
        <p:spPr>
          <a:xfrm>
            <a:off x="71870" y="3385266"/>
            <a:ext cx="4139911"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Writing a conclusion:</a:t>
            </a:r>
          </a:p>
          <a:p>
            <a:pPr marL="285750" indent="-285750">
              <a:buFont typeface="Wingdings" panose="05000000000000000000" pitchFamily="2" charset="2"/>
              <a:buChar char="ü"/>
            </a:pPr>
            <a:r>
              <a:rPr lang="en-GB" sz="1200" dirty="0" smtClean="0"/>
              <a:t>Refer back to the main aim of the study</a:t>
            </a:r>
          </a:p>
          <a:p>
            <a:pPr marL="285750" indent="-285750">
              <a:buFont typeface="Wingdings" panose="05000000000000000000" pitchFamily="2" charset="2"/>
              <a:buChar char="ü"/>
            </a:pPr>
            <a:r>
              <a:rPr lang="en-GB" sz="1200" dirty="0" smtClean="0"/>
              <a:t>State the most important data that supports your conclusions</a:t>
            </a:r>
          </a:p>
          <a:p>
            <a:pPr marL="285750" indent="-285750">
              <a:buFont typeface="Wingdings" panose="05000000000000000000" pitchFamily="2" charset="2"/>
              <a:buChar char="ü"/>
            </a:pPr>
            <a:r>
              <a:rPr lang="en-GB" sz="1200" dirty="0" smtClean="0"/>
              <a:t>Comment on any anomalies or unexpected results</a:t>
            </a:r>
          </a:p>
          <a:p>
            <a:pPr marL="285750" indent="-285750">
              <a:buFont typeface="Wingdings" panose="05000000000000000000" pitchFamily="2" charset="2"/>
              <a:buChar char="ü"/>
            </a:pPr>
            <a:r>
              <a:rPr lang="en-GB" sz="1200" dirty="0" smtClean="0"/>
              <a:t>Comment on the wider geographical importance of your study </a:t>
            </a:r>
            <a:endParaRPr lang="en-GB" sz="1200" dirty="0"/>
          </a:p>
        </p:txBody>
      </p:sp>
      <p:sp>
        <p:nvSpPr>
          <p:cNvPr id="12" name="TextBox 11"/>
          <p:cNvSpPr txBox="1"/>
          <p:nvPr/>
        </p:nvSpPr>
        <p:spPr>
          <a:xfrm>
            <a:off x="4387272" y="2250439"/>
            <a:ext cx="4221019" cy="43396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solidFill>
                  <a:srgbClr val="FF0000"/>
                </a:solidFill>
              </a:rPr>
              <a:t>Potential questions</a:t>
            </a:r>
            <a:r>
              <a:rPr lang="en-GB" sz="1200" dirty="0" smtClean="0"/>
              <a:t>:</a:t>
            </a:r>
          </a:p>
          <a:p>
            <a:pPr marL="228600" indent="-228600">
              <a:buFont typeface="+mj-lt"/>
              <a:buAutoNum type="arabicPeriod"/>
            </a:pPr>
            <a:r>
              <a:rPr lang="en-US" sz="1200" dirty="0"/>
              <a:t>Write the title of your physical geography fieldwork enquiry.</a:t>
            </a:r>
            <a:endParaRPr lang="en-GB" sz="1200" dirty="0"/>
          </a:p>
          <a:p>
            <a:r>
              <a:rPr lang="en-US" sz="1200" dirty="0" smtClean="0"/>
              <a:t>Suggest </a:t>
            </a:r>
            <a:r>
              <a:rPr lang="en-US" sz="1200" b="1" dirty="0"/>
              <a:t>one</a:t>
            </a:r>
            <a:r>
              <a:rPr lang="en-US" sz="1200" dirty="0"/>
              <a:t> reason why risk assessment was important when planning your enquiry</a:t>
            </a:r>
            <a:r>
              <a:rPr lang="en-US" sz="1200" dirty="0" smtClean="0"/>
              <a:t>.[2]</a:t>
            </a:r>
          </a:p>
          <a:p>
            <a:r>
              <a:rPr lang="en-US" sz="1200" dirty="0" smtClean="0"/>
              <a:t>2. State </a:t>
            </a:r>
            <a:r>
              <a:rPr lang="en-US" sz="1200" dirty="0"/>
              <a:t>the title of your fieldwork enquiry in which </a:t>
            </a:r>
            <a:r>
              <a:rPr lang="en-US" sz="1200" b="1" dirty="0"/>
              <a:t>physical</a:t>
            </a:r>
            <a:r>
              <a:rPr lang="en-US" sz="1200" dirty="0"/>
              <a:t> geography data were </a:t>
            </a:r>
            <a:r>
              <a:rPr lang="en-US" sz="1200" dirty="0" smtClean="0"/>
              <a:t>collected.</a:t>
            </a:r>
            <a:r>
              <a:rPr lang="en-GB" sz="1200" dirty="0"/>
              <a:t> </a:t>
            </a:r>
            <a:r>
              <a:rPr lang="en-US" sz="1200" dirty="0" smtClean="0"/>
              <a:t>Explain </a:t>
            </a:r>
            <a:r>
              <a:rPr lang="en-US" sz="1200" dirty="0"/>
              <a:t>the advantage(s) of the location(s) used for your fieldwork enquiry</a:t>
            </a:r>
            <a:r>
              <a:rPr lang="en-US" sz="1200" dirty="0" smtClean="0"/>
              <a:t>.[2]</a:t>
            </a:r>
          </a:p>
          <a:p>
            <a:r>
              <a:rPr lang="en-US" sz="1200" dirty="0" smtClean="0"/>
              <a:t>3. Justify </a:t>
            </a:r>
            <a:r>
              <a:rPr lang="en-US" sz="1200" dirty="0"/>
              <a:t>the use of maps </a:t>
            </a:r>
            <a:r>
              <a:rPr lang="en-US" sz="1200" b="1" dirty="0"/>
              <a:t>or</a:t>
            </a:r>
            <a:r>
              <a:rPr lang="en-US" sz="1200" dirty="0"/>
              <a:t> photographs </a:t>
            </a:r>
            <a:r>
              <a:rPr lang="en-US" sz="1200" b="1" dirty="0"/>
              <a:t>or</a:t>
            </a:r>
            <a:r>
              <a:rPr lang="en-US" sz="1200" dirty="0"/>
              <a:t> field sketches in your physical geography enquiry</a:t>
            </a:r>
            <a:r>
              <a:rPr lang="en-US" sz="1200" dirty="0" smtClean="0"/>
              <a:t>.[3]</a:t>
            </a:r>
          </a:p>
          <a:p>
            <a:r>
              <a:rPr lang="en-US" sz="1200" dirty="0" smtClean="0"/>
              <a:t>4. </a:t>
            </a:r>
            <a:r>
              <a:rPr lang="en-US" sz="1200" dirty="0"/>
              <a:t>To what extent were the data collected useful in satisfying the original aim(s) of the enquiry</a:t>
            </a:r>
            <a:r>
              <a:rPr lang="en-US" sz="1200" dirty="0" smtClean="0"/>
              <a:t>? [6]</a:t>
            </a:r>
          </a:p>
          <a:p>
            <a:r>
              <a:rPr lang="en-US" sz="1200" dirty="0" smtClean="0"/>
              <a:t>5. </a:t>
            </a:r>
            <a:r>
              <a:rPr lang="en-US" b="1" dirty="0"/>
              <a:t> </a:t>
            </a:r>
            <a:r>
              <a:rPr lang="en-US" sz="1200" dirty="0" smtClean="0"/>
              <a:t>State </a:t>
            </a:r>
            <a:r>
              <a:rPr lang="en-US" sz="1200" dirty="0"/>
              <a:t>the title of your fieldwork enquiry in which </a:t>
            </a:r>
            <a:r>
              <a:rPr lang="en-US" sz="1200" b="1" dirty="0"/>
              <a:t>human</a:t>
            </a:r>
            <a:r>
              <a:rPr lang="en-US" sz="1200" dirty="0"/>
              <a:t> geography data were </a:t>
            </a:r>
            <a:r>
              <a:rPr lang="en-US" sz="1200" dirty="0" smtClean="0"/>
              <a:t>collected.</a:t>
            </a:r>
            <a:r>
              <a:rPr lang="en-GB" sz="1200" dirty="0"/>
              <a:t> </a:t>
            </a:r>
            <a:r>
              <a:rPr lang="en-US" sz="1200" dirty="0" smtClean="0"/>
              <a:t>Explain </a:t>
            </a:r>
            <a:r>
              <a:rPr lang="en-US" sz="1200" dirty="0"/>
              <a:t>why it was a suitable topic for a geographical enquiry</a:t>
            </a:r>
            <a:r>
              <a:rPr lang="en-US" sz="1200" dirty="0" smtClean="0"/>
              <a:t>. [2]</a:t>
            </a:r>
            <a:endParaRPr lang="en-GB" sz="1200" dirty="0" smtClean="0"/>
          </a:p>
          <a:p>
            <a:r>
              <a:rPr lang="en-GB" sz="1200" dirty="0" smtClean="0"/>
              <a:t>6. </a:t>
            </a:r>
            <a:r>
              <a:rPr lang="en-US" sz="1200" dirty="0"/>
              <a:t>Write the title of your human geography fieldwork enquiry.</a:t>
            </a:r>
            <a:endParaRPr lang="en-GB" sz="1200" dirty="0"/>
          </a:p>
          <a:p>
            <a:r>
              <a:rPr lang="en-US" sz="1200" dirty="0" smtClean="0"/>
              <a:t>Assess </a:t>
            </a:r>
            <a:r>
              <a:rPr lang="en-US" sz="1200" dirty="0"/>
              <a:t>the effectiveness of your data collection method(s</a:t>
            </a:r>
            <a:r>
              <a:rPr lang="en-US" sz="1200" dirty="0" smtClean="0"/>
              <a:t>). [6]</a:t>
            </a:r>
          </a:p>
          <a:p>
            <a:r>
              <a:rPr lang="en-US" sz="1200" dirty="0" smtClean="0"/>
              <a:t>7. </a:t>
            </a:r>
            <a:r>
              <a:rPr lang="en-US" sz="1200" dirty="0"/>
              <a:t>With reference to your methods, results and conclusions, suggest how </a:t>
            </a:r>
            <a:r>
              <a:rPr lang="en-US" sz="1200" b="1" dirty="0"/>
              <a:t>one</a:t>
            </a:r>
            <a:r>
              <a:rPr lang="en-US" sz="1200" dirty="0"/>
              <a:t> of your geographical enquiries could be improved</a:t>
            </a:r>
            <a:r>
              <a:rPr lang="en-US" dirty="0" smtClean="0"/>
              <a:t>. </a:t>
            </a:r>
            <a:r>
              <a:rPr lang="en-US" sz="1200" dirty="0" smtClean="0"/>
              <a:t>[9]</a:t>
            </a:r>
          </a:p>
          <a:p>
            <a:r>
              <a:rPr lang="en-US" sz="1200" dirty="0" smtClean="0"/>
              <a:t>8. </a:t>
            </a:r>
            <a:r>
              <a:rPr lang="en-US" sz="1200" dirty="0"/>
              <a:t>For </a:t>
            </a:r>
            <a:r>
              <a:rPr lang="en-US" sz="1200" b="1" dirty="0"/>
              <a:t>one</a:t>
            </a:r>
            <a:r>
              <a:rPr lang="en-US" sz="1200" dirty="0"/>
              <a:t> of your fieldwork enquiries, to what extent did the result(s) and the conclusion(s) meet the original aim(s</a:t>
            </a:r>
            <a:r>
              <a:rPr lang="en-US" sz="1200" dirty="0" smtClean="0"/>
              <a:t>)? [9]</a:t>
            </a:r>
            <a:endParaRPr lang="en-GB" sz="1200" dirty="0"/>
          </a:p>
          <a:p>
            <a:endParaRPr lang="en-GB" sz="1200" dirty="0"/>
          </a:p>
        </p:txBody>
      </p:sp>
    </p:spTree>
    <p:extLst>
      <p:ext uri="{BB962C8B-B14F-4D97-AF65-F5344CB8AC3E}">
        <p14:creationId xmlns:p14="http://schemas.microsoft.com/office/powerpoint/2010/main" val="1478772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6875" y="223838"/>
            <a:ext cx="7477125" cy="403225"/>
          </a:xfrm>
        </p:spPr>
        <p:txBody>
          <a:bodyPr>
            <a:normAutofit fontScale="90000"/>
          </a:bodyPr>
          <a:lstStyle/>
          <a:p>
            <a:r>
              <a:rPr lang="en-US" dirty="0" smtClean="0"/>
              <a:t>Tropical Rainforests Year 10 HT1</a:t>
            </a:r>
            <a:endParaRPr lang="en-US" dirty="0"/>
          </a:p>
        </p:txBody>
      </p:sp>
      <p:sp>
        <p:nvSpPr>
          <p:cNvPr id="3" name="TextBox 2"/>
          <p:cNvSpPr txBox="1"/>
          <p:nvPr/>
        </p:nvSpPr>
        <p:spPr>
          <a:xfrm>
            <a:off x="62129" y="772975"/>
            <a:ext cx="1634727" cy="49936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0"/>
              </a:spcAft>
            </a:pPr>
            <a:r>
              <a:rPr lang="en-GB" sz="1400" b="1" dirty="0" smtClean="0"/>
              <a:t>Key words: </a:t>
            </a:r>
            <a:r>
              <a:rPr lang="en-GB" sz="1050" b="1"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Adaptation</a:t>
            </a:r>
            <a:endPar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Afforestation </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Biodiversity</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Canopy</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Carbon sink</a:t>
            </a:r>
          </a:p>
          <a:p>
            <a:pPr>
              <a:spcAft>
                <a:spcPts val="0"/>
              </a:spcAft>
            </a:pPr>
            <a:r>
              <a:rPr lang="en-GB" sz="1050" b="1"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Commercial </a:t>
            </a: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farming</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Conservation</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Debt reduction</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Deforestation</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Ecotourism</a:t>
            </a:r>
          </a:p>
          <a:p>
            <a:pPr>
              <a:spcAft>
                <a:spcPts val="0"/>
              </a:spcAft>
            </a:pPr>
            <a:r>
              <a:rPr lang="en-GB" sz="1050" b="1"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Evapotranspiration</a:t>
            </a:r>
            <a:endPar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Global warming</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Hardwood</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Indigenous tribes</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Infertile soil</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International agreements</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Leaching</a:t>
            </a:r>
          </a:p>
          <a:p>
            <a:pPr>
              <a:spcAft>
                <a:spcPts val="0"/>
              </a:spcAft>
            </a:pPr>
            <a:r>
              <a:rPr lang="en-GB" sz="1050" b="1"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Mineral </a:t>
            </a: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extraction</a:t>
            </a:r>
          </a:p>
          <a:p>
            <a:pPr>
              <a:spcAft>
                <a:spcPts val="0"/>
              </a:spcAft>
            </a:pPr>
            <a:r>
              <a:rPr lang="en-GB" sz="1050" b="1"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Oil </a:t>
            </a: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palm</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Protection</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Selective logging</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Slash and burn</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Soil erosion</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Subsistence farming</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Sustainability</a:t>
            </a:r>
          </a:p>
          <a:p>
            <a:pPr>
              <a:spcAft>
                <a:spcPts val="0"/>
              </a:spcAft>
            </a:pPr>
            <a:r>
              <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Transmigration</a:t>
            </a:r>
          </a:p>
          <a:p>
            <a:pPr>
              <a:spcAft>
                <a:spcPts val="0"/>
              </a:spcAft>
            </a:pPr>
            <a:endParaRPr lang="en-GB" sz="1050" b="1"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endParaRPr lang="en-GB" sz="1050" b="1" dirty="0" smtClean="0"/>
          </a:p>
        </p:txBody>
      </p:sp>
      <p:pic>
        <p:nvPicPr>
          <p:cNvPr id="13" name="Picture 12"/>
          <p:cNvPicPr>
            <a:picLocks noChangeAspect="1"/>
          </p:cNvPicPr>
          <p:nvPr/>
        </p:nvPicPr>
        <p:blipFill>
          <a:blip r:embed="rId2"/>
          <a:stretch>
            <a:fillRect/>
          </a:stretch>
        </p:blipFill>
        <p:spPr>
          <a:xfrm>
            <a:off x="1764145" y="772975"/>
            <a:ext cx="3380509" cy="2469356"/>
          </a:xfrm>
          <a:prstGeom prst="rect">
            <a:avLst/>
          </a:prstGeom>
        </p:spPr>
      </p:pic>
      <p:pic>
        <p:nvPicPr>
          <p:cNvPr id="19" name="Picture 18"/>
          <p:cNvPicPr>
            <a:picLocks noChangeAspect="1"/>
          </p:cNvPicPr>
          <p:nvPr/>
        </p:nvPicPr>
        <p:blipFill rotWithShape="1">
          <a:blip r:embed="rId3"/>
          <a:srcRect b="8914"/>
          <a:stretch/>
        </p:blipFill>
        <p:spPr>
          <a:xfrm>
            <a:off x="5318557" y="772975"/>
            <a:ext cx="2984934" cy="2487461"/>
          </a:xfrm>
          <a:prstGeom prst="rect">
            <a:avLst/>
          </a:prstGeom>
        </p:spPr>
      </p:pic>
      <p:sp>
        <p:nvSpPr>
          <p:cNvPr id="20" name="TextBox 19"/>
          <p:cNvSpPr txBox="1"/>
          <p:nvPr/>
        </p:nvSpPr>
        <p:spPr>
          <a:xfrm>
            <a:off x="1764145" y="3276792"/>
            <a:ext cx="338050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Rainforest soils </a:t>
            </a:r>
            <a:r>
              <a:rPr lang="en-GB" sz="1200" dirty="0" smtClean="0"/>
              <a:t>are </a:t>
            </a:r>
            <a:r>
              <a:rPr lang="en-GB" sz="1200" b="1" dirty="0" smtClean="0"/>
              <a:t>poor</a:t>
            </a:r>
            <a:r>
              <a:rPr lang="en-GB" sz="1200" dirty="0" smtClean="0"/>
              <a:t>. Nutrients are found in the thin top layer of soil. Soils are known as </a:t>
            </a:r>
            <a:r>
              <a:rPr lang="en-GB" sz="1200" b="1" dirty="0" smtClean="0"/>
              <a:t>LATASOLS</a:t>
            </a:r>
            <a:endParaRPr lang="en-GB" sz="1200" b="1" dirty="0"/>
          </a:p>
        </p:txBody>
      </p:sp>
      <p:pic>
        <p:nvPicPr>
          <p:cNvPr id="21" name="Picture 20"/>
          <p:cNvPicPr>
            <a:picLocks noChangeAspect="1"/>
          </p:cNvPicPr>
          <p:nvPr/>
        </p:nvPicPr>
        <p:blipFill>
          <a:blip r:embed="rId4"/>
          <a:stretch>
            <a:fillRect/>
          </a:stretch>
        </p:blipFill>
        <p:spPr>
          <a:xfrm>
            <a:off x="1764145" y="4312948"/>
            <a:ext cx="3521072" cy="2115562"/>
          </a:xfrm>
          <a:prstGeom prst="rect">
            <a:avLst/>
          </a:prstGeom>
        </p:spPr>
      </p:pic>
      <p:pic>
        <p:nvPicPr>
          <p:cNvPr id="22" name="Picture 21"/>
          <p:cNvPicPr>
            <a:picLocks noChangeAspect="1"/>
          </p:cNvPicPr>
          <p:nvPr/>
        </p:nvPicPr>
        <p:blipFill>
          <a:blip r:embed="rId5"/>
          <a:stretch>
            <a:fillRect/>
          </a:stretch>
        </p:blipFill>
        <p:spPr>
          <a:xfrm>
            <a:off x="5553717" y="3242331"/>
            <a:ext cx="3049955" cy="1721557"/>
          </a:xfrm>
          <a:prstGeom prst="rect">
            <a:avLst/>
          </a:prstGeom>
        </p:spPr>
      </p:pic>
      <p:pic>
        <p:nvPicPr>
          <p:cNvPr id="23" name="Picture 22"/>
          <p:cNvPicPr>
            <a:picLocks noChangeAspect="1"/>
          </p:cNvPicPr>
          <p:nvPr/>
        </p:nvPicPr>
        <p:blipFill rotWithShape="1">
          <a:blip r:embed="rId6"/>
          <a:srcRect l="1903" t="19163" r="5394" b="3260"/>
          <a:stretch/>
        </p:blipFill>
        <p:spPr>
          <a:xfrm>
            <a:off x="5553717" y="4890228"/>
            <a:ext cx="3049955" cy="1914198"/>
          </a:xfrm>
          <a:prstGeom prst="rect">
            <a:avLst/>
          </a:prstGeom>
        </p:spPr>
      </p:pic>
      <p:sp>
        <p:nvSpPr>
          <p:cNvPr id="24" name="TextBox 23"/>
          <p:cNvSpPr txBox="1"/>
          <p:nvPr/>
        </p:nvSpPr>
        <p:spPr>
          <a:xfrm>
            <a:off x="62129" y="5874327"/>
            <a:ext cx="1634727"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smtClean="0"/>
              <a:t>Average temp 27°C and over 2000mm rainfall per year</a:t>
            </a:r>
            <a:endParaRPr lang="en-GB" sz="1400" dirty="0"/>
          </a:p>
        </p:txBody>
      </p:sp>
    </p:spTree>
    <p:extLst>
      <p:ext uri="{BB962C8B-B14F-4D97-AF65-F5344CB8AC3E}">
        <p14:creationId xmlns:p14="http://schemas.microsoft.com/office/powerpoint/2010/main" val="3914027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6875" y="163513"/>
            <a:ext cx="7477125" cy="404812"/>
          </a:xfrm>
        </p:spPr>
        <p:txBody>
          <a:bodyPr>
            <a:normAutofit fontScale="90000"/>
          </a:bodyPr>
          <a:lstStyle/>
          <a:p>
            <a:r>
              <a:rPr lang="en-GB" dirty="0" smtClean="0"/>
              <a:t>Tropical Rainforests Year 10 HT1</a:t>
            </a:r>
            <a:endParaRPr lang="en-GB" dirty="0"/>
          </a:p>
        </p:txBody>
      </p:sp>
      <p:sp>
        <p:nvSpPr>
          <p:cNvPr id="9" name="AutoShape 2" descr="Environment of Malaysia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9" name="Picture 18"/>
          <p:cNvPicPr>
            <a:picLocks noChangeAspect="1"/>
          </p:cNvPicPr>
          <p:nvPr/>
        </p:nvPicPr>
        <p:blipFill rotWithShape="1">
          <a:blip r:embed="rId3"/>
          <a:srcRect l="4400" b="11723"/>
          <a:stretch/>
        </p:blipFill>
        <p:spPr>
          <a:xfrm>
            <a:off x="147781" y="866225"/>
            <a:ext cx="2567710" cy="2273068"/>
          </a:xfrm>
          <a:prstGeom prst="rect">
            <a:avLst/>
          </a:prstGeom>
        </p:spPr>
      </p:pic>
      <p:sp>
        <p:nvSpPr>
          <p:cNvPr id="20" name="TextBox 19"/>
          <p:cNvSpPr txBox="1"/>
          <p:nvPr/>
        </p:nvSpPr>
        <p:spPr>
          <a:xfrm>
            <a:off x="2857203" y="866225"/>
            <a:ext cx="1403927"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smtClean="0"/>
              <a:t>Malaysia is a country in South East Asia. The natural vegetation is Tropical Rainforest.</a:t>
            </a:r>
            <a:endParaRPr lang="en-GB" sz="1200" dirty="0"/>
          </a:p>
        </p:txBody>
      </p:sp>
      <p:sp>
        <p:nvSpPr>
          <p:cNvPr id="22" name="TextBox 21"/>
          <p:cNvSpPr txBox="1"/>
          <p:nvPr/>
        </p:nvSpPr>
        <p:spPr>
          <a:xfrm>
            <a:off x="4402842" y="777799"/>
            <a:ext cx="3555999"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i="1" dirty="0" smtClean="0"/>
              <a:t>The main threats </a:t>
            </a:r>
            <a:r>
              <a:rPr lang="en-GB" sz="1200" dirty="0" smtClean="0"/>
              <a:t>to the forests in Malaysia are: Logging, road building, energy production (</a:t>
            </a:r>
            <a:r>
              <a:rPr lang="en-GB" sz="1200" i="1" dirty="0" err="1" smtClean="0"/>
              <a:t>Bakun</a:t>
            </a:r>
            <a:r>
              <a:rPr lang="en-GB" sz="1200" i="1" dirty="0" smtClean="0"/>
              <a:t> Dam), </a:t>
            </a:r>
            <a:r>
              <a:rPr lang="en-GB" sz="1200" dirty="0" smtClean="0"/>
              <a:t>Mineral extraction ( </a:t>
            </a:r>
            <a:r>
              <a:rPr lang="en-GB" sz="1200" i="1" dirty="0" smtClean="0"/>
              <a:t>oil and gas in Borneo) </a:t>
            </a:r>
            <a:r>
              <a:rPr lang="en-GB" sz="1200" dirty="0" smtClean="0"/>
              <a:t>population pressure and farming </a:t>
            </a:r>
            <a:r>
              <a:rPr lang="en-GB" sz="1200" i="1" dirty="0" smtClean="0"/>
              <a:t>(Commercial Palm oil) </a:t>
            </a:r>
            <a:r>
              <a:rPr lang="en-GB" sz="1200" dirty="0" smtClean="0"/>
              <a:t>Subsistence farming</a:t>
            </a:r>
            <a:endParaRPr lang="en-GB" sz="1200" dirty="0"/>
          </a:p>
        </p:txBody>
      </p:sp>
      <p:pic>
        <p:nvPicPr>
          <p:cNvPr id="23" name="Picture 22"/>
          <p:cNvPicPr>
            <a:picLocks noChangeAspect="1"/>
          </p:cNvPicPr>
          <p:nvPr/>
        </p:nvPicPr>
        <p:blipFill>
          <a:blip r:embed="rId4"/>
          <a:stretch>
            <a:fillRect/>
          </a:stretch>
        </p:blipFill>
        <p:spPr>
          <a:xfrm flipH="1">
            <a:off x="4402842" y="1829926"/>
            <a:ext cx="2469013" cy="1300347"/>
          </a:xfrm>
          <a:prstGeom prst="rect">
            <a:avLst/>
          </a:prstGeom>
        </p:spPr>
      </p:pic>
      <p:pic>
        <p:nvPicPr>
          <p:cNvPr id="24" name="Picture 23"/>
          <p:cNvPicPr>
            <a:picLocks noChangeAspect="1"/>
          </p:cNvPicPr>
          <p:nvPr/>
        </p:nvPicPr>
        <p:blipFill>
          <a:blip r:embed="rId5"/>
          <a:stretch>
            <a:fillRect/>
          </a:stretch>
        </p:blipFill>
        <p:spPr>
          <a:xfrm>
            <a:off x="6907844" y="1892719"/>
            <a:ext cx="2101993" cy="1182371"/>
          </a:xfrm>
          <a:prstGeom prst="rect">
            <a:avLst/>
          </a:prstGeom>
        </p:spPr>
      </p:pic>
      <p:sp>
        <p:nvSpPr>
          <p:cNvPr id="25" name="TextBox 24"/>
          <p:cNvSpPr txBox="1"/>
          <p:nvPr/>
        </p:nvSpPr>
        <p:spPr>
          <a:xfrm>
            <a:off x="147781" y="3297381"/>
            <a:ext cx="256771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Impacts of deforestation on the environment </a:t>
            </a:r>
            <a:r>
              <a:rPr lang="en-GB" sz="1200" dirty="0" smtClean="0"/>
              <a:t>are: soil erosion, loss of Biodiversity, contribution to climate change</a:t>
            </a:r>
            <a:endParaRPr lang="en-GB" sz="1200" dirty="0"/>
          </a:p>
        </p:txBody>
      </p:sp>
      <p:sp>
        <p:nvSpPr>
          <p:cNvPr id="26" name="TextBox 25"/>
          <p:cNvSpPr txBox="1"/>
          <p:nvPr/>
        </p:nvSpPr>
        <p:spPr>
          <a:xfrm>
            <a:off x="2857203" y="3297382"/>
            <a:ext cx="615263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Malaysia wants to develop its economy</a:t>
            </a:r>
            <a:r>
              <a:rPr lang="en-GB" sz="1200" dirty="0" smtClean="0"/>
              <a:t>. Its uses the forests to do this. There are </a:t>
            </a:r>
            <a:r>
              <a:rPr lang="en-GB" sz="1200" b="1" dirty="0" smtClean="0"/>
              <a:t>benefits</a:t>
            </a:r>
            <a:r>
              <a:rPr lang="en-GB" sz="1200" dirty="0" smtClean="0"/>
              <a:t>:</a:t>
            </a:r>
          </a:p>
          <a:p>
            <a:r>
              <a:rPr lang="en-GB" sz="1200" dirty="0" smtClean="0"/>
              <a:t> Jobs, taxes, improved infrastructure, raw materials for processing, hydro electricity, minerals </a:t>
            </a:r>
            <a:r>
              <a:rPr lang="en-GB" sz="1200" dirty="0" err="1" smtClean="0"/>
              <a:t>eg</a:t>
            </a:r>
            <a:r>
              <a:rPr lang="en-GB" sz="1200" dirty="0" smtClean="0"/>
              <a:t> gold is valuable. There are also </a:t>
            </a:r>
            <a:r>
              <a:rPr lang="en-GB" sz="1200" b="1" dirty="0" smtClean="0"/>
              <a:t>economic losses</a:t>
            </a:r>
            <a:r>
              <a:rPr lang="en-GB" sz="1200" dirty="0" smtClean="0"/>
              <a:t>:           Pollution of the water could lead to water shortages, Fires can burn out of control, smoke into the cities, rising temps could impact farming, Plants that could bring medical benefits are lost,, economic costs of climate change, tourism to the Rainforest could decrease.</a:t>
            </a:r>
            <a:endParaRPr lang="en-GB" sz="1200" dirty="0"/>
          </a:p>
        </p:txBody>
      </p:sp>
      <p:pic>
        <p:nvPicPr>
          <p:cNvPr id="27" name="Picture 26"/>
          <p:cNvPicPr>
            <a:picLocks noChangeAspect="1"/>
          </p:cNvPicPr>
          <p:nvPr/>
        </p:nvPicPr>
        <p:blipFill>
          <a:blip r:embed="rId6"/>
          <a:stretch>
            <a:fillRect/>
          </a:stretch>
        </p:blipFill>
        <p:spPr>
          <a:xfrm>
            <a:off x="8545610" y="3330295"/>
            <a:ext cx="290277" cy="244070"/>
          </a:xfrm>
          <a:prstGeom prst="rect">
            <a:avLst/>
          </a:prstGeom>
        </p:spPr>
      </p:pic>
      <p:pic>
        <p:nvPicPr>
          <p:cNvPr id="28" name="Picture 27"/>
          <p:cNvPicPr>
            <a:picLocks noChangeAspect="1"/>
          </p:cNvPicPr>
          <p:nvPr/>
        </p:nvPicPr>
        <p:blipFill>
          <a:blip r:embed="rId7"/>
          <a:stretch>
            <a:fillRect/>
          </a:stretch>
        </p:blipFill>
        <p:spPr>
          <a:xfrm>
            <a:off x="5945241" y="3712880"/>
            <a:ext cx="383394" cy="230833"/>
          </a:xfrm>
          <a:prstGeom prst="rect">
            <a:avLst/>
          </a:prstGeom>
        </p:spPr>
      </p:pic>
      <p:pic>
        <p:nvPicPr>
          <p:cNvPr id="29" name="Picture 28"/>
          <p:cNvPicPr>
            <a:picLocks noChangeAspect="1"/>
          </p:cNvPicPr>
          <p:nvPr/>
        </p:nvPicPr>
        <p:blipFill>
          <a:blip r:embed="rId8"/>
          <a:stretch>
            <a:fillRect/>
          </a:stretch>
        </p:blipFill>
        <p:spPr>
          <a:xfrm>
            <a:off x="8020125" y="1015534"/>
            <a:ext cx="760693" cy="760693"/>
          </a:xfrm>
          <a:prstGeom prst="rect">
            <a:avLst/>
          </a:prstGeom>
        </p:spPr>
      </p:pic>
      <p:pic>
        <p:nvPicPr>
          <p:cNvPr id="30" name="Picture 29"/>
          <p:cNvPicPr>
            <a:picLocks noChangeAspect="1"/>
          </p:cNvPicPr>
          <p:nvPr/>
        </p:nvPicPr>
        <p:blipFill>
          <a:blip r:embed="rId9"/>
          <a:stretch>
            <a:fillRect/>
          </a:stretch>
        </p:blipFill>
        <p:spPr>
          <a:xfrm>
            <a:off x="105497" y="4232988"/>
            <a:ext cx="2609994" cy="2571984"/>
          </a:xfrm>
          <a:prstGeom prst="rect">
            <a:avLst/>
          </a:prstGeom>
        </p:spPr>
      </p:pic>
      <p:sp>
        <p:nvSpPr>
          <p:cNvPr id="31" name="TextBox 30"/>
          <p:cNvSpPr txBox="1"/>
          <p:nvPr/>
        </p:nvSpPr>
        <p:spPr>
          <a:xfrm>
            <a:off x="2857203" y="4627418"/>
            <a:ext cx="6055888"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Sustainable management: </a:t>
            </a:r>
            <a:r>
              <a:rPr lang="en-GB" sz="1200" dirty="0" smtClean="0"/>
              <a:t>Selective logging: the most damaging tree removal is clear felling. Selective logging takes only trees that are needed and then there is replanting. ,conservation and education involves creating national parks that are protected  and educating visitors, Ecotourism, International agreements such as Hardwood forestry and the Forest stewardship council, debt reduction also known as debt for nature</a:t>
            </a:r>
            <a:endParaRPr lang="en-GB" sz="1200" dirty="0"/>
          </a:p>
        </p:txBody>
      </p:sp>
      <p:pic>
        <p:nvPicPr>
          <p:cNvPr id="32" name="Picture 31"/>
          <p:cNvPicPr>
            <a:picLocks noChangeAspect="1"/>
          </p:cNvPicPr>
          <p:nvPr/>
        </p:nvPicPr>
        <p:blipFill>
          <a:blip r:embed="rId10"/>
          <a:stretch>
            <a:fillRect/>
          </a:stretch>
        </p:blipFill>
        <p:spPr>
          <a:xfrm>
            <a:off x="6938969" y="5518980"/>
            <a:ext cx="1896918" cy="1219447"/>
          </a:xfrm>
          <a:prstGeom prst="rect">
            <a:avLst/>
          </a:prstGeom>
        </p:spPr>
      </p:pic>
      <p:sp>
        <p:nvSpPr>
          <p:cNvPr id="33" name="TextBox 32"/>
          <p:cNvSpPr txBox="1"/>
          <p:nvPr/>
        </p:nvSpPr>
        <p:spPr>
          <a:xfrm>
            <a:off x="3518348" y="5803969"/>
            <a:ext cx="3278909"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smtClean="0"/>
              <a:t>Ecotourism</a:t>
            </a:r>
            <a:r>
              <a:rPr lang="en-GB" sz="1200" dirty="0" smtClean="0"/>
              <a:t> can provide jobs for locals, it uses local materials including food. It supports the local economy and doesn’t harm the environment.  So why is it not a perfect solution?</a:t>
            </a:r>
            <a:endParaRPr lang="en-GB" sz="1200" dirty="0"/>
          </a:p>
        </p:txBody>
      </p:sp>
      <p:sp>
        <p:nvSpPr>
          <p:cNvPr id="21" name="TextBox 20"/>
          <p:cNvSpPr txBox="1"/>
          <p:nvPr/>
        </p:nvSpPr>
        <p:spPr>
          <a:xfrm>
            <a:off x="1264676" y="4802504"/>
            <a:ext cx="140392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smtClean="0"/>
              <a:t>Malaysia is deforesting at one of the fastest rates in the world.</a:t>
            </a:r>
            <a:endParaRPr lang="en-GB" sz="1200" dirty="0"/>
          </a:p>
        </p:txBody>
      </p:sp>
      <p:sp>
        <p:nvSpPr>
          <p:cNvPr id="34" name="TextBox 33"/>
          <p:cNvSpPr txBox="1"/>
          <p:nvPr/>
        </p:nvSpPr>
        <p:spPr>
          <a:xfrm>
            <a:off x="2857203" y="2202036"/>
            <a:ext cx="1403927" cy="6771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smtClean="0"/>
              <a:t>Rainforests are known as the lungs of the earth…why</a:t>
            </a:r>
            <a:r>
              <a:rPr lang="en-GB" sz="1400" dirty="0" smtClean="0"/>
              <a:t>?</a:t>
            </a:r>
            <a:endParaRPr lang="en-GB" sz="1400" dirty="0"/>
          </a:p>
        </p:txBody>
      </p:sp>
    </p:spTree>
    <p:extLst>
      <p:ext uri="{BB962C8B-B14F-4D97-AF65-F5344CB8AC3E}">
        <p14:creationId xmlns:p14="http://schemas.microsoft.com/office/powerpoint/2010/main" val="2508337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284" y="867746"/>
            <a:ext cx="3004554" cy="23206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smtClean="0"/>
          </a:p>
          <a:p>
            <a:pPr algn="ctr"/>
            <a:endParaRPr lang="en-GB" sz="1200" b="1" dirty="0"/>
          </a:p>
          <a:p>
            <a:pPr algn="ctr"/>
            <a:endParaRPr lang="en-GB" sz="1200" b="1" dirty="0" smtClean="0"/>
          </a:p>
          <a:p>
            <a:pPr algn="ctr"/>
            <a:r>
              <a:rPr lang="en-GB" sz="1200" b="1" dirty="0" smtClean="0"/>
              <a:t>Location and Population</a:t>
            </a:r>
          </a:p>
          <a:p>
            <a:pPr algn="ctr"/>
            <a:r>
              <a:rPr lang="en-GB" sz="1200" dirty="0" smtClean="0"/>
              <a:t>Bristol </a:t>
            </a:r>
            <a:r>
              <a:rPr lang="en-GB" sz="1200" dirty="0"/>
              <a:t>is </a:t>
            </a:r>
            <a:r>
              <a:rPr lang="en-GB" sz="1200" dirty="0" smtClean="0"/>
              <a:t>located </a:t>
            </a:r>
            <a:r>
              <a:rPr lang="en-GB" sz="1200" dirty="0"/>
              <a:t>in the south-west of England, approximately 5km to the west of </a:t>
            </a:r>
            <a:r>
              <a:rPr lang="en-GB" sz="1200" dirty="0" smtClean="0"/>
              <a:t>Swindon.</a:t>
            </a:r>
          </a:p>
          <a:p>
            <a:pPr algn="ctr"/>
            <a:r>
              <a:rPr lang="en-GB" sz="1200" dirty="0"/>
              <a:t>Bristol has a population of 440,500 and is expected to reach half a million by 2029. It is the largest city in the south west. </a:t>
            </a:r>
            <a:endParaRPr lang="en-GB" sz="1200" dirty="0" smtClean="0"/>
          </a:p>
          <a:p>
            <a:pPr algn="ctr"/>
            <a:endParaRPr lang="en-GB" sz="1200" dirty="0"/>
          </a:p>
          <a:p>
            <a:pPr algn="ctr"/>
            <a:endParaRPr lang="en-GB" sz="1200" dirty="0" smtClean="0"/>
          </a:p>
          <a:p>
            <a:pPr algn="ctr"/>
            <a:endParaRPr lang="en-GB" sz="1200" dirty="0"/>
          </a:p>
          <a:p>
            <a:pPr algn="ctr"/>
            <a:endParaRPr lang="en-GB" sz="1200" dirty="0" smtClean="0"/>
          </a:p>
          <a:p>
            <a:pPr algn="ctr"/>
            <a:endParaRPr lang="en-GB" sz="1200" dirty="0"/>
          </a:p>
          <a:p>
            <a:pPr algn="ctr"/>
            <a:endParaRPr lang="en-GB" sz="1200" dirty="0" smtClean="0"/>
          </a:p>
          <a:p>
            <a:pPr algn="ctr"/>
            <a:endParaRPr lang="en-GB" sz="1200" dirty="0"/>
          </a:p>
          <a:p>
            <a:pPr algn="ctr"/>
            <a:endParaRPr lang="en-GB" sz="1200" dirty="0"/>
          </a:p>
        </p:txBody>
      </p:sp>
      <p:sp>
        <p:nvSpPr>
          <p:cNvPr id="5" name="Rectangle 4"/>
          <p:cNvSpPr/>
          <p:nvPr/>
        </p:nvSpPr>
        <p:spPr>
          <a:xfrm>
            <a:off x="108284" y="3368842"/>
            <a:ext cx="3043990" cy="3272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The Importance of Bristol</a:t>
            </a:r>
            <a:endParaRPr lang="en-GB" sz="1200" b="1" dirty="0"/>
          </a:p>
          <a:p>
            <a:r>
              <a:rPr lang="en-GB" sz="1200" b="1" dirty="0"/>
              <a:t>Nationally: </a:t>
            </a:r>
            <a:endParaRPr lang="en-GB" sz="1200" b="1" dirty="0" smtClean="0"/>
          </a:p>
          <a:p>
            <a:pPr marL="171450" indent="-171450">
              <a:buFont typeface="Arial" panose="020B0604020202020204" pitchFamily="34" charset="0"/>
              <a:buChar char="•"/>
            </a:pPr>
            <a:r>
              <a:rPr lang="en-GB" sz="1200" dirty="0" smtClean="0"/>
              <a:t>Two </a:t>
            </a:r>
            <a:r>
              <a:rPr lang="en-GB" sz="1200" dirty="0"/>
              <a:t>universities – attracts students from around the UK </a:t>
            </a:r>
          </a:p>
          <a:p>
            <a:pPr marL="171450" indent="-171450">
              <a:buFont typeface="Arial" panose="020B0604020202020204" pitchFamily="34" charset="0"/>
              <a:buChar char="•"/>
            </a:pPr>
            <a:r>
              <a:rPr lang="en-GB" sz="1200" dirty="0" smtClean="0"/>
              <a:t>Two </a:t>
            </a:r>
            <a:r>
              <a:rPr lang="en-GB" sz="1200" dirty="0"/>
              <a:t>cathedrals – Bristol and </a:t>
            </a:r>
            <a:r>
              <a:rPr lang="en-GB" sz="1200" dirty="0" smtClean="0"/>
              <a:t>Clifton</a:t>
            </a:r>
          </a:p>
          <a:p>
            <a:pPr marL="171450" indent="-171450">
              <a:buFont typeface="Arial" panose="020B0604020202020204" pitchFamily="34" charset="0"/>
              <a:buChar char="•"/>
            </a:pPr>
            <a:r>
              <a:rPr lang="en-GB" sz="1200" dirty="0" smtClean="0"/>
              <a:t> </a:t>
            </a:r>
            <a:r>
              <a:rPr lang="en-GB" sz="1200" dirty="0"/>
              <a:t>Located on the M4 corridor with good road and rail links to London </a:t>
            </a:r>
          </a:p>
          <a:p>
            <a:r>
              <a:rPr lang="en-GB" sz="1200" b="1" dirty="0"/>
              <a:t>Internationally: </a:t>
            </a:r>
          </a:p>
          <a:p>
            <a:pPr marL="171450" indent="-171450">
              <a:buFont typeface="Arial" panose="020B0604020202020204" pitchFamily="34" charset="0"/>
              <a:buChar char="•"/>
            </a:pPr>
            <a:r>
              <a:rPr lang="en-GB" sz="1200" dirty="0" smtClean="0"/>
              <a:t>The </a:t>
            </a:r>
            <a:r>
              <a:rPr lang="en-GB" sz="1200" dirty="0"/>
              <a:t>largest concentration of silicon chip manufacture outside California </a:t>
            </a:r>
          </a:p>
          <a:p>
            <a:pPr marL="171450" indent="-171450">
              <a:buFont typeface="Arial" panose="020B0604020202020204" pitchFamily="34" charset="0"/>
              <a:buChar char="•"/>
            </a:pPr>
            <a:r>
              <a:rPr lang="en-GB" sz="1200" dirty="0" smtClean="0"/>
              <a:t>Around </a:t>
            </a:r>
            <a:r>
              <a:rPr lang="en-GB" sz="1200" dirty="0"/>
              <a:t>700,000 cars from Japan, Germany and Korea are imported to Bristol’s docks each year </a:t>
            </a:r>
          </a:p>
          <a:p>
            <a:pPr marL="171450" indent="-171450">
              <a:buFont typeface="Arial" panose="020B0604020202020204" pitchFamily="34" charset="0"/>
              <a:buChar char="•"/>
            </a:pPr>
            <a:r>
              <a:rPr lang="en-GB" sz="1200" dirty="0" smtClean="0"/>
              <a:t>Bristol </a:t>
            </a:r>
            <a:r>
              <a:rPr lang="en-GB" sz="1200" dirty="0"/>
              <a:t>airports links the city to major European centres </a:t>
            </a:r>
          </a:p>
          <a:p>
            <a:pPr marL="171450" indent="-171450">
              <a:buFont typeface="Arial" panose="020B0604020202020204" pitchFamily="34" charset="0"/>
              <a:buChar char="•"/>
            </a:pPr>
            <a:r>
              <a:rPr lang="en-GB" sz="1200" dirty="0"/>
              <a:t>The UK’s eighth most popular city for foreign visitors </a:t>
            </a:r>
          </a:p>
        </p:txBody>
      </p:sp>
      <p:sp>
        <p:nvSpPr>
          <p:cNvPr id="7" name="Rectangle 6"/>
          <p:cNvSpPr/>
          <p:nvPr/>
        </p:nvSpPr>
        <p:spPr>
          <a:xfrm>
            <a:off x="3296652" y="653714"/>
            <a:ext cx="5739063" cy="2534653"/>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GB" sz="1200" b="1" dirty="0" smtClean="0"/>
              <a:t>The impacts of national and international migration</a:t>
            </a:r>
          </a:p>
          <a:p>
            <a:pPr algn="ctr"/>
            <a:r>
              <a:rPr lang="en-GB" sz="1200" dirty="0" smtClean="0"/>
              <a:t>In </a:t>
            </a:r>
            <a:r>
              <a:rPr lang="en-GB" sz="1200" dirty="0"/>
              <a:t>recent years’ migration from abroad has accounted for about half of Bristol’s population growth e.g. from EU countries such as Poland. Migrant workers are employed in a variety of sectors </a:t>
            </a:r>
            <a:r>
              <a:rPr lang="en-GB" sz="1200" dirty="0" smtClean="0"/>
              <a:t>e.g. </a:t>
            </a:r>
            <a:r>
              <a:rPr lang="en-GB" sz="1200" dirty="0"/>
              <a:t>retail, health and manufacturing. </a:t>
            </a:r>
          </a:p>
        </p:txBody>
      </p:sp>
      <p:graphicFrame>
        <p:nvGraphicFramePr>
          <p:cNvPr id="9" name="Table 8"/>
          <p:cNvGraphicFramePr>
            <a:graphicFrameLocks noGrp="1"/>
          </p:cNvGraphicFramePr>
          <p:nvPr>
            <p:extLst>
              <p:ext uri="{D42A27DB-BD31-4B8C-83A1-F6EECF244321}">
                <p14:modId xmlns:p14="http://schemas.microsoft.com/office/powerpoint/2010/main" val="4143785238"/>
              </p:ext>
            </p:extLst>
          </p:nvPr>
        </p:nvGraphicFramePr>
        <p:xfrm>
          <a:off x="3458743" y="1692671"/>
          <a:ext cx="5414880" cy="1476720"/>
        </p:xfrm>
        <a:graphic>
          <a:graphicData uri="http://schemas.openxmlformats.org/drawingml/2006/table">
            <a:tbl>
              <a:tblPr firstRow="1" bandRow="1">
                <a:tableStyleId>{5940675A-B579-460E-94D1-54222C63F5DA}</a:tableStyleId>
              </a:tblPr>
              <a:tblGrid>
                <a:gridCol w="2455779">
                  <a:extLst>
                    <a:ext uri="{9D8B030D-6E8A-4147-A177-3AD203B41FA5}">
                      <a16:colId xmlns:a16="http://schemas.microsoft.com/office/drawing/2014/main" val="3629743824"/>
                    </a:ext>
                  </a:extLst>
                </a:gridCol>
                <a:gridCol w="2959101">
                  <a:extLst>
                    <a:ext uri="{9D8B030D-6E8A-4147-A177-3AD203B41FA5}">
                      <a16:colId xmlns:a16="http://schemas.microsoft.com/office/drawing/2014/main" val="2110831078"/>
                    </a:ext>
                  </a:extLst>
                </a:gridCol>
              </a:tblGrid>
              <a:tr h="288000">
                <a:tc>
                  <a:txBody>
                    <a:bodyPr/>
                    <a:lstStyle/>
                    <a:p>
                      <a:pPr algn="ctr"/>
                      <a:r>
                        <a:rPr lang="en-GB" sz="1200" dirty="0" smtClean="0"/>
                        <a:t>Positive Impacts</a:t>
                      </a:r>
                      <a:endParaRPr lang="en-GB" sz="1200" dirty="0"/>
                    </a:p>
                  </a:txBody>
                  <a:tcPr>
                    <a:solidFill>
                      <a:schemeClr val="tx2">
                        <a:lumMod val="20000"/>
                        <a:lumOff val="80000"/>
                      </a:schemeClr>
                    </a:solidFill>
                  </a:tcPr>
                </a:tc>
                <a:tc>
                  <a:txBody>
                    <a:bodyPr/>
                    <a:lstStyle/>
                    <a:p>
                      <a:pPr algn="ctr"/>
                      <a:r>
                        <a:rPr lang="en-GB" sz="1200" dirty="0" smtClean="0"/>
                        <a:t>Negative Impacts</a:t>
                      </a:r>
                      <a:endParaRPr lang="en-GB" sz="1200" dirty="0"/>
                    </a:p>
                  </a:txBody>
                  <a:tcPr>
                    <a:solidFill>
                      <a:schemeClr val="tx2">
                        <a:lumMod val="20000"/>
                        <a:lumOff val="80000"/>
                      </a:schemeClr>
                    </a:solidFill>
                  </a:tcPr>
                </a:tc>
                <a:extLst>
                  <a:ext uri="{0D108BD9-81ED-4DB2-BD59-A6C34878D82A}">
                    <a16:rowId xmlns:a16="http://schemas.microsoft.com/office/drawing/2014/main" val="2549270381"/>
                  </a:ext>
                </a:extLst>
              </a:tr>
              <a:tr h="988261">
                <a:tc>
                  <a:txBody>
                    <a:bodyPr/>
                    <a:lstStyle/>
                    <a:p>
                      <a:pPr marL="171450" indent="-171450">
                        <a:buFont typeface="Arial" panose="020B0604020202020204" pitchFamily="34" charset="0"/>
                        <a:buChar char="•"/>
                      </a:pPr>
                      <a:r>
                        <a:rPr lang="en-GB" sz="1200" dirty="0" smtClean="0"/>
                        <a:t>Mainly young migrants help to balance and ageing population </a:t>
                      </a:r>
                    </a:p>
                    <a:p>
                      <a:pPr marL="171450" indent="-171450">
                        <a:buFont typeface="Arial" panose="020B0604020202020204" pitchFamily="34" charset="0"/>
                        <a:buChar char="•"/>
                      </a:pPr>
                      <a:r>
                        <a:rPr lang="en-GB" sz="1200" dirty="0" smtClean="0"/>
                        <a:t>Hard working, motivated workforce </a:t>
                      </a:r>
                    </a:p>
                    <a:p>
                      <a:pPr marL="171450" indent="-171450">
                        <a:buFont typeface="Arial" panose="020B0604020202020204" pitchFamily="34" charset="0"/>
                        <a:buChar char="•"/>
                      </a:pPr>
                      <a:r>
                        <a:rPr lang="en-GB" sz="1200" dirty="0" smtClean="0"/>
                        <a:t>Contributing to both the local and national economy </a:t>
                      </a:r>
                      <a:endParaRPr lang="en-GB" sz="1200" dirty="0"/>
                    </a:p>
                  </a:txBody>
                  <a:tcPr/>
                </a:tc>
                <a:tc>
                  <a:txBody>
                    <a:bodyPr/>
                    <a:lstStyle/>
                    <a:p>
                      <a:pPr marL="171450" indent="-171450">
                        <a:buFont typeface="Arial" panose="020B0604020202020204" pitchFamily="34" charset="0"/>
                        <a:buChar char="•"/>
                      </a:pPr>
                      <a:r>
                        <a:rPr lang="en-GB" sz="1200" dirty="0" smtClean="0"/>
                        <a:t>Pressures on housing and employment </a:t>
                      </a:r>
                    </a:p>
                    <a:p>
                      <a:pPr marL="171450" indent="-171450">
                        <a:buFont typeface="Arial" panose="020B0604020202020204" pitchFamily="34" charset="0"/>
                        <a:buChar char="•"/>
                      </a:pPr>
                      <a:r>
                        <a:rPr lang="en-GB" sz="1200" dirty="0" smtClean="0"/>
                        <a:t>The need to provide education for children whose first language is not English</a:t>
                      </a:r>
                    </a:p>
                    <a:p>
                      <a:pPr marL="171450" indent="-171450">
                        <a:buFont typeface="Arial" panose="020B0604020202020204" pitchFamily="34" charset="0"/>
                        <a:buChar char="•"/>
                      </a:pPr>
                      <a:r>
                        <a:rPr lang="en-GB" sz="1200" dirty="0" smtClean="0"/>
                        <a:t>Challenge of integration within community </a:t>
                      </a:r>
                    </a:p>
                  </a:txBody>
                  <a:tcPr/>
                </a:tc>
                <a:extLst>
                  <a:ext uri="{0D108BD9-81ED-4DB2-BD59-A6C34878D82A}">
                    <a16:rowId xmlns:a16="http://schemas.microsoft.com/office/drawing/2014/main" val="3231150073"/>
                  </a:ext>
                </a:extLst>
              </a:tr>
            </a:tbl>
          </a:graphicData>
        </a:graphic>
      </p:graphicFrame>
      <p:pic>
        <p:nvPicPr>
          <p:cNvPr id="11" name="Picture 2" descr="Bristol - C-B-P UK Cent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161" y="2246432"/>
            <a:ext cx="697240" cy="8368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96652" y="3275494"/>
            <a:ext cx="5739063" cy="957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a:t>What changes are affecting Bristol? </a:t>
            </a:r>
          </a:p>
          <a:p>
            <a:pPr marL="171450" indent="-171450" algn="ctr">
              <a:buFont typeface="Arial" panose="020B0604020202020204" pitchFamily="34" charset="0"/>
              <a:buChar char="•"/>
            </a:pPr>
            <a:r>
              <a:rPr lang="en-GB" sz="1200" dirty="0" smtClean="0"/>
              <a:t>Bristol’s </a:t>
            </a:r>
            <a:r>
              <a:rPr lang="en-GB" sz="1200" dirty="0"/>
              <a:t>population is growing rapidly </a:t>
            </a:r>
          </a:p>
          <a:p>
            <a:pPr marL="171450" indent="-171450" algn="ctr">
              <a:buFont typeface="Arial" panose="020B0604020202020204" pitchFamily="34" charset="0"/>
              <a:buChar char="•"/>
            </a:pPr>
            <a:r>
              <a:rPr lang="en-GB" sz="1200" dirty="0" smtClean="0"/>
              <a:t>The </a:t>
            </a:r>
            <a:r>
              <a:rPr lang="en-GB" sz="1200" dirty="0"/>
              <a:t>network of motorways, road, rail and air connections has made it more accessible </a:t>
            </a:r>
            <a:endParaRPr lang="en-GB" sz="1200" dirty="0" smtClean="0"/>
          </a:p>
          <a:p>
            <a:pPr marL="171450" indent="-171450" algn="ctr">
              <a:buFont typeface="Arial" panose="020B0604020202020204" pitchFamily="34" charset="0"/>
              <a:buChar char="•"/>
            </a:pPr>
            <a:r>
              <a:rPr lang="en-GB" sz="1200" dirty="0" smtClean="0"/>
              <a:t> </a:t>
            </a:r>
            <a:r>
              <a:rPr lang="en-GB" sz="1200" dirty="0"/>
              <a:t>There are more people under the age of 16 than over 65 </a:t>
            </a:r>
          </a:p>
          <a:p>
            <a:pPr marL="171450" indent="-171450" algn="ctr">
              <a:buFont typeface="Arial" panose="020B0604020202020204" pitchFamily="34" charset="0"/>
              <a:buChar char="•"/>
            </a:pPr>
            <a:r>
              <a:rPr lang="en-GB" sz="1200" dirty="0" smtClean="0"/>
              <a:t>It’s </a:t>
            </a:r>
            <a:r>
              <a:rPr lang="en-GB" sz="1200" dirty="0"/>
              <a:t>population is becoming more ethnically diverse </a:t>
            </a:r>
          </a:p>
        </p:txBody>
      </p:sp>
      <p:sp>
        <p:nvSpPr>
          <p:cNvPr id="12" name="Rectangle 11"/>
          <p:cNvSpPr/>
          <p:nvPr/>
        </p:nvSpPr>
        <p:spPr>
          <a:xfrm>
            <a:off x="3296653" y="4338735"/>
            <a:ext cx="5739063" cy="23026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a:t>How can urban change create social opportunities in Bristol?  </a:t>
            </a:r>
          </a:p>
          <a:p>
            <a:pPr marL="171450" indent="-171450" algn="ctr">
              <a:buFont typeface="Arial" panose="020B0604020202020204" pitchFamily="34" charset="0"/>
              <a:buChar char="•"/>
            </a:pPr>
            <a:r>
              <a:rPr lang="en-GB" sz="1200" b="1" dirty="0" smtClean="0"/>
              <a:t>Culture</a:t>
            </a:r>
            <a:r>
              <a:rPr lang="en-GB" sz="1200" dirty="0" smtClean="0"/>
              <a:t> - Youthful </a:t>
            </a:r>
            <a:r>
              <a:rPr lang="en-GB" sz="1200" dirty="0"/>
              <a:t>population means there is a range of bars and nightclubs – The </a:t>
            </a:r>
            <a:r>
              <a:rPr lang="en-GB" sz="1200" dirty="0" err="1"/>
              <a:t>Colstan</a:t>
            </a:r>
            <a:r>
              <a:rPr lang="en-GB" sz="1200" dirty="0"/>
              <a:t> Hall has concerts and entertainment by major names in rock, pop and jazz </a:t>
            </a:r>
          </a:p>
          <a:p>
            <a:pPr marL="171450" indent="-171450" algn="ctr">
              <a:buFont typeface="Arial" panose="020B0604020202020204" pitchFamily="34" charset="0"/>
              <a:buChar char="•"/>
            </a:pPr>
            <a:r>
              <a:rPr lang="en-GB" sz="1200" b="1" dirty="0" smtClean="0"/>
              <a:t>Sport</a:t>
            </a:r>
            <a:r>
              <a:rPr lang="en-GB" sz="1200" dirty="0" smtClean="0"/>
              <a:t> </a:t>
            </a:r>
            <a:r>
              <a:rPr lang="en-GB" sz="1200" dirty="0"/>
              <a:t>– Bristol has two professional soccer teams – City and Rovers and a rugby union team - all teams are developing their stadiums to provide a range of leisure and conference facilities and accommodation </a:t>
            </a:r>
          </a:p>
          <a:p>
            <a:pPr marL="171450" indent="-171450" algn="ctr">
              <a:buFont typeface="Arial" panose="020B0604020202020204" pitchFamily="34" charset="0"/>
              <a:buChar char="•"/>
            </a:pPr>
            <a:r>
              <a:rPr lang="en-GB" sz="1200" b="1" dirty="0" smtClean="0"/>
              <a:t>Shopping</a:t>
            </a:r>
            <a:r>
              <a:rPr lang="en-GB" sz="1200" dirty="0" smtClean="0"/>
              <a:t> </a:t>
            </a:r>
            <a:r>
              <a:rPr lang="en-GB" sz="1200" dirty="0"/>
              <a:t>– The city centre had become outdated and people had begun shopping in the out of town retail park at </a:t>
            </a:r>
            <a:r>
              <a:rPr lang="en-GB" sz="1200" dirty="0" err="1"/>
              <a:t>Cribbs</a:t>
            </a:r>
            <a:r>
              <a:rPr lang="en-GB" sz="1200" dirty="0"/>
              <a:t> Causeway. Developments to encourage people to shop in the CBD include; pedetrianising the area, providing a more attractive shopping environment (new street furniture floral displays and landscaping and improving public transport into the centre </a:t>
            </a:r>
            <a:r>
              <a:rPr lang="en-GB" sz="1200" dirty="0" smtClean="0"/>
              <a:t>e.g. </a:t>
            </a:r>
            <a:r>
              <a:rPr lang="en-GB" sz="1200" dirty="0"/>
              <a:t>park and </a:t>
            </a:r>
            <a:r>
              <a:rPr lang="en-GB" sz="1200" dirty="0" smtClean="0"/>
              <a:t>ride. </a:t>
            </a:r>
            <a:r>
              <a:rPr lang="en-GB" sz="1200" b="1" dirty="0" smtClean="0"/>
              <a:t>Cabot Circus </a:t>
            </a:r>
            <a:r>
              <a:rPr lang="en-GB" sz="1200" dirty="0" smtClean="0"/>
              <a:t>a £200 million shopping centre was built in 2008, it also has a cinema and 250 apartments </a:t>
            </a:r>
            <a:endParaRPr lang="en-GB" sz="1200" dirty="0"/>
          </a:p>
        </p:txBody>
      </p:sp>
      <p:sp>
        <p:nvSpPr>
          <p:cNvPr id="2" name="TextBox 1"/>
          <p:cNvSpPr txBox="1"/>
          <p:nvPr/>
        </p:nvSpPr>
        <p:spPr>
          <a:xfrm>
            <a:off x="108284" y="0"/>
            <a:ext cx="8927431" cy="646331"/>
          </a:xfrm>
          <a:prstGeom prst="rect">
            <a:avLst/>
          </a:prstGeom>
          <a:solidFill>
            <a:schemeClr val="accent5"/>
          </a:solidFill>
        </p:spPr>
        <p:txBody>
          <a:bodyPr wrap="square" rtlCol="0">
            <a:spAutoFit/>
          </a:bodyPr>
          <a:lstStyle/>
          <a:p>
            <a:r>
              <a:rPr lang="en-GB" sz="3600" dirty="0" smtClean="0">
                <a:solidFill>
                  <a:schemeClr val="bg1"/>
                </a:solidFill>
              </a:rPr>
              <a:t>                    Bristol Year 10 HT2</a:t>
            </a:r>
            <a:endParaRPr lang="en-GB" sz="3600" dirty="0">
              <a:solidFill>
                <a:schemeClr val="bg1"/>
              </a:solidFill>
            </a:endParaRPr>
          </a:p>
        </p:txBody>
      </p:sp>
    </p:spTree>
    <p:extLst>
      <p:ext uri="{BB962C8B-B14F-4D97-AF65-F5344CB8AC3E}">
        <p14:creationId xmlns:p14="http://schemas.microsoft.com/office/powerpoint/2010/main" val="3540706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78238"/>
            <a:ext cx="3784600" cy="298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How </a:t>
            </a:r>
            <a:r>
              <a:rPr lang="en-GB" sz="1200" b="1" dirty="0"/>
              <a:t>can urban change create economic opportunities in Bristol</a:t>
            </a:r>
            <a:r>
              <a:rPr lang="en-GB" sz="1200" b="1" dirty="0" smtClean="0"/>
              <a:t>?</a:t>
            </a:r>
          </a:p>
          <a:p>
            <a:pPr marL="171450" indent="-171450" algn="ctr">
              <a:buFont typeface="Arial" panose="020B0604020202020204" pitchFamily="34" charset="0"/>
              <a:buChar char="•"/>
            </a:pPr>
            <a:r>
              <a:rPr lang="en-GB" sz="1200" dirty="0" smtClean="0"/>
              <a:t> </a:t>
            </a:r>
            <a:r>
              <a:rPr lang="en-GB" sz="1200" dirty="0"/>
              <a:t>The major change in Bristol’s industry has been the increased number of people working in high-tech companies. There are 50 microelectronic and silicon design businesses in Bristol. The following factors attract high-tech businesses to Bristol: a government grant of £100 million to become a super connected city with high broadband speeds, advanced research at the universities and an educated and skilled workforce. </a:t>
            </a:r>
          </a:p>
          <a:p>
            <a:pPr marL="171450" indent="-171450" algn="ctr">
              <a:buFont typeface="Arial" panose="020B0604020202020204" pitchFamily="34" charset="0"/>
              <a:buChar char="•"/>
            </a:pPr>
            <a:r>
              <a:rPr lang="en-GB" sz="1200" b="1" dirty="0" smtClean="0"/>
              <a:t>Example</a:t>
            </a:r>
            <a:r>
              <a:rPr lang="en-GB" sz="1200" dirty="0" smtClean="0"/>
              <a:t> </a:t>
            </a:r>
            <a:r>
              <a:rPr lang="en-GB" sz="1200" dirty="0"/>
              <a:t>– </a:t>
            </a:r>
            <a:r>
              <a:rPr lang="en-GB" sz="1200" dirty="0" err="1"/>
              <a:t>Aardman</a:t>
            </a:r>
            <a:r>
              <a:rPr lang="en-GB" sz="1200" dirty="0"/>
              <a:t> Animations - based in Bristol. The studio has been well known for its films using </a:t>
            </a:r>
            <a:r>
              <a:rPr lang="en-GB" sz="1200" dirty="0" err="1"/>
              <a:t>stopmotion</a:t>
            </a:r>
            <a:r>
              <a:rPr lang="en-GB" sz="1200" dirty="0"/>
              <a:t> clay animation techniques e.g. Wallace and Gromit – its films have won an Oscar and many other award</a:t>
            </a:r>
          </a:p>
        </p:txBody>
      </p:sp>
      <p:sp>
        <p:nvSpPr>
          <p:cNvPr id="3" name="Rectangle 2"/>
          <p:cNvSpPr/>
          <p:nvPr/>
        </p:nvSpPr>
        <p:spPr>
          <a:xfrm>
            <a:off x="4184780" y="654179"/>
            <a:ext cx="4800600" cy="298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a:t>How can urban change create environmental opportunities in Bristol? </a:t>
            </a:r>
            <a:endParaRPr lang="en-GB" sz="1200" dirty="0"/>
          </a:p>
          <a:p>
            <a:pPr marL="171450" indent="-171450" algn="ctr">
              <a:buFont typeface="Arial" panose="020B0604020202020204" pitchFamily="34" charset="0"/>
              <a:buChar char="•"/>
            </a:pPr>
            <a:r>
              <a:rPr lang="en-GB" sz="1200" dirty="0" smtClean="0"/>
              <a:t>2015 </a:t>
            </a:r>
            <a:r>
              <a:rPr lang="en-GB" sz="1200" dirty="0"/>
              <a:t>Bristol awarded </a:t>
            </a:r>
            <a:r>
              <a:rPr lang="en-GB" sz="1200" b="1" dirty="0"/>
              <a:t>European Green Capital </a:t>
            </a:r>
            <a:r>
              <a:rPr lang="en-GB" sz="1200" dirty="0"/>
              <a:t>with a plan to achieve the following by 2020, transport improvements, improved energy efficiency and development of renewable energy </a:t>
            </a:r>
          </a:p>
          <a:p>
            <a:pPr marL="171450" indent="-171450" algn="ctr">
              <a:buFont typeface="Arial" panose="020B0604020202020204" pitchFamily="34" charset="0"/>
              <a:buChar char="•"/>
            </a:pPr>
            <a:r>
              <a:rPr lang="en-GB" sz="1200" dirty="0" smtClean="0"/>
              <a:t>Bristol </a:t>
            </a:r>
            <a:r>
              <a:rPr lang="en-GB" sz="1200" dirty="0"/>
              <a:t>plans to develop an integrated transport system linking different forms of public transport within the city. The aim is to get people to travel using public transport instead of cars – reducing congestion and air pollution. </a:t>
            </a:r>
            <a:endParaRPr lang="en-GB" sz="1200" dirty="0" smtClean="0"/>
          </a:p>
          <a:p>
            <a:pPr marL="171450" indent="-171450" algn="ctr">
              <a:buFont typeface="Arial" panose="020B0604020202020204" pitchFamily="34" charset="0"/>
              <a:buChar char="•"/>
            </a:pPr>
            <a:r>
              <a:rPr lang="en-GB" sz="1200" dirty="0" smtClean="0"/>
              <a:t>The </a:t>
            </a:r>
            <a:r>
              <a:rPr lang="en-GB" sz="1200" dirty="0"/>
              <a:t>Rapid Transit Network consists of three bus routes from Temple Meads train station with the city’s park and ride sites.  </a:t>
            </a:r>
            <a:endParaRPr lang="en-GB" sz="1200" dirty="0" smtClean="0"/>
          </a:p>
          <a:p>
            <a:pPr marL="171450" indent="-171450" algn="ctr">
              <a:buFont typeface="Arial" panose="020B0604020202020204" pitchFamily="34" charset="0"/>
              <a:buChar char="•"/>
            </a:pPr>
            <a:r>
              <a:rPr lang="en-GB" sz="1200" b="1" dirty="0" smtClean="0"/>
              <a:t>Urban </a:t>
            </a:r>
            <a:r>
              <a:rPr lang="en-GB" sz="1200" b="1" dirty="0"/>
              <a:t>greening </a:t>
            </a:r>
            <a:r>
              <a:rPr lang="en-GB" sz="1200" dirty="0"/>
              <a:t>– 1/3 of Bristol’s is open space and more than 90% of people love within </a:t>
            </a:r>
            <a:r>
              <a:rPr lang="en-GB" sz="1200" dirty="0" smtClean="0"/>
              <a:t>350m </a:t>
            </a:r>
            <a:r>
              <a:rPr lang="en-GB" sz="1200" dirty="0"/>
              <a:t>of parkland and waterways. Bristol has 8 nature reserves and 300 parks. Queen Square was once a dual carriage way but is now transformed into a cycle way with open space. Green initiatives include: 30% of </a:t>
            </a:r>
            <a:r>
              <a:rPr lang="en-GB" sz="1200" dirty="0" smtClean="0"/>
              <a:t>city </a:t>
            </a:r>
            <a:r>
              <a:rPr lang="en-GB" sz="1200" dirty="0"/>
              <a:t>to be covered in trees. </a:t>
            </a:r>
          </a:p>
        </p:txBody>
      </p:sp>
      <p:sp>
        <p:nvSpPr>
          <p:cNvPr id="4" name="Rectangle 3"/>
          <p:cNvSpPr/>
          <p:nvPr/>
        </p:nvSpPr>
        <p:spPr>
          <a:xfrm>
            <a:off x="152400" y="3666930"/>
            <a:ext cx="5181600" cy="30386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a:t>How has urban change in Bristol created challenges? </a:t>
            </a:r>
            <a:endParaRPr lang="en-GB" sz="1200" b="1" dirty="0" smtClean="0"/>
          </a:p>
          <a:p>
            <a:pPr algn="ctr"/>
            <a:r>
              <a:rPr lang="en-GB" sz="1200" b="1" dirty="0" smtClean="0"/>
              <a:t>Social </a:t>
            </a:r>
            <a:r>
              <a:rPr lang="en-GB" sz="1200" b="1" dirty="0"/>
              <a:t>and economic challenges: </a:t>
            </a:r>
            <a:endParaRPr lang="en-GB" sz="1200" dirty="0"/>
          </a:p>
          <a:p>
            <a:pPr marL="171450" indent="-171450" algn="ctr">
              <a:buFont typeface="Arial" panose="020B0604020202020204" pitchFamily="34" charset="0"/>
              <a:buChar char="•"/>
            </a:pPr>
            <a:r>
              <a:rPr lang="en-GB" sz="1200" b="1" dirty="0" smtClean="0"/>
              <a:t>Urban </a:t>
            </a:r>
            <a:r>
              <a:rPr lang="en-GB" sz="1200" b="1" dirty="0"/>
              <a:t>deprivation </a:t>
            </a:r>
            <a:r>
              <a:rPr lang="en-GB" sz="1200" dirty="0"/>
              <a:t>– </a:t>
            </a:r>
            <a:r>
              <a:rPr lang="en-GB" sz="1200" dirty="0" err="1"/>
              <a:t>Filwood</a:t>
            </a:r>
            <a:r>
              <a:rPr lang="en-GB" sz="1200" dirty="0"/>
              <a:t> (south of Bristol) is in the top 10 % of the most socially deprived areas in the country. In </a:t>
            </a:r>
            <a:r>
              <a:rPr lang="en-GB" sz="1200" dirty="0" smtClean="0"/>
              <a:t>2018 </a:t>
            </a:r>
            <a:r>
              <a:rPr lang="en-GB" sz="1200" dirty="0"/>
              <a:t>a survey by Bristol City Council revealed that more than a third of people living in </a:t>
            </a:r>
            <a:r>
              <a:rPr lang="en-GB" sz="1200" dirty="0" err="1"/>
              <a:t>Filwood</a:t>
            </a:r>
            <a:r>
              <a:rPr lang="en-GB" sz="1200" dirty="0"/>
              <a:t> and over half the children were in very low-income households. </a:t>
            </a:r>
            <a:endParaRPr lang="en-GB" sz="1200" dirty="0" smtClean="0"/>
          </a:p>
          <a:p>
            <a:pPr marL="171450" indent="-171450" algn="ctr">
              <a:buFont typeface="Arial" panose="020B0604020202020204" pitchFamily="34" charset="0"/>
              <a:buChar char="•"/>
            </a:pPr>
            <a:r>
              <a:rPr lang="en-GB" sz="1200" dirty="0" smtClean="0"/>
              <a:t>Inequalities </a:t>
            </a:r>
            <a:r>
              <a:rPr lang="en-GB" sz="1200" dirty="0"/>
              <a:t>in </a:t>
            </a:r>
            <a:r>
              <a:rPr lang="en-GB" sz="1200" b="1" dirty="0"/>
              <a:t>housing</a:t>
            </a:r>
            <a:r>
              <a:rPr lang="en-GB" sz="1200" dirty="0"/>
              <a:t> – Housing in </a:t>
            </a:r>
            <a:r>
              <a:rPr lang="en-GB" sz="1200" dirty="0" err="1"/>
              <a:t>Filwood</a:t>
            </a:r>
            <a:r>
              <a:rPr lang="en-GB" sz="1200" dirty="0"/>
              <a:t> is split equally between owner occupied and those rented from the city council. Compared to Stoke Bishop in the north of Bristol where 81% of the housing is owner occupied. Most of the council houses in </a:t>
            </a:r>
            <a:r>
              <a:rPr lang="en-GB" sz="1200" dirty="0" err="1"/>
              <a:t>Filwood</a:t>
            </a:r>
            <a:r>
              <a:rPr lang="en-GB" sz="1200" dirty="0"/>
              <a:t> were built in the 1930s and are poorly </a:t>
            </a:r>
            <a:r>
              <a:rPr lang="en-GB" sz="1200" dirty="0" smtClean="0"/>
              <a:t>insulated.</a:t>
            </a:r>
          </a:p>
          <a:p>
            <a:pPr marL="171450" indent="-171450" algn="ctr">
              <a:buFont typeface="Arial" panose="020B0604020202020204" pitchFamily="34" charset="0"/>
              <a:buChar char="•"/>
            </a:pPr>
            <a:r>
              <a:rPr lang="en-GB" sz="1200" dirty="0" smtClean="0"/>
              <a:t>Inequalities </a:t>
            </a:r>
            <a:r>
              <a:rPr lang="en-GB" sz="1200" dirty="0"/>
              <a:t>in </a:t>
            </a:r>
            <a:r>
              <a:rPr lang="en-GB" sz="1200" b="1" dirty="0"/>
              <a:t>education</a:t>
            </a:r>
            <a:r>
              <a:rPr lang="en-GB" sz="1200" dirty="0"/>
              <a:t> - In </a:t>
            </a:r>
            <a:r>
              <a:rPr lang="en-GB" sz="1200" dirty="0" err="1"/>
              <a:t>Filwood</a:t>
            </a:r>
            <a:r>
              <a:rPr lang="en-GB" sz="1200" dirty="0"/>
              <a:t> in 2013 only 36% of students got top grades at GCSE, including English and Maths compared to 94% in Stoke </a:t>
            </a:r>
            <a:r>
              <a:rPr lang="en-GB" sz="1200" dirty="0" smtClean="0"/>
              <a:t>Bishop</a:t>
            </a:r>
          </a:p>
          <a:p>
            <a:pPr marL="171450" indent="-171450" algn="ctr">
              <a:buFont typeface="Arial" panose="020B0604020202020204" pitchFamily="34" charset="0"/>
              <a:buChar char="•"/>
            </a:pPr>
            <a:r>
              <a:rPr lang="en-GB" sz="1200" dirty="0" smtClean="0"/>
              <a:t>Inequalities </a:t>
            </a:r>
            <a:r>
              <a:rPr lang="en-GB" sz="1200" dirty="0"/>
              <a:t>in </a:t>
            </a:r>
            <a:r>
              <a:rPr lang="en-GB" sz="1200" b="1" dirty="0"/>
              <a:t>health</a:t>
            </a:r>
            <a:r>
              <a:rPr lang="en-GB" sz="1200" dirty="0"/>
              <a:t> – In </a:t>
            </a:r>
            <a:r>
              <a:rPr lang="en-GB" sz="1200" dirty="0" err="1"/>
              <a:t>Filwood</a:t>
            </a:r>
            <a:r>
              <a:rPr lang="en-GB" sz="1200" dirty="0"/>
              <a:t> death rates from cancer are higher than average and life expectancy is 78 years compared to 83 years in Stoke </a:t>
            </a:r>
            <a:r>
              <a:rPr lang="en-GB" sz="1200" dirty="0" smtClean="0"/>
              <a:t>Bishop</a:t>
            </a:r>
          </a:p>
          <a:p>
            <a:pPr marL="171450" indent="-171450" algn="ctr">
              <a:buFont typeface="Arial" panose="020B0604020202020204" pitchFamily="34" charset="0"/>
              <a:buChar char="•"/>
            </a:pPr>
            <a:r>
              <a:rPr lang="en-GB" sz="1200" dirty="0" smtClean="0"/>
              <a:t>Inequalities </a:t>
            </a:r>
            <a:r>
              <a:rPr lang="en-GB" sz="1200" dirty="0"/>
              <a:t>in </a:t>
            </a:r>
            <a:r>
              <a:rPr lang="en-GB" sz="1200" b="1" dirty="0"/>
              <a:t>employment</a:t>
            </a:r>
            <a:r>
              <a:rPr lang="en-GB" sz="1200" dirty="0"/>
              <a:t> – Only 3% of people in Stoke Bishop are unemployed compared to 1/3 of people aged 16-24 in </a:t>
            </a:r>
            <a:r>
              <a:rPr lang="en-GB" sz="1200" dirty="0" err="1"/>
              <a:t>Filwood</a:t>
            </a:r>
            <a:r>
              <a:rPr lang="en-GB" sz="1200" dirty="0"/>
              <a:t>. </a:t>
            </a:r>
            <a:endParaRPr lang="en-GB" sz="1200" dirty="0" smtClean="0"/>
          </a:p>
        </p:txBody>
      </p:sp>
      <p:sp>
        <p:nvSpPr>
          <p:cNvPr id="5" name="Rectangle 4"/>
          <p:cNvSpPr/>
          <p:nvPr/>
        </p:nvSpPr>
        <p:spPr>
          <a:xfrm>
            <a:off x="5411755" y="3666930"/>
            <a:ext cx="3573625" cy="30386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a:t>How has urban change in Bristol created challenges?  </a:t>
            </a:r>
            <a:r>
              <a:rPr lang="en-GB" sz="1200" b="1" dirty="0" smtClean="0"/>
              <a:t>Environmental</a:t>
            </a:r>
            <a:r>
              <a:rPr lang="en-GB" sz="1200" dirty="0" smtClean="0"/>
              <a:t> </a:t>
            </a:r>
            <a:r>
              <a:rPr lang="en-GB" sz="1200" b="1" dirty="0" smtClean="0"/>
              <a:t>challenge</a:t>
            </a:r>
            <a:endParaRPr lang="en-GB" sz="1200" dirty="0" smtClean="0"/>
          </a:p>
          <a:p>
            <a:pPr algn="ctr"/>
            <a:r>
              <a:rPr lang="en-GB" sz="1200" b="1" dirty="0" smtClean="0"/>
              <a:t>Dereliction</a:t>
            </a:r>
            <a:r>
              <a:rPr lang="en-GB" sz="1200" dirty="0" smtClean="0"/>
              <a:t> </a:t>
            </a:r>
            <a:r>
              <a:rPr lang="en-GB" sz="1200" dirty="0"/>
              <a:t>– Changes in the economy and industry in Bristol have led to many industrial buildings that are no longer being used becoming derelict. This is mainly in the inner city. When the port function moved downstream from the city many warehouses were abandoned and fell into decay. </a:t>
            </a:r>
            <a:r>
              <a:rPr lang="en-GB" sz="1200" b="1" dirty="0"/>
              <a:t>Stokes Croft </a:t>
            </a:r>
            <a:r>
              <a:rPr lang="en-GB" sz="1200" dirty="0"/>
              <a:t>in Bristol’s inner city became notorious for its derelict housing and abandoned properties and many empty houses have been taken over by squatters and the area has suffered from anti-social </a:t>
            </a:r>
            <a:r>
              <a:rPr lang="en-GB" sz="1200" dirty="0" smtClean="0"/>
              <a:t>behaviour. </a:t>
            </a:r>
          </a:p>
          <a:p>
            <a:pPr algn="ctr"/>
            <a:r>
              <a:rPr lang="en-GB" sz="1200" b="1" dirty="0" smtClean="0"/>
              <a:t>Solution</a:t>
            </a:r>
            <a:r>
              <a:rPr lang="en-GB" sz="1200" dirty="0" smtClean="0"/>
              <a:t> - Bristol </a:t>
            </a:r>
            <a:r>
              <a:rPr lang="en-GB" sz="1200" dirty="0"/>
              <a:t>City Council has received lottery grants to help improve the poor economic activity and urban decay in the area. Artists wanted to improve the areas through public action and community art. </a:t>
            </a:r>
          </a:p>
        </p:txBody>
      </p:sp>
      <p:sp>
        <p:nvSpPr>
          <p:cNvPr id="6" name="TextBox 5"/>
          <p:cNvSpPr txBox="1"/>
          <p:nvPr/>
        </p:nvSpPr>
        <p:spPr>
          <a:xfrm>
            <a:off x="108284" y="0"/>
            <a:ext cx="8927431" cy="646331"/>
          </a:xfrm>
          <a:prstGeom prst="rect">
            <a:avLst/>
          </a:prstGeom>
          <a:solidFill>
            <a:schemeClr val="accent5"/>
          </a:solidFill>
        </p:spPr>
        <p:txBody>
          <a:bodyPr wrap="square" rtlCol="0">
            <a:spAutoFit/>
          </a:bodyPr>
          <a:lstStyle/>
          <a:p>
            <a:r>
              <a:rPr lang="en-GB" sz="3600" dirty="0" smtClean="0">
                <a:solidFill>
                  <a:schemeClr val="bg1"/>
                </a:solidFill>
              </a:rPr>
              <a:t>                    Bristol Year 10 HT2</a:t>
            </a:r>
            <a:endParaRPr lang="en-GB" sz="3600" dirty="0">
              <a:solidFill>
                <a:schemeClr val="bg1"/>
              </a:solidFill>
            </a:endParaRPr>
          </a:p>
        </p:txBody>
      </p:sp>
    </p:spTree>
    <p:extLst>
      <p:ext uri="{BB962C8B-B14F-4D97-AF65-F5344CB8AC3E}">
        <p14:creationId xmlns:p14="http://schemas.microsoft.com/office/powerpoint/2010/main" val="967210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 y="494522"/>
            <a:ext cx="3733800" cy="6363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How has urban change in Bristol created challenges?  Environmental</a:t>
            </a:r>
            <a:r>
              <a:rPr lang="en-GB" sz="1200" dirty="0" smtClean="0"/>
              <a:t> </a:t>
            </a:r>
            <a:r>
              <a:rPr lang="en-GB" sz="1200" b="1" dirty="0" smtClean="0"/>
              <a:t>challenges</a:t>
            </a:r>
            <a:endParaRPr lang="en-GB" sz="1200" dirty="0" smtClean="0"/>
          </a:p>
          <a:p>
            <a:pPr marL="171450" indent="-171450" algn="ctr">
              <a:buFont typeface="Arial" panose="020B0604020202020204" pitchFamily="34" charset="0"/>
              <a:buChar char="•"/>
            </a:pPr>
            <a:r>
              <a:rPr lang="en-GB" sz="1200" b="1" dirty="0" smtClean="0"/>
              <a:t>Urban sprawl </a:t>
            </a:r>
            <a:r>
              <a:rPr lang="en-GB" sz="1200" dirty="0" smtClean="0"/>
              <a:t>– Urban sprawl has extended particularly to the north-west of the city. The new town of </a:t>
            </a:r>
            <a:r>
              <a:rPr lang="en-GB" sz="1200" b="1" dirty="0" smtClean="0"/>
              <a:t>Bradley Stoke </a:t>
            </a:r>
            <a:r>
              <a:rPr lang="en-GB" sz="1200" dirty="0" smtClean="0"/>
              <a:t>has extended the city to the north. </a:t>
            </a:r>
          </a:p>
          <a:p>
            <a:pPr algn="ctr"/>
            <a:r>
              <a:rPr lang="en-GB" sz="1200" b="1" dirty="0" smtClean="0"/>
              <a:t>Solution</a:t>
            </a:r>
            <a:r>
              <a:rPr lang="en-GB" sz="1200" dirty="0" smtClean="0"/>
              <a:t> - Between 2006 and 2013 only 6% of new housing developments were on greenfield land and by 2026 over 30,000 new homes are planned on brownfield sites. The green belt was set up to prevent urban sprawl on the rural-urban fringe and the merging of the cities Bath and Bristol. Towns to the north and south of the city, such as </a:t>
            </a:r>
            <a:r>
              <a:rPr lang="en-GB" sz="1200" b="1" dirty="0" smtClean="0"/>
              <a:t>Clevedon</a:t>
            </a:r>
            <a:r>
              <a:rPr lang="en-GB" sz="1200" dirty="0" smtClean="0"/>
              <a:t> has expanded to become </a:t>
            </a:r>
            <a:r>
              <a:rPr lang="en-GB" sz="1200" b="1" dirty="0" smtClean="0"/>
              <a:t>commuter settlements </a:t>
            </a:r>
            <a:r>
              <a:rPr lang="en-GB" sz="1200" dirty="0" smtClean="0"/>
              <a:t>so that people are able to travel from surrounding areas to work in the city. </a:t>
            </a:r>
          </a:p>
          <a:p>
            <a:pPr marL="171450" indent="-171450" algn="ctr">
              <a:buFont typeface="Arial" panose="020B0604020202020204" pitchFamily="34" charset="0"/>
              <a:buChar char="•"/>
            </a:pPr>
            <a:r>
              <a:rPr lang="en-GB" sz="1200" b="1" dirty="0" smtClean="0"/>
              <a:t>Waste disposal </a:t>
            </a:r>
            <a:r>
              <a:rPr lang="en-GB" sz="1200" dirty="0" smtClean="0"/>
              <a:t>– The city produces half a million tonnes of waste per year. It is among the worst cities in the country in terms of the amount of food waste it creates. </a:t>
            </a:r>
          </a:p>
          <a:p>
            <a:pPr algn="ctr"/>
            <a:r>
              <a:rPr lang="en-GB" sz="1200" b="1" dirty="0" smtClean="0"/>
              <a:t>Solutions</a:t>
            </a:r>
            <a:r>
              <a:rPr lang="en-GB" sz="1200" dirty="0" smtClean="0"/>
              <a:t> - A range of strategies have been adopted to cope with the problem of waste disposal e.g. reducing the amount of waste that has to be sent to landfill and reducing the amount of waste generated per household by 15%. Bristol’s population has increased by 9% since 2000 and the amount of household waste has reduced by 18% in the same period. </a:t>
            </a:r>
          </a:p>
          <a:p>
            <a:pPr marL="171450" indent="-171450" algn="ctr">
              <a:buFont typeface="Arial" panose="020B0604020202020204" pitchFamily="34" charset="0"/>
              <a:buChar char="•"/>
            </a:pPr>
            <a:r>
              <a:rPr lang="en-GB" sz="1200" b="1" dirty="0" smtClean="0"/>
              <a:t>Atmospheric pollution </a:t>
            </a:r>
            <a:r>
              <a:rPr lang="en-GB" sz="1200" dirty="0" smtClean="0"/>
              <a:t>– Vehicle emissions are the main cause of air pollution in the city. Bristol is the most congested city in England and the main bus routes are often the most polluted. An estimated 200 people die in the city each year due to air pollution. </a:t>
            </a:r>
          </a:p>
          <a:p>
            <a:pPr algn="ctr"/>
            <a:r>
              <a:rPr lang="en-GB" sz="1200" b="1" dirty="0" smtClean="0"/>
              <a:t>Solutions-</a:t>
            </a:r>
            <a:r>
              <a:rPr lang="en-GB" sz="1200" dirty="0" smtClean="0"/>
              <a:t> Plans to reduce air quality include reducing speeds on motorways and residential areas and a smartphone app with information about public transport.</a:t>
            </a:r>
            <a:endParaRPr lang="en-GB" sz="1200" dirty="0"/>
          </a:p>
        </p:txBody>
      </p:sp>
      <p:sp>
        <p:nvSpPr>
          <p:cNvPr id="3" name="Rectangle 2"/>
          <p:cNvSpPr/>
          <p:nvPr/>
        </p:nvSpPr>
        <p:spPr>
          <a:xfrm>
            <a:off x="3981450" y="839754"/>
            <a:ext cx="5029200" cy="34020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a:t>Named </a:t>
            </a:r>
            <a:r>
              <a:rPr lang="en-GB" sz="1100" b="1" dirty="0" smtClean="0"/>
              <a:t>Example: The </a:t>
            </a:r>
            <a:r>
              <a:rPr lang="en-GB" sz="1100" b="1" dirty="0"/>
              <a:t>Temple Quarter </a:t>
            </a:r>
            <a:r>
              <a:rPr lang="en-GB" sz="1100" b="1" dirty="0" smtClean="0"/>
              <a:t>Regeneration</a:t>
            </a:r>
          </a:p>
          <a:p>
            <a:pPr algn="ctr"/>
            <a:r>
              <a:rPr lang="en-GB" sz="1100" b="1" dirty="0"/>
              <a:t>Reasons why the area needed regeneration: </a:t>
            </a:r>
            <a:endParaRPr lang="en-GB" sz="1100" dirty="0"/>
          </a:p>
          <a:p>
            <a:pPr algn="ctr"/>
            <a:r>
              <a:rPr lang="en-GB" sz="1100" dirty="0"/>
              <a:t>The Temple Quarter was very rundown. It gave a bad first impression to visitors, as it was the first part of the city seen by anyone driving from Wells or Bath. The Temple Quarter was developed as an industrial areas in 18th Century. The land was mainly disused and in a state of dereliction. </a:t>
            </a:r>
          </a:p>
          <a:p>
            <a:pPr algn="ctr"/>
            <a:r>
              <a:rPr lang="en-GB" sz="1100" dirty="0"/>
              <a:t> </a:t>
            </a:r>
          </a:p>
          <a:p>
            <a:pPr algn="ctr"/>
            <a:r>
              <a:rPr lang="en-GB" sz="1100" b="1" dirty="0"/>
              <a:t>The main features of the project</a:t>
            </a:r>
            <a:r>
              <a:rPr lang="en-GB" sz="1100" b="1" dirty="0" smtClean="0"/>
              <a:t>: </a:t>
            </a:r>
            <a:endParaRPr lang="en-GB" sz="1100" b="1" dirty="0"/>
          </a:p>
          <a:p>
            <a:pPr marL="171450" indent="-171450" algn="ctr">
              <a:buFont typeface="Arial" panose="020B0604020202020204" pitchFamily="34" charset="0"/>
              <a:buChar char="•"/>
            </a:pPr>
            <a:r>
              <a:rPr lang="en-GB" sz="1100" dirty="0" smtClean="0"/>
              <a:t>New </a:t>
            </a:r>
            <a:r>
              <a:rPr lang="en-GB" sz="1100" dirty="0"/>
              <a:t>bridge built across the River Avon to the site of the former diesel depot – This </a:t>
            </a:r>
            <a:r>
              <a:rPr lang="en-GB" sz="1100" dirty="0" smtClean="0"/>
              <a:t>was intended to give </a:t>
            </a:r>
            <a:r>
              <a:rPr lang="en-GB" sz="1100" dirty="0"/>
              <a:t>access to the New Bristol Arena (to be used for sporting events with up to 12,000 spectators) </a:t>
            </a:r>
            <a:r>
              <a:rPr lang="en-GB" sz="1100" dirty="0" smtClean="0"/>
              <a:t>however the Arena is now being built outside of the city centre.</a:t>
            </a:r>
            <a:endParaRPr lang="en-GB" sz="1100" dirty="0"/>
          </a:p>
          <a:p>
            <a:pPr marL="171450" indent="-171450" algn="ctr">
              <a:buFont typeface="Arial" panose="020B0604020202020204" pitchFamily="34" charset="0"/>
              <a:buChar char="•"/>
            </a:pPr>
            <a:r>
              <a:rPr lang="en-GB" sz="1100" dirty="0" smtClean="0"/>
              <a:t>Improved </a:t>
            </a:r>
            <a:r>
              <a:rPr lang="en-GB" sz="1100" dirty="0"/>
              <a:t>access in and around Bristol – Improvements to Temple Meads station to encourage more people to travel by train </a:t>
            </a:r>
          </a:p>
          <a:p>
            <a:pPr marL="171450" indent="-171450" algn="ctr">
              <a:buFont typeface="Arial" panose="020B0604020202020204" pitchFamily="34" charset="0"/>
              <a:buChar char="•"/>
            </a:pPr>
            <a:r>
              <a:rPr lang="en-GB" sz="1100" dirty="0" smtClean="0"/>
              <a:t>Improved </a:t>
            </a:r>
            <a:r>
              <a:rPr lang="en-GB" sz="1100" dirty="0"/>
              <a:t>road layout with links to the rapid transport network and the </a:t>
            </a:r>
            <a:r>
              <a:rPr lang="en-GB" sz="1100" dirty="0" smtClean="0"/>
              <a:t>Bristol Bath </a:t>
            </a:r>
            <a:r>
              <a:rPr lang="en-GB" sz="1100" dirty="0"/>
              <a:t>cycle network </a:t>
            </a:r>
          </a:p>
          <a:p>
            <a:pPr marL="171450" indent="-171450" algn="ctr">
              <a:buFont typeface="Arial" panose="020B0604020202020204" pitchFamily="34" charset="0"/>
              <a:buChar char="•"/>
            </a:pPr>
            <a:r>
              <a:rPr lang="en-GB" sz="1100" dirty="0" smtClean="0"/>
              <a:t>Enterprise </a:t>
            </a:r>
            <a:r>
              <a:rPr lang="en-GB" sz="1100" dirty="0"/>
              <a:t>zone status – 240,000m2 of either new or refurbished buildings, creating offices, homes and shops. The target is to create 4000 jobs by 2020 and 17000 by 2037 </a:t>
            </a:r>
            <a:r>
              <a:rPr lang="en-GB" sz="1100" dirty="0" smtClean="0"/>
              <a:t>e.g. </a:t>
            </a:r>
            <a:r>
              <a:rPr lang="en-GB" sz="1100" b="1" dirty="0"/>
              <a:t>Brunel’s engine shed  </a:t>
            </a:r>
            <a:r>
              <a:rPr lang="en-GB" sz="1100" dirty="0"/>
              <a:t>- A £1.7 million innovation centre is being created – home to high-tech, creative and low carbon sector companies. </a:t>
            </a:r>
            <a:endParaRPr lang="en-GB" sz="1100" dirty="0" smtClean="0"/>
          </a:p>
        </p:txBody>
      </p:sp>
      <p:sp>
        <p:nvSpPr>
          <p:cNvPr id="4" name="Rectangle 3"/>
          <p:cNvSpPr/>
          <p:nvPr/>
        </p:nvSpPr>
        <p:spPr>
          <a:xfrm>
            <a:off x="4051300" y="4381500"/>
            <a:ext cx="4889500" cy="233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Potential Exam Questions on Bristol</a:t>
            </a:r>
          </a:p>
          <a:p>
            <a:pPr algn="ctr"/>
            <a:r>
              <a:rPr lang="en-GB" sz="1200" b="1" dirty="0"/>
              <a:t>Outline</a:t>
            </a:r>
            <a:r>
              <a:rPr lang="en-GB" sz="1200" dirty="0"/>
              <a:t> one way that international migration has led to change in the character of a named UK city</a:t>
            </a:r>
            <a:r>
              <a:rPr lang="en-GB" sz="1200" dirty="0" smtClean="0"/>
              <a:t>. (2)</a:t>
            </a:r>
          </a:p>
          <a:p>
            <a:pPr algn="ctr"/>
            <a:r>
              <a:rPr lang="en-GB" sz="1200" b="1" dirty="0" smtClean="0"/>
              <a:t>Suggest</a:t>
            </a:r>
            <a:r>
              <a:rPr lang="en-GB" sz="1200" dirty="0" smtClean="0"/>
              <a:t> </a:t>
            </a:r>
            <a:r>
              <a:rPr lang="en-GB" sz="1200" dirty="0"/>
              <a:t>why there are inequalities in health in urban areas</a:t>
            </a:r>
            <a:r>
              <a:rPr lang="en-GB" sz="1200" dirty="0" smtClean="0"/>
              <a:t>. (4)</a:t>
            </a:r>
          </a:p>
          <a:p>
            <a:pPr algn="ctr"/>
            <a:r>
              <a:rPr lang="en-GB" sz="1200" b="1" dirty="0" smtClean="0"/>
              <a:t>Suggest</a:t>
            </a:r>
            <a:r>
              <a:rPr lang="en-GB" sz="1200" dirty="0" smtClean="0"/>
              <a:t> reasons </a:t>
            </a:r>
            <a:r>
              <a:rPr lang="en-GB" sz="1200" dirty="0"/>
              <a:t>for inequalities in education in urban areas in the </a:t>
            </a:r>
            <a:r>
              <a:rPr lang="en-GB" sz="1200" dirty="0" smtClean="0"/>
              <a:t>UK (4)</a:t>
            </a:r>
          </a:p>
          <a:p>
            <a:pPr algn="ctr"/>
            <a:r>
              <a:rPr lang="en-GB" sz="1200" b="1" dirty="0" smtClean="0"/>
              <a:t>Discuss</a:t>
            </a:r>
            <a:r>
              <a:rPr lang="en-GB" sz="1200" dirty="0" smtClean="0"/>
              <a:t> </a:t>
            </a:r>
            <a:r>
              <a:rPr lang="en-GB" sz="1200" dirty="0"/>
              <a:t>the effects of urban sprawl on people and the environment</a:t>
            </a:r>
            <a:r>
              <a:rPr lang="en-GB" sz="1200" dirty="0" smtClean="0"/>
              <a:t>. (6)</a:t>
            </a:r>
          </a:p>
          <a:p>
            <a:pPr algn="ctr"/>
            <a:r>
              <a:rPr lang="en-GB" sz="1200" b="1" dirty="0"/>
              <a:t>To what extent </a:t>
            </a:r>
            <a:r>
              <a:rPr lang="en-GB" sz="1200" dirty="0"/>
              <a:t>has urban change created environmental challenges in a UK city you have studied</a:t>
            </a:r>
            <a:r>
              <a:rPr lang="en-GB" sz="1200" dirty="0" smtClean="0"/>
              <a:t>? (9)</a:t>
            </a:r>
          </a:p>
          <a:p>
            <a:pPr algn="ctr"/>
            <a:r>
              <a:rPr lang="en-GB" sz="1200" b="1" dirty="0"/>
              <a:t>To what extent </a:t>
            </a:r>
            <a:r>
              <a:rPr lang="en-GB" sz="1200" dirty="0"/>
              <a:t>has urban change created opportunities in a UK city you have studied</a:t>
            </a:r>
            <a:r>
              <a:rPr lang="en-GB" sz="1200" dirty="0" smtClean="0"/>
              <a:t>? (9)</a:t>
            </a:r>
            <a:endParaRPr lang="en-GB" sz="1200" dirty="0"/>
          </a:p>
        </p:txBody>
      </p:sp>
      <p:sp>
        <p:nvSpPr>
          <p:cNvPr id="5" name="TextBox 4"/>
          <p:cNvSpPr txBox="1"/>
          <p:nvPr/>
        </p:nvSpPr>
        <p:spPr>
          <a:xfrm>
            <a:off x="108284" y="0"/>
            <a:ext cx="8927431" cy="646331"/>
          </a:xfrm>
          <a:prstGeom prst="rect">
            <a:avLst/>
          </a:prstGeom>
          <a:solidFill>
            <a:schemeClr val="accent5"/>
          </a:solidFill>
        </p:spPr>
        <p:txBody>
          <a:bodyPr wrap="square" rtlCol="0">
            <a:spAutoFit/>
          </a:bodyPr>
          <a:lstStyle/>
          <a:p>
            <a:r>
              <a:rPr lang="en-GB" sz="3600" dirty="0" smtClean="0">
                <a:solidFill>
                  <a:schemeClr val="bg1"/>
                </a:solidFill>
              </a:rPr>
              <a:t>                    Bristol Year 10 HT2</a:t>
            </a:r>
            <a:endParaRPr lang="en-GB" sz="3600" dirty="0">
              <a:solidFill>
                <a:schemeClr val="bg1"/>
              </a:solidFill>
            </a:endParaRPr>
          </a:p>
        </p:txBody>
      </p:sp>
    </p:spTree>
    <p:extLst>
      <p:ext uri="{BB962C8B-B14F-4D97-AF65-F5344CB8AC3E}">
        <p14:creationId xmlns:p14="http://schemas.microsoft.com/office/powerpoint/2010/main" val="3219571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8463" y="274638"/>
            <a:ext cx="7475537" cy="404812"/>
          </a:xfrm>
        </p:spPr>
        <p:txBody>
          <a:bodyPr>
            <a:normAutofit fontScale="90000"/>
          </a:bodyPr>
          <a:lstStyle/>
          <a:p>
            <a:r>
              <a:rPr lang="en-US" dirty="0" smtClean="0"/>
              <a:t>Hot Deserts Year 10 HT3</a:t>
            </a:r>
            <a:endParaRPr lang="en-US" dirty="0"/>
          </a:p>
        </p:txBody>
      </p:sp>
      <p:graphicFrame>
        <p:nvGraphicFramePr>
          <p:cNvPr id="7" name="Table 6">
            <a:extLst>
              <a:ext uri="{FF2B5EF4-FFF2-40B4-BE49-F238E27FC236}">
                <a16:creationId xmlns:a16="http://schemas.microsoft.com/office/drawing/2014/main" id="{411D108D-97D2-4601-B711-9935E2C2CC24}"/>
              </a:ext>
            </a:extLst>
          </p:cNvPr>
          <p:cNvGraphicFramePr>
            <a:graphicFrameLocks noGrp="1"/>
          </p:cNvGraphicFramePr>
          <p:nvPr>
            <p:extLst/>
          </p:nvPr>
        </p:nvGraphicFramePr>
        <p:xfrm>
          <a:off x="184544" y="962772"/>
          <a:ext cx="2276433" cy="1417320"/>
        </p:xfrm>
        <a:graphic>
          <a:graphicData uri="http://schemas.openxmlformats.org/drawingml/2006/table">
            <a:tbl>
              <a:tblPr firstRow="1" bandRow="1">
                <a:tableStyleId>{21E4AEA4-8DFA-4A89-87EB-49C32662AFE0}</a:tableStyleId>
              </a:tblPr>
              <a:tblGrid>
                <a:gridCol w="2276433">
                  <a:extLst>
                    <a:ext uri="{9D8B030D-6E8A-4147-A177-3AD203B41FA5}">
                      <a16:colId xmlns:a16="http://schemas.microsoft.com/office/drawing/2014/main" val="196184258"/>
                    </a:ext>
                  </a:extLst>
                </a:gridCol>
              </a:tblGrid>
              <a:tr h="280514">
                <a:tc>
                  <a:txBody>
                    <a:bodyPr/>
                    <a:lstStyle/>
                    <a:p>
                      <a:pPr algn="l"/>
                      <a:r>
                        <a:rPr lang="en-GB" sz="1050" dirty="0">
                          <a:solidFill>
                            <a:schemeClr val="tx1"/>
                          </a:solidFill>
                        </a:rPr>
                        <a:t>Distribution of the world’s hot deserts</a:t>
                      </a:r>
                    </a:p>
                  </a:txBody>
                  <a:tcPr>
                    <a:solidFill>
                      <a:schemeClr val="bg1"/>
                    </a:solidFill>
                  </a:tcPr>
                </a:tc>
                <a:extLst>
                  <a:ext uri="{0D108BD9-81ED-4DB2-BD59-A6C34878D82A}">
                    <a16:rowId xmlns:a16="http://schemas.microsoft.com/office/drawing/2014/main" val="2517173314"/>
                  </a:ext>
                </a:extLst>
              </a:tr>
              <a:tr h="886278">
                <a:tc>
                  <a:txBody>
                    <a:bodyPr/>
                    <a:lstStyle/>
                    <a:p>
                      <a:pPr algn="l"/>
                      <a:r>
                        <a:rPr lang="en-GB" sz="1000" dirty="0">
                          <a:solidFill>
                            <a:schemeClr val="tx1"/>
                          </a:solidFill>
                        </a:rPr>
                        <a:t>Most of the world’s hot deserts are found in the </a:t>
                      </a:r>
                      <a:r>
                        <a:rPr lang="en-GB" sz="1000" b="1" dirty="0">
                          <a:solidFill>
                            <a:schemeClr val="tx1"/>
                          </a:solidFill>
                        </a:rPr>
                        <a:t>subtropics</a:t>
                      </a:r>
                      <a:r>
                        <a:rPr lang="en-GB" sz="1000" dirty="0">
                          <a:solidFill>
                            <a:schemeClr val="tx1"/>
                          </a:solidFill>
                        </a:rPr>
                        <a:t> between </a:t>
                      </a:r>
                      <a:r>
                        <a:rPr lang="en-GB" sz="1000" b="1" dirty="0">
                          <a:solidFill>
                            <a:schemeClr val="tx1"/>
                          </a:solidFill>
                        </a:rPr>
                        <a:t>20 degrees and 30 degrees north &amp; south </a:t>
                      </a:r>
                      <a:r>
                        <a:rPr lang="en-GB" sz="1000" dirty="0">
                          <a:solidFill>
                            <a:schemeClr val="tx1"/>
                          </a:solidFill>
                        </a:rPr>
                        <a:t>of the Equator. The </a:t>
                      </a:r>
                      <a:r>
                        <a:rPr lang="en-GB" sz="1000" b="1" dirty="0">
                          <a:solidFill>
                            <a:schemeClr val="tx1"/>
                          </a:solidFill>
                        </a:rPr>
                        <a:t>Tropics of Cancer and Capricorn </a:t>
                      </a:r>
                      <a:r>
                        <a:rPr lang="en-GB" sz="1000" dirty="0">
                          <a:solidFill>
                            <a:schemeClr val="tx1"/>
                          </a:solidFill>
                        </a:rPr>
                        <a:t>run through most of the worlds major deserts</a:t>
                      </a:r>
                      <a:r>
                        <a:rPr lang="en-GB" sz="700" dirty="0">
                          <a:solidFill>
                            <a:schemeClr val="tx1"/>
                          </a:solidFill>
                        </a:rPr>
                        <a:t>. </a:t>
                      </a:r>
                    </a:p>
                  </a:txBody>
                  <a:tcPr>
                    <a:solidFill>
                      <a:schemeClr val="bg1"/>
                    </a:solidFill>
                  </a:tcPr>
                </a:tc>
                <a:extLst>
                  <a:ext uri="{0D108BD9-81ED-4DB2-BD59-A6C34878D82A}">
                    <a16:rowId xmlns:a16="http://schemas.microsoft.com/office/drawing/2014/main" val="2973524439"/>
                  </a:ext>
                </a:extLst>
              </a:tr>
            </a:tbl>
          </a:graphicData>
        </a:graphic>
      </p:graphicFrame>
      <p:pic>
        <p:nvPicPr>
          <p:cNvPr id="8" name="Picture 7">
            <a:extLst>
              <a:ext uri="{FF2B5EF4-FFF2-40B4-BE49-F238E27FC236}">
                <a16:creationId xmlns:a16="http://schemas.microsoft.com/office/drawing/2014/main" id="{E60EA2B0-653E-4E95-A4D2-815ACD9EFF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08299" y="1073381"/>
            <a:ext cx="1974255" cy="1306711"/>
          </a:xfrm>
          <a:prstGeom prst="rect">
            <a:avLst/>
          </a:prstGeom>
        </p:spPr>
      </p:pic>
      <p:graphicFrame>
        <p:nvGraphicFramePr>
          <p:cNvPr id="9" name="Table 8">
            <a:extLst>
              <a:ext uri="{FF2B5EF4-FFF2-40B4-BE49-F238E27FC236}">
                <a16:creationId xmlns:a16="http://schemas.microsoft.com/office/drawing/2014/main" id="{CE47CA16-53A1-47AD-B25F-B965E7682A9F}"/>
              </a:ext>
            </a:extLst>
          </p:cNvPr>
          <p:cNvGraphicFramePr>
            <a:graphicFrameLocks noGrp="1"/>
          </p:cNvGraphicFramePr>
          <p:nvPr>
            <p:extLst/>
          </p:nvPr>
        </p:nvGraphicFramePr>
        <p:xfrm>
          <a:off x="4460886" y="962772"/>
          <a:ext cx="2538277" cy="1112520"/>
        </p:xfrm>
        <a:graphic>
          <a:graphicData uri="http://schemas.openxmlformats.org/drawingml/2006/table">
            <a:tbl>
              <a:tblPr firstRow="1" bandRow="1">
                <a:tableStyleId>{21E4AEA4-8DFA-4A89-87EB-49C32662AFE0}</a:tableStyleId>
              </a:tblPr>
              <a:tblGrid>
                <a:gridCol w="2538277">
                  <a:extLst>
                    <a:ext uri="{9D8B030D-6E8A-4147-A177-3AD203B41FA5}">
                      <a16:colId xmlns:a16="http://schemas.microsoft.com/office/drawing/2014/main" val="196184258"/>
                    </a:ext>
                  </a:extLst>
                </a:gridCol>
              </a:tblGrid>
              <a:tr h="190542">
                <a:tc>
                  <a:txBody>
                    <a:bodyPr/>
                    <a:lstStyle/>
                    <a:p>
                      <a:pPr algn="l"/>
                      <a:r>
                        <a:rPr lang="en-GB" sz="1100" b="1" dirty="0">
                          <a:solidFill>
                            <a:schemeClr val="tx1"/>
                          </a:solidFill>
                        </a:rPr>
                        <a:t>Major characteristics of hot deserts</a:t>
                      </a:r>
                    </a:p>
                  </a:txBody>
                  <a:tcPr>
                    <a:solidFill>
                      <a:schemeClr val="bg1"/>
                    </a:solidFill>
                  </a:tcPr>
                </a:tc>
                <a:extLst>
                  <a:ext uri="{0D108BD9-81ED-4DB2-BD59-A6C34878D82A}">
                    <a16:rowId xmlns:a16="http://schemas.microsoft.com/office/drawing/2014/main" val="2517173314"/>
                  </a:ext>
                </a:extLst>
              </a:tr>
              <a:tr h="625955">
                <a:tc>
                  <a:txBody>
                    <a:bodyPr/>
                    <a:lstStyle/>
                    <a:p>
                      <a:pPr marL="171450" indent="-171450" algn="l">
                        <a:buFont typeface="Arial" panose="020B0604020202020204" pitchFamily="34" charset="0"/>
                        <a:buChar char="•"/>
                      </a:pPr>
                      <a:r>
                        <a:rPr lang="en-GB" sz="1000" b="1" dirty="0">
                          <a:solidFill>
                            <a:schemeClr val="tx1"/>
                          </a:solidFill>
                        </a:rPr>
                        <a:t>Aridity</a:t>
                      </a:r>
                      <a:r>
                        <a:rPr lang="en-GB" sz="1000" dirty="0">
                          <a:solidFill>
                            <a:schemeClr val="tx1"/>
                          </a:solidFill>
                        </a:rPr>
                        <a:t> – hot deserts are extremely dry, with annual rainfall below </a:t>
                      </a:r>
                      <a:r>
                        <a:rPr lang="en-GB" sz="1000" b="1" dirty="0">
                          <a:solidFill>
                            <a:schemeClr val="tx1"/>
                          </a:solidFill>
                        </a:rPr>
                        <a:t>250 mm</a:t>
                      </a:r>
                      <a:r>
                        <a:rPr lang="en-GB" sz="1000" dirty="0">
                          <a:solidFill>
                            <a:schemeClr val="tx1"/>
                          </a:solidFill>
                        </a:rPr>
                        <a:t>. </a:t>
                      </a:r>
                    </a:p>
                    <a:p>
                      <a:pPr marL="171450" indent="-171450" algn="l">
                        <a:buFont typeface="Arial" panose="020B0604020202020204" pitchFamily="34" charset="0"/>
                        <a:buChar char="•"/>
                      </a:pPr>
                      <a:r>
                        <a:rPr lang="en-GB" sz="1000" b="1" dirty="0">
                          <a:solidFill>
                            <a:schemeClr val="tx1"/>
                          </a:solidFill>
                        </a:rPr>
                        <a:t>Heat</a:t>
                      </a:r>
                      <a:r>
                        <a:rPr lang="en-GB" sz="1000" dirty="0">
                          <a:solidFill>
                            <a:schemeClr val="tx1"/>
                          </a:solidFill>
                        </a:rPr>
                        <a:t> – hot deserts rise over </a:t>
                      </a:r>
                      <a:r>
                        <a:rPr lang="en-GB" sz="1000" b="1" dirty="0">
                          <a:solidFill>
                            <a:schemeClr val="tx1"/>
                          </a:solidFill>
                        </a:rPr>
                        <a:t>40 degrees. </a:t>
                      </a:r>
                    </a:p>
                    <a:p>
                      <a:pPr marL="171450" indent="-171450" algn="l">
                        <a:buFont typeface="Arial" panose="020B0604020202020204" pitchFamily="34" charset="0"/>
                        <a:buChar char="•"/>
                      </a:pPr>
                      <a:r>
                        <a:rPr lang="en-GB" sz="1000" b="1" dirty="0">
                          <a:solidFill>
                            <a:schemeClr val="tx1"/>
                          </a:solidFill>
                        </a:rPr>
                        <a:t>Landscapes</a:t>
                      </a:r>
                      <a:r>
                        <a:rPr lang="en-GB" sz="1000" dirty="0">
                          <a:solidFill>
                            <a:schemeClr val="tx1"/>
                          </a:solidFill>
                        </a:rPr>
                        <a:t> – Some places have dunes, but most are </a:t>
                      </a:r>
                      <a:r>
                        <a:rPr lang="en-GB" sz="1000" b="1" dirty="0">
                          <a:solidFill>
                            <a:schemeClr val="tx1"/>
                          </a:solidFill>
                        </a:rPr>
                        <a:t>rocky </a:t>
                      </a:r>
                      <a:r>
                        <a:rPr lang="en-GB" sz="1000" dirty="0">
                          <a:solidFill>
                            <a:schemeClr val="tx1"/>
                          </a:solidFill>
                        </a:rPr>
                        <a:t>with </a:t>
                      </a:r>
                      <a:r>
                        <a:rPr lang="en-GB" sz="1000" b="1" dirty="0">
                          <a:solidFill>
                            <a:schemeClr val="tx1"/>
                          </a:solidFill>
                        </a:rPr>
                        <a:t>thorny bushes</a:t>
                      </a:r>
                      <a:r>
                        <a:rPr lang="en-GB" sz="700" b="1" dirty="0">
                          <a:solidFill>
                            <a:schemeClr val="tx1"/>
                          </a:solidFill>
                        </a:rPr>
                        <a:t>.    </a:t>
                      </a:r>
                    </a:p>
                  </a:txBody>
                  <a:tcPr>
                    <a:solidFill>
                      <a:schemeClr val="bg1"/>
                    </a:solidFill>
                  </a:tcPr>
                </a:tc>
                <a:extLst>
                  <a:ext uri="{0D108BD9-81ED-4DB2-BD59-A6C34878D82A}">
                    <a16:rowId xmlns:a16="http://schemas.microsoft.com/office/drawing/2014/main" val="2973524439"/>
                  </a:ext>
                </a:extLst>
              </a:tr>
            </a:tbl>
          </a:graphicData>
        </a:graphic>
      </p:graphicFrame>
      <p:graphicFrame>
        <p:nvGraphicFramePr>
          <p:cNvPr id="11" name="Table 10">
            <a:extLst>
              <a:ext uri="{FF2B5EF4-FFF2-40B4-BE49-F238E27FC236}">
                <a16:creationId xmlns:a16="http://schemas.microsoft.com/office/drawing/2014/main" id="{8036DDBF-5434-4AC2-800D-B4CAED3D83DC}"/>
              </a:ext>
            </a:extLst>
          </p:cNvPr>
          <p:cNvGraphicFramePr>
            <a:graphicFrameLocks noGrp="1"/>
          </p:cNvGraphicFramePr>
          <p:nvPr>
            <p:extLst/>
          </p:nvPr>
        </p:nvGraphicFramePr>
        <p:xfrm>
          <a:off x="144663" y="2537040"/>
          <a:ext cx="2132582" cy="1950720"/>
        </p:xfrm>
        <a:graphic>
          <a:graphicData uri="http://schemas.openxmlformats.org/drawingml/2006/table">
            <a:tbl>
              <a:tblPr firstRow="1" bandRow="1">
                <a:tableStyleId>{21E4AEA4-8DFA-4A89-87EB-49C32662AFE0}</a:tableStyleId>
              </a:tblPr>
              <a:tblGrid>
                <a:gridCol w="2132582">
                  <a:extLst>
                    <a:ext uri="{9D8B030D-6E8A-4147-A177-3AD203B41FA5}">
                      <a16:colId xmlns:a16="http://schemas.microsoft.com/office/drawing/2014/main" val="2267236438"/>
                    </a:ext>
                  </a:extLst>
                </a:gridCol>
              </a:tblGrid>
              <a:tr h="203446">
                <a:tc>
                  <a:txBody>
                    <a:bodyPr/>
                    <a:lstStyle/>
                    <a:p>
                      <a:r>
                        <a:rPr lang="en-GB" sz="1100" dirty="0">
                          <a:solidFill>
                            <a:schemeClr val="tx1"/>
                          </a:solidFill>
                        </a:rPr>
                        <a:t>Climate of Hot Deserts</a:t>
                      </a:r>
                    </a:p>
                  </a:txBody>
                  <a:tcPr>
                    <a:solidFill>
                      <a:schemeClr val="bg1"/>
                    </a:solidFill>
                  </a:tcPr>
                </a:tc>
                <a:extLst>
                  <a:ext uri="{0D108BD9-81ED-4DB2-BD59-A6C34878D82A}">
                    <a16:rowId xmlns:a16="http://schemas.microsoft.com/office/drawing/2014/main" val="1034720045"/>
                  </a:ext>
                </a:extLst>
              </a:tr>
              <a:tr h="719888">
                <a:tc>
                  <a:txBody>
                    <a:bodyPr/>
                    <a:lstStyle/>
                    <a:p>
                      <a:pPr marL="171450" indent="-171450" eaLnBrk="1" fontAlgn="auto" hangingPunct="1">
                        <a:spcAft>
                          <a:spcPts val="0"/>
                        </a:spcAft>
                        <a:buFont typeface="Arial" panose="020B0604020202020204" pitchFamily="34" charset="0"/>
                        <a:buChar char="•"/>
                        <a:defRPr/>
                      </a:pPr>
                      <a:r>
                        <a:rPr lang="en-GB" sz="1050" b="1" dirty="0"/>
                        <a:t>Very little rainfall </a:t>
                      </a:r>
                      <a:r>
                        <a:rPr lang="en-GB" sz="1050" dirty="0"/>
                        <a:t>with less than </a:t>
                      </a:r>
                      <a:r>
                        <a:rPr lang="en-GB" sz="1050" b="1" dirty="0"/>
                        <a:t>250 mm per year. </a:t>
                      </a:r>
                    </a:p>
                    <a:p>
                      <a:pPr marL="171450" indent="-171450" eaLnBrk="1" fontAlgn="auto" hangingPunct="1">
                        <a:spcAft>
                          <a:spcPts val="0"/>
                        </a:spcAft>
                        <a:buFont typeface="Arial" panose="020B0604020202020204" pitchFamily="34" charset="0"/>
                        <a:buChar char="•"/>
                        <a:defRPr/>
                      </a:pPr>
                      <a:r>
                        <a:rPr lang="en-GB" sz="1050" dirty="0"/>
                        <a:t>It might only </a:t>
                      </a:r>
                      <a:r>
                        <a:rPr lang="en-GB" sz="1050" b="1" dirty="0"/>
                        <a:t>rain once every two to three years. </a:t>
                      </a:r>
                    </a:p>
                    <a:p>
                      <a:pPr marL="171450" indent="-171450" eaLnBrk="1" fontAlgn="auto" hangingPunct="1">
                        <a:spcAft>
                          <a:spcPts val="0"/>
                        </a:spcAft>
                        <a:buFont typeface="Arial" panose="020B0604020202020204" pitchFamily="34" charset="0"/>
                        <a:buChar char="•"/>
                        <a:defRPr/>
                      </a:pPr>
                      <a:r>
                        <a:rPr lang="en-GB" sz="1050" dirty="0"/>
                        <a:t>Temperate are </a:t>
                      </a:r>
                      <a:r>
                        <a:rPr lang="en-GB" sz="1050" b="1" dirty="0"/>
                        <a:t>hot in the day </a:t>
                      </a:r>
                      <a:r>
                        <a:rPr lang="en-GB" sz="1050" dirty="0"/>
                        <a:t>(45 °C) but are </a:t>
                      </a:r>
                      <a:r>
                        <a:rPr lang="en-GB" sz="1050" b="1" dirty="0"/>
                        <a:t>cold at night </a:t>
                      </a:r>
                      <a:r>
                        <a:rPr lang="en-GB" sz="1050" dirty="0"/>
                        <a:t>due to little cloud cover (5 °C).</a:t>
                      </a:r>
                    </a:p>
                    <a:p>
                      <a:pPr marL="171450" indent="-171450" eaLnBrk="1" fontAlgn="auto" hangingPunct="1">
                        <a:spcAft>
                          <a:spcPts val="0"/>
                        </a:spcAft>
                        <a:buFont typeface="Arial" panose="020B0604020202020204" pitchFamily="34" charset="0"/>
                        <a:buChar char="•"/>
                        <a:defRPr/>
                      </a:pPr>
                      <a:r>
                        <a:rPr lang="en-GB" sz="1050" dirty="0"/>
                        <a:t>In winter, deserts can sometimes receive occasional frost and snow. </a:t>
                      </a:r>
                    </a:p>
                  </a:txBody>
                  <a:tcPr>
                    <a:solidFill>
                      <a:schemeClr val="bg1"/>
                    </a:solidFill>
                  </a:tcPr>
                </a:tc>
                <a:extLst>
                  <a:ext uri="{0D108BD9-81ED-4DB2-BD59-A6C34878D82A}">
                    <a16:rowId xmlns:a16="http://schemas.microsoft.com/office/drawing/2014/main" val="1204242797"/>
                  </a:ext>
                </a:extLst>
              </a:tr>
            </a:tbl>
          </a:graphicData>
        </a:graphic>
      </p:graphicFrame>
      <p:pic>
        <p:nvPicPr>
          <p:cNvPr id="12" name="Picture 11">
            <a:extLst>
              <a:ext uri="{FF2B5EF4-FFF2-40B4-BE49-F238E27FC236}">
                <a16:creationId xmlns:a16="http://schemas.microsoft.com/office/drawing/2014/main" id="{817F776D-6D84-4E52-9A34-082F88F313CE}"/>
              </a:ext>
            </a:extLst>
          </p:cNvPr>
          <p:cNvPicPr>
            <a:picLocks noChangeAspect="1"/>
          </p:cNvPicPr>
          <p:nvPr/>
        </p:nvPicPr>
        <p:blipFill rotWithShape="1">
          <a:blip r:embed="rId3" cstate="print">
            <a:clrChange>
              <a:clrFrom>
                <a:srgbClr val="EFE9D9"/>
              </a:clrFrom>
              <a:clrTo>
                <a:srgbClr val="EFE9D9">
                  <a:alpha val="0"/>
                </a:srgbClr>
              </a:clrTo>
            </a:clrChange>
            <a:extLst>
              <a:ext uri="{28A0092B-C50C-407E-A947-70E740481C1C}">
                <a14:useLocalDpi xmlns:a14="http://schemas.microsoft.com/office/drawing/2010/main" val="0"/>
              </a:ext>
            </a:extLst>
          </a:blip>
          <a:srcRect l="4970" t="20430" r="5909" b="6861"/>
          <a:stretch/>
        </p:blipFill>
        <p:spPr>
          <a:xfrm>
            <a:off x="2264728" y="2752732"/>
            <a:ext cx="2360987" cy="1659466"/>
          </a:xfrm>
          <a:prstGeom prst="rect">
            <a:avLst/>
          </a:prstGeom>
        </p:spPr>
      </p:pic>
      <p:pic>
        <p:nvPicPr>
          <p:cNvPr id="14" name="Picture 13">
            <a:extLst>
              <a:ext uri="{FF2B5EF4-FFF2-40B4-BE49-F238E27FC236}">
                <a16:creationId xmlns:a16="http://schemas.microsoft.com/office/drawing/2014/main" id="{13346B99-3E80-420A-A459-64375D192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956" y="4464010"/>
            <a:ext cx="2127954" cy="1711011"/>
          </a:xfrm>
          <a:prstGeom prst="rect">
            <a:avLst/>
          </a:prstGeom>
        </p:spPr>
      </p:pic>
      <p:graphicFrame>
        <p:nvGraphicFramePr>
          <p:cNvPr id="16" name="Table 15">
            <a:extLst>
              <a:ext uri="{FF2B5EF4-FFF2-40B4-BE49-F238E27FC236}">
                <a16:creationId xmlns:a16="http://schemas.microsoft.com/office/drawing/2014/main" id="{F55C9AC9-FBBA-4C40-ABD9-5AE4C1FC4651}"/>
              </a:ext>
            </a:extLst>
          </p:cNvPr>
          <p:cNvGraphicFramePr>
            <a:graphicFrameLocks noGrp="1"/>
          </p:cNvGraphicFramePr>
          <p:nvPr>
            <p:extLst/>
          </p:nvPr>
        </p:nvGraphicFramePr>
        <p:xfrm>
          <a:off x="384102" y="4716998"/>
          <a:ext cx="3679898" cy="1882140"/>
        </p:xfrm>
        <a:graphic>
          <a:graphicData uri="http://schemas.openxmlformats.org/drawingml/2006/table">
            <a:tbl>
              <a:tblPr firstRow="1" bandRow="1">
                <a:tableStyleId>{21E4AEA4-8DFA-4A89-87EB-49C32662AFE0}</a:tableStyleId>
              </a:tblPr>
              <a:tblGrid>
                <a:gridCol w="724665">
                  <a:extLst>
                    <a:ext uri="{9D8B030D-6E8A-4147-A177-3AD203B41FA5}">
                      <a16:colId xmlns:a16="http://schemas.microsoft.com/office/drawing/2014/main" val="16318873"/>
                    </a:ext>
                  </a:extLst>
                </a:gridCol>
                <a:gridCol w="2955233">
                  <a:extLst>
                    <a:ext uri="{9D8B030D-6E8A-4147-A177-3AD203B41FA5}">
                      <a16:colId xmlns:a16="http://schemas.microsoft.com/office/drawing/2014/main" val="4041562214"/>
                    </a:ext>
                  </a:extLst>
                </a:gridCol>
              </a:tblGrid>
              <a:tr h="188549">
                <a:tc gridSpan="2">
                  <a:txBody>
                    <a:bodyPr/>
                    <a:lstStyle/>
                    <a:p>
                      <a:r>
                        <a:rPr lang="en-GB" sz="1100" dirty="0">
                          <a:solidFill>
                            <a:schemeClr val="tx1"/>
                          </a:solidFill>
                        </a:rPr>
                        <a:t>Adaptations to the</a:t>
                      </a:r>
                      <a:r>
                        <a:rPr lang="en-GB" sz="1100" baseline="0" dirty="0">
                          <a:solidFill>
                            <a:schemeClr val="tx1"/>
                          </a:solidFill>
                        </a:rPr>
                        <a:t> </a:t>
                      </a:r>
                      <a:r>
                        <a:rPr lang="en-GB" sz="1100" baseline="0" dirty="0" smtClean="0">
                          <a:solidFill>
                            <a:schemeClr val="tx1"/>
                          </a:solidFill>
                        </a:rPr>
                        <a:t>desert PLANTS and ANIMALS</a:t>
                      </a:r>
                      <a:endParaRPr lang="en-GB" sz="1100" dirty="0">
                        <a:solidFill>
                          <a:schemeClr val="tx1"/>
                        </a:solidFill>
                      </a:endParaRPr>
                    </a:p>
                  </a:txBody>
                  <a:tcPr>
                    <a:solidFill>
                      <a:schemeClr val="bg1"/>
                    </a:solidFill>
                  </a:tcPr>
                </a:tc>
                <a:tc hMerge="1">
                  <a:txBody>
                    <a:bodyPr/>
                    <a:lstStyle/>
                    <a:p>
                      <a:endParaRPr lang="en-GB" dirty="0"/>
                    </a:p>
                  </a:txBody>
                  <a:tcPr/>
                </a:tc>
                <a:extLst>
                  <a:ext uri="{0D108BD9-81ED-4DB2-BD59-A6C34878D82A}">
                    <a16:rowId xmlns:a16="http://schemas.microsoft.com/office/drawing/2014/main" val="1283481493"/>
                  </a:ext>
                </a:extLst>
              </a:tr>
              <a:tr h="206126">
                <a:tc>
                  <a:txBody>
                    <a:bodyPr/>
                    <a:lstStyle/>
                    <a:p>
                      <a:r>
                        <a:rPr lang="en-GB" sz="1050" b="1" dirty="0"/>
                        <a:t>Cactus </a:t>
                      </a:r>
                    </a:p>
                  </a:txBody>
                  <a:tcPr>
                    <a:solidFill>
                      <a:schemeClr val="bg1"/>
                    </a:solidFill>
                  </a:tcPr>
                </a:tc>
                <a:tc>
                  <a:txBody>
                    <a:bodyPr/>
                    <a:lstStyle/>
                    <a:p>
                      <a:pPr marL="171450" indent="-171450">
                        <a:buFont typeface="Arial" panose="020B0604020202020204" pitchFamily="34" charset="0"/>
                        <a:buChar char="•"/>
                      </a:pPr>
                      <a:r>
                        <a:rPr lang="en-GB" sz="1050" b="1" dirty="0"/>
                        <a:t>Large roots </a:t>
                      </a:r>
                      <a:r>
                        <a:rPr lang="en-GB" sz="1050" dirty="0"/>
                        <a:t>to absorb water soon after rainfall. </a:t>
                      </a:r>
                    </a:p>
                    <a:p>
                      <a:pPr marL="171450" indent="-171450">
                        <a:buFont typeface="Arial" panose="020B0604020202020204" pitchFamily="34" charset="0"/>
                        <a:buChar char="•"/>
                      </a:pPr>
                      <a:r>
                        <a:rPr lang="en-GB" sz="1050" b="1" dirty="0"/>
                        <a:t>Needles</a:t>
                      </a:r>
                      <a:r>
                        <a:rPr lang="en-GB" sz="1050" dirty="0"/>
                        <a:t> instead of leaves to reduce surface area and therefore </a:t>
                      </a:r>
                      <a:r>
                        <a:rPr lang="en-GB" sz="1050" b="1" dirty="0"/>
                        <a:t>transpiration</a:t>
                      </a:r>
                      <a:r>
                        <a:rPr lang="en-GB" sz="1050" dirty="0"/>
                        <a:t>. </a:t>
                      </a:r>
                    </a:p>
                  </a:txBody>
                  <a:tcPr>
                    <a:solidFill>
                      <a:schemeClr val="bg1"/>
                    </a:solidFill>
                  </a:tcPr>
                </a:tc>
                <a:extLst>
                  <a:ext uri="{0D108BD9-81ED-4DB2-BD59-A6C34878D82A}">
                    <a16:rowId xmlns:a16="http://schemas.microsoft.com/office/drawing/2014/main" val="1792365090"/>
                  </a:ext>
                </a:extLst>
              </a:tr>
              <a:tr h="206126">
                <a:tc>
                  <a:txBody>
                    <a:bodyPr/>
                    <a:lstStyle/>
                    <a:p>
                      <a:r>
                        <a:rPr lang="en-GB" sz="1050" b="1" dirty="0" smtClean="0"/>
                        <a:t>Camels</a:t>
                      </a:r>
                    </a:p>
                    <a:p>
                      <a:endParaRPr lang="en-GB" sz="1050" b="1" dirty="0" smtClean="0"/>
                    </a:p>
                    <a:p>
                      <a:endParaRPr lang="en-GB" sz="1050" b="1" dirty="0" smtClean="0"/>
                    </a:p>
                    <a:p>
                      <a:r>
                        <a:rPr lang="en-GB" sz="1050" b="1" dirty="0" smtClean="0"/>
                        <a:t>Rodents</a:t>
                      </a:r>
                      <a:endParaRPr lang="en-GB" sz="1050" b="1" dirty="0"/>
                    </a:p>
                  </a:txBody>
                  <a:tcPr>
                    <a:solidFill>
                      <a:schemeClr val="bg1"/>
                    </a:solidFill>
                  </a:tcPr>
                </a:tc>
                <a:tc>
                  <a:txBody>
                    <a:bodyPr/>
                    <a:lstStyle/>
                    <a:p>
                      <a:pPr marL="171450" indent="-171450">
                        <a:buFont typeface="Arial" panose="020B0604020202020204" pitchFamily="34" charset="0"/>
                        <a:buChar char="•"/>
                      </a:pPr>
                      <a:r>
                        <a:rPr lang="en-GB" sz="1050" dirty="0"/>
                        <a:t>Hump for storing </a:t>
                      </a:r>
                      <a:r>
                        <a:rPr lang="en-GB" sz="1050" b="1" dirty="0"/>
                        <a:t>fat (NOT water). </a:t>
                      </a:r>
                    </a:p>
                    <a:p>
                      <a:pPr marL="171450" indent="-171450">
                        <a:buFont typeface="Arial" panose="020B0604020202020204" pitchFamily="34" charset="0"/>
                        <a:buChar char="•"/>
                      </a:pPr>
                      <a:r>
                        <a:rPr lang="en-GB" sz="1050" b="1" dirty="0"/>
                        <a:t>Wide feet </a:t>
                      </a:r>
                      <a:r>
                        <a:rPr lang="en-GB" sz="1050" dirty="0"/>
                        <a:t>for walking on sand. </a:t>
                      </a:r>
                    </a:p>
                    <a:p>
                      <a:pPr marL="171450" indent="-171450">
                        <a:buFont typeface="Arial" panose="020B0604020202020204" pitchFamily="34" charset="0"/>
                        <a:buChar char="•"/>
                      </a:pPr>
                      <a:r>
                        <a:rPr lang="en-GB" sz="1050" b="1" dirty="0"/>
                        <a:t>Long eyelashes </a:t>
                      </a:r>
                      <a:r>
                        <a:rPr lang="en-GB" sz="1050" dirty="0"/>
                        <a:t>to protect from sand. </a:t>
                      </a:r>
                      <a:endParaRPr lang="en-GB" sz="1050" dirty="0" smtClean="0"/>
                    </a:p>
                    <a:p>
                      <a:pPr marL="171450" indent="-171450">
                        <a:buFont typeface="Arial" panose="020B0604020202020204" pitchFamily="34" charset="0"/>
                        <a:buChar char="•"/>
                      </a:pPr>
                      <a:r>
                        <a:rPr lang="en-GB" sz="1050" dirty="0" smtClean="0"/>
                        <a:t>Nocturnal</a:t>
                      </a:r>
                    </a:p>
                    <a:p>
                      <a:pPr marL="171450" indent="-171450">
                        <a:buFont typeface="Arial" panose="020B0604020202020204" pitchFamily="34" charset="0"/>
                        <a:buChar char="•"/>
                      </a:pPr>
                      <a:r>
                        <a:rPr lang="en-GB" sz="1050" dirty="0" smtClean="0"/>
                        <a:t>Live in Burrows</a:t>
                      </a:r>
                    </a:p>
                    <a:p>
                      <a:pPr marL="171450" indent="-171450">
                        <a:buFont typeface="Arial" panose="020B0604020202020204" pitchFamily="34" charset="0"/>
                        <a:buChar char="•"/>
                      </a:pPr>
                      <a:endParaRPr lang="en-GB" sz="1050" dirty="0"/>
                    </a:p>
                  </a:txBody>
                  <a:tcPr>
                    <a:solidFill>
                      <a:schemeClr val="bg1"/>
                    </a:solidFill>
                  </a:tcPr>
                </a:tc>
                <a:extLst>
                  <a:ext uri="{0D108BD9-81ED-4DB2-BD59-A6C34878D82A}">
                    <a16:rowId xmlns:a16="http://schemas.microsoft.com/office/drawing/2014/main" val="4138907275"/>
                  </a:ext>
                </a:extLst>
              </a:tr>
            </a:tbl>
          </a:graphicData>
        </a:graphic>
      </p:graphicFrame>
      <p:graphicFrame>
        <p:nvGraphicFramePr>
          <p:cNvPr id="17" name="Table 16">
            <a:extLst>
              <a:ext uri="{FF2B5EF4-FFF2-40B4-BE49-F238E27FC236}">
                <a16:creationId xmlns:a16="http://schemas.microsoft.com/office/drawing/2014/main" id="{98238348-6EE2-4832-A575-845F888B773C}"/>
              </a:ext>
            </a:extLst>
          </p:cNvPr>
          <p:cNvGraphicFramePr>
            <a:graphicFrameLocks noGrp="1"/>
          </p:cNvGraphicFramePr>
          <p:nvPr>
            <p:extLst/>
          </p:nvPr>
        </p:nvGraphicFramePr>
        <p:xfrm>
          <a:off x="6892360" y="962772"/>
          <a:ext cx="1681550" cy="1310640"/>
        </p:xfrm>
        <a:graphic>
          <a:graphicData uri="http://schemas.openxmlformats.org/drawingml/2006/table">
            <a:tbl>
              <a:tblPr firstRow="1" bandRow="1">
                <a:tableStyleId>{21E4AEA4-8DFA-4A89-87EB-49C32662AFE0}</a:tableStyleId>
              </a:tblPr>
              <a:tblGrid>
                <a:gridCol w="1681550">
                  <a:extLst>
                    <a:ext uri="{9D8B030D-6E8A-4147-A177-3AD203B41FA5}">
                      <a16:colId xmlns:a16="http://schemas.microsoft.com/office/drawing/2014/main" val="1884857248"/>
                    </a:ext>
                  </a:extLst>
                </a:gridCol>
              </a:tblGrid>
              <a:tr h="179943">
                <a:tc>
                  <a:txBody>
                    <a:bodyPr/>
                    <a:lstStyle/>
                    <a:p>
                      <a:pPr algn="ctr"/>
                      <a:r>
                        <a:rPr lang="en-GB" sz="1100" dirty="0">
                          <a:solidFill>
                            <a:schemeClr val="tx1"/>
                          </a:solidFill>
                        </a:rPr>
                        <a:t>Desert Interdependence</a:t>
                      </a:r>
                    </a:p>
                  </a:txBody>
                  <a:tcPr>
                    <a:solidFill>
                      <a:schemeClr val="bg1"/>
                    </a:solidFill>
                  </a:tcPr>
                </a:tc>
                <a:extLst>
                  <a:ext uri="{0D108BD9-81ED-4DB2-BD59-A6C34878D82A}">
                    <a16:rowId xmlns:a16="http://schemas.microsoft.com/office/drawing/2014/main" val="3002584275"/>
                  </a:ext>
                </a:extLst>
              </a:tr>
              <a:tr h="912408">
                <a:tc>
                  <a:txBody>
                    <a:bodyPr/>
                    <a:lstStyle/>
                    <a:p>
                      <a:pPr algn="ctr"/>
                      <a:r>
                        <a:rPr lang="en-GB" sz="1050" dirty="0">
                          <a:solidFill>
                            <a:schemeClr val="tx1"/>
                          </a:solidFill>
                        </a:rPr>
                        <a:t>Different parts of the hot desert ecosystem </a:t>
                      </a:r>
                      <a:r>
                        <a:rPr lang="en-GB" sz="1050" b="1" dirty="0">
                          <a:solidFill>
                            <a:schemeClr val="tx1"/>
                          </a:solidFill>
                        </a:rPr>
                        <a:t>are closely linked together and depend on each other</a:t>
                      </a:r>
                      <a:r>
                        <a:rPr lang="en-GB" sz="1050" dirty="0">
                          <a:solidFill>
                            <a:schemeClr val="tx1"/>
                          </a:solidFill>
                        </a:rPr>
                        <a:t>, especially in a such a harsh environment. </a:t>
                      </a:r>
                    </a:p>
                  </a:txBody>
                  <a:tcPr anchor="ctr">
                    <a:solidFill>
                      <a:schemeClr val="bg1"/>
                    </a:solidFill>
                  </a:tcPr>
                </a:tc>
                <a:extLst>
                  <a:ext uri="{0D108BD9-81ED-4DB2-BD59-A6C34878D82A}">
                    <a16:rowId xmlns:a16="http://schemas.microsoft.com/office/drawing/2014/main" val="3919084191"/>
                  </a:ext>
                </a:extLst>
              </a:tr>
            </a:tbl>
          </a:graphicData>
        </a:graphic>
      </p:graphicFrame>
      <p:sp>
        <p:nvSpPr>
          <p:cNvPr id="18" name="TextBox 17"/>
          <p:cNvSpPr txBox="1"/>
          <p:nvPr/>
        </p:nvSpPr>
        <p:spPr>
          <a:xfrm>
            <a:off x="6892360" y="2941207"/>
            <a:ext cx="2208280" cy="1107996"/>
          </a:xfrm>
          <a:prstGeom prst="rect">
            <a:avLst/>
          </a:prstGeom>
          <a:noFill/>
        </p:spPr>
        <p:txBody>
          <a:bodyPr wrap="square" rtlCol="0">
            <a:spAutoFit/>
          </a:bodyPr>
          <a:lstStyle/>
          <a:p>
            <a:r>
              <a:rPr lang="en-GB" sz="1100" b="1" dirty="0" smtClean="0"/>
              <a:t>Desert Soils</a:t>
            </a:r>
          </a:p>
          <a:p>
            <a:pPr marL="285750" indent="-285750">
              <a:buFont typeface="Arial" panose="020B0604020202020204" pitchFamily="34" charset="0"/>
              <a:buChar char="•"/>
            </a:pPr>
            <a:r>
              <a:rPr lang="en-GB" sz="1100" dirty="0" smtClean="0"/>
              <a:t>Sandy or Stoney</a:t>
            </a:r>
          </a:p>
          <a:p>
            <a:pPr marL="285750" indent="-285750">
              <a:buFont typeface="Arial" panose="020B0604020202020204" pitchFamily="34" charset="0"/>
              <a:buChar char="•"/>
            </a:pPr>
            <a:r>
              <a:rPr lang="en-GB" sz="1100" dirty="0" smtClean="0"/>
              <a:t>Little organic matter</a:t>
            </a:r>
          </a:p>
          <a:p>
            <a:pPr marL="285750" indent="-285750">
              <a:buFont typeface="Arial" panose="020B0604020202020204" pitchFamily="34" charset="0"/>
              <a:buChar char="•"/>
            </a:pPr>
            <a:r>
              <a:rPr lang="en-GB" sz="1100" dirty="0" smtClean="0"/>
              <a:t>Evaporation can draw salts to the surface</a:t>
            </a:r>
          </a:p>
          <a:p>
            <a:pPr marL="285750" indent="-285750">
              <a:buFont typeface="Arial" panose="020B0604020202020204" pitchFamily="34" charset="0"/>
              <a:buChar char="•"/>
            </a:pPr>
            <a:r>
              <a:rPr lang="en-GB" sz="1100" dirty="0" smtClean="0"/>
              <a:t>Soils are generally infertile</a:t>
            </a:r>
            <a:endParaRPr lang="en-GB" sz="1100" dirty="0"/>
          </a:p>
        </p:txBody>
      </p:sp>
      <p:sp>
        <p:nvSpPr>
          <p:cNvPr id="19" name="TextBox 18"/>
          <p:cNvSpPr txBox="1"/>
          <p:nvPr/>
        </p:nvSpPr>
        <p:spPr>
          <a:xfrm>
            <a:off x="4176889" y="4933244"/>
            <a:ext cx="1876127" cy="600164"/>
          </a:xfrm>
          <a:prstGeom prst="rect">
            <a:avLst/>
          </a:prstGeom>
          <a:noFill/>
        </p:spPr>
        <p:txBody>
          <a:bodyPr wrap="square" rtlCol="0">
            <a:spAutoFit/>
          </a:bodyPr>
          <a:lstStyle/>
          <a:p>
            <a:pPr marL="285750" indent="-285750">
              <a:buFont typeface="Arial" panose="020B0604020202020204" pitchFamily="34" charset="0"/>
              <a:buChar char="•"/>
            </a:pPr>
            <a:r>
              <a:rPr lang="en-GB" sz="1100" dirty="0" smtClean="0"/>
              <a:t>Seeds can stay dormant</a:t>
            </a:r>
          </a:p>
          <a:p>
            <a:pPr marL="285750" indent="-285750">
              <a:buFont typeface="Arial" panose="020B0604020202020204" pitchFamily="34" charset="0"/>
              <a:buChar char="•"/>
            </a:pPr>
            <a:r>
              <a:rPr lang="en-GB" sz="1100" dirty="0" smtClean="0"/>
              <a:t>Waxy needles help to reduce evaporation</a:t>
            </a:r>
            <a:endParaRPr lang="en-GB" sz="1100" dirty="0"/>
          </a:p>
        </p:txBody>
      </p:sp>
      <p:sp>
        <p:nvSpPr>
          <p:cNvPr id="20" name="TextBox 19"/>
          <p:cNvSpPr txBox="1"/>
          <p:nvPr/>
        </p:nvSpPr>
        <p:spPr>
          <a:xfrm>
            <a:off x="7112000" y="2282944"/>
            <a:ext cx="1574799" cy="600164"/>
          </a:xfrm>
          <a:prstGeom prst="rect">
            <a:avLst/>
          </a:prstGeom>
          <a:noFill/>
        </p:spPr>
        <p:txBody>
          <a:bodyPr wrap="square" rtlCol="0">
            <a:spAutoFit/>
          </a:bodyPr>
          <a:lstStyle/>
          <a:p>
            <a:r>
              <a:rPr lang="en-GB" sz="1100" dirty="0" smtClean="0"/>
              <a:t>The Hot deserts are an example of a </a:t>
            </a:r>
            <a:r>
              <a:rPr lang="en-GB" sz="1100" b="1" dirty="0" smtClean="0"/>
              <a:t>HOSTILE</a:t>
            </a:r>
            <a:r>
              <a:rPr lang="en-GB" sz="1100" dirty="0" smtClean="0"/>
              <a:t> environment</a:t>
            </a:r>
            <a:endParaRPr lang="en-GB" sz="1100" dirty="0"/>
          </a:p>
        </p:txBody>
      </p:sp>
      <p:sp>
        <p:nvSpPr>
          <p:cNvPr id="21" name="TextBox 20"/>
          <p:cNvSpPr txBox="1"/>
          <p:nvPr/>
        </p:nvSpPr>
        <p:spPr>
          <a:xfrm>
            <a:off x="4719095" y="2765699"/>
            <a:ext cx="1986505" cy="1292662"/>
          </a:xfrm>
          <a:prstGeom prst="rect">
            <a:avLst/>
          </a:prstGeom>
          <a:noFill/>
        </p:spPr>
        <p:txBody>
          <a:bodyPr wrap="square" rtlCol="0">
            <a:spAutoFit/>
          </a:bodyPr>
          <a:lstStyle/>
          <a:p>
            <a:r>
              <a:rPr lang="en-GB" sz="1100" dirty="0" smtClean="0"/>
              <a:t>Hot deserts are found in areas of </a:t>
            </a:r>
            <a:r>
              <a:rPr lang="en-GB" sz="1200" b="1" i="1" dirty="0" smtClean="0"/>
              <a:t>high pressure</a:t>
            </a:r>
            <a:r>
              <a:rPr lang="en-GB" sz="1100" dirty="0" smtClean="0"/>
              <a:t>. Here the air is sinking and so there are no clouds forming and no rain. Temperatures are high as the latitude is still close the equator</a:t>
            </a:r>
            <a:endParaRPr lang="en-GB" sz="1100" dirty="0"/>
          </a:p>
        </p:txBody>
      </p:sp>
    </p:spTree>
    <p:extLst>
      <p:ext uri="{BB962C8B-B14F-4D97-AF65-F5344CB8AC3E}">
        <p14:creationId xmlns:p14="http://schemas.microsoft.com/office/powerpoint/2010/main" val="206940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8463" y="274638"/>
            <a:ext cx="7475537" cy="404812"/>
          </a:xfrm>
        </p:spPr>
        <p:txBody>
          <a:bodyPr>
            <a:normAutofit fontScale="90000"/>
          </a:bodyPr>
          <a:lstStyle/>
          <a:p>
            <a:r>
              <a:rPr lang="en-GB" dirty="0" smtClean="0"/>
              <a:t>Hot </a:t>
            </a:r>
            <a:r>
              <a:rPr lang="en-GB" dirty="0" err="1" smtClean="0"/>
              <a:t>desterts</a:t>
            </a:r>
            <a:r>
              <a:rPr lang="en-GB" dirty="0" smtClean="0"/>
              <a:t> Year 10 HT3</a:t>
            </a:r>
            <a:endParaRPr lang="en-GB" dirty="0"/>
          </a:p>
        </p:txBody>
      </p:sp>
      <p:graphicFrame>
        <p:nvGraphicFramePr>
          <p:cNvPr id="3" name="Table 2">
            <a:extLst>
              <a:ext uri="{FF2B5EF4-FFF2-40B4-BE49-F238E27FC236}">
                <a16:creationId xmlns:a16="http://schemas.microsoft.com/office/drawing/2014/main" id="{C0C2F672-E7B4-4C4C-8AFE-D7BF52DC3A27}"/>
              </a:ext>
            </a:extLst>
          </p:cNvPr>
          <p:cNvGraphicFramePr>
            <a:graphicFrameLocks noGrp="1"/>
          </p:cNvGraphicFramePr>
          <p:nvPr>
            <p:extLst/>
          </p:nvPr>
        </p:nvGraphicFramePr>
        <p:xfrm>
          <a:off x="17237" y="1006564"/>
          <a:ext cx="4888834" cy="2956560"/>
        </p:xfrm>
        <a:graphic>
          <a:graphicData uri="http://schemas.openxmlformats.org/drawingml/2006/table">
            <a:tbl>
              <a:tblPr firstRow="1" bandRow="1">
                <a:tableStyleId>{21E4AEA4-8DFA-4A89-87EB-49C32662AFE0}</a:tableStyleId>
              </a:tblPr>
              <a:tblGrid>
                <a:gridCol w="2444417">
                  <a:extLst>
                    <a:ext uri="{9D8B030D-6E8A-4147-A177-3AD203B41FA5}">
                      <a16:colId xmlns:a16="http://schemas.microsoft.com/office/drawing/2014/main" val="2185431142"/>
                    </a:ext>
                  </a:extLst>
                </a:gridCol>
                <a:gridCol w="2444417">
                  <a:extLst>
                    <a:ext uri="{9D8B030D-6E8A-4147-A177-3AD203B41FA5}">
                      <a16:colId xmlns:a16="http://schemas.microsoft.com/office/drawing/2014/main" val="3947976210"/>
                    </a:ext>
                  </a:extLst>
                </a:gridCol>
              </a:tblGrid>
              <a:tr h="182520">
                <a:tc gridSpan="2">
                  <a:txBody>
                    <a:bodyPr/>
                    <a:lstStyle/>
                    <a:p>
                      <a:pPr algn="ctr"/>
                      <a:r>
                        <a:rPr lang="en-GB" sz="1100" dirty="0">
                          <a:solidFill>
                            <a:schemeClr val="tx1"/>
                          </a:solidFill>
                        </a:rPr>
                        <a:t>Opportunities and challenges in the Hot desert</a:t>
                      </a:r>
                    </a:p>
                  </a:txBody>
                  <a:tcPr>
                    <a:solidFill>
                      <a:schemeClr val="bg1"/>
                    </a:solidFill>
                  </a:tcPr>
                </a:tc>
                <a:tc hMerge="1">
                  <a:txBody>
                    <a:bodyPr/>
                    <a:lstStyle/>
                    <a:p>
                      <a:endParaRPr lang="en-GB" dirty="0"/>
                    </a:p>
                  </a:txBody>
                  <a:tcPr/>
                </a:tc>
                <a:extLst>
                  <a:ext uri="{0D108BD9-81ED-4DB2-BD59-A6C34878D82A}">
                    <a16:rowId xmlns:a16="http://schemas.microsoft.com/office/drawing/2014/main" val="1146372649"/>
                  </a:ext>
                </a:extLst>
              </a:tr>
              <a:tr h="182520">
                <a:tc>
                  <a:txBody>
                    <a:bodyPr/>
                    <a:lstStyle/>
                    <a:p>
                      <a:pPr algn="ctr"/>
                      <a:r>
                        <a:rPr lang="en-GB" sz="1100" b="1" dirty="0">
                          <a:solidFill>
                            <a:schemeClr val="tx1"/>
                          </a:solidFill>
                        </a:rPr>
                        <a:t>Opportunities </a:t>
                      </a:r>
                    </a:p>
                  </a:txBody>
                  <a:tcPr>
                    <a:solidFill>
                      <a:schemeClr val="bg1"/>
                    </a:solidFill>
                  </a:tcPr>
                </a:tc>
                <a:tc>
                  <a:txBody>
                    <a:bodyPr/>
                    <a:lstStyle/>
                    <a:p>
                      <a:pPr algn="ctr"/>
                      <a:r>
                        <a:rPr lang="en-GB" sz="1100" b="1" dirty="0">
                          <a:solidFill>
                            <a:schemeClr val="tx1"/>
                          </a:solidFill>
                        </a:rPr>
                        <a:t>Challenges </a:t>
                      </a:r>
                    </a:p>
                  </a:txBody>
                  <a:tcPr>
                    <a:solidFill>
                      <a:schemeClr val="bg1"/>
                    </a:solidFill>
                  </a:tcPr>
                </a:tc>
                <a:extLst>
                  <a:ext uri="{0D108BD9-81ED-4DB2-BD59-A6C34878D82A}">
                    <a16:rowId xmlns:a16="http://schemas.microsoft.com/office/drawing/2014/main" val="3948863234"/>
                  </a:ext>
                </a:extLst>
              </a:tr>
              <a:tr h="307533">
                <a:tc>
                  <a:txBody>
                    <a:bodyPr/>
                    <a:lstStyle/>
                    <a:p>
                      <a:pPr marL="171450" indent="-171450">
                        <a:buFont typeface="Arial" panose="020B0604020202020204" pitchFamily="34" charset="0"/>
                        <a:buChar char="•"/>
                      </a:pPr>
                      <a:r>
                        <a:rPr lang="en-GB" sz="1100" b="1" dirty="0">
                          <a:solidFill>
                            <a:srgbClr val="0FB90B"/>
                          </a:solidFill>
                        </a:rPr>
                        <a:t>There are valuable minerals for industries and construction. </a:t>
                      </a:r>
                      <a:r>
                        <a:rPr lang="en-GB" sz="1100" b="1" dirty="0" smtClean="0">
                          <a:solidFill>
                            <a:srgbClr val="0FB90B"/>
                          </a:solidFill>
                        </a:rPr>
                        <a:t>Feldspar. gypsum</a:t>
                      </a:r>
                      <a:endParaRPr lang="en-GB" sz="1100" b="1" dirty="0">
                        <a:solidFill>
                          <a:srgbClr val="0FB90B"/>
                        </a:solidFill>
                      </a:endParaRPr>
                    </a:p>
                    <a:p>
                      <a:pPr marL="171450" indent="-171450">
                        <a:buFont typeface="Arial" panose="020B0604020202020204" pitchFamily="34" charset="0"/>
                        <a:buChar char="•"/>
                      </a:pPr>
                      <a:r>
                        <a:rPr lang="en-GB" sz="1100" b="1" dirty="0">
                          <a:solidFill>
                            <a:srgbClr val="0FB90B"/>
                          </a:solidFill>
                        </a:rPr>
                        <a:t>Energy resources such as coal and oil can be found in the Thar desert. </a:t>
                      </a:r>
                    </a:p>
                    <a:p>
                      <a:pPr marL="171450" indent="-171450">
                        <a:buFont typeface="Arial" panose="020B0604020202020204" pitchFamily="34" charset="0"/>
                        <a:buChar char="•"/>
                      </a:pPr>
                      <a:r>
                        <a:rPr lang="en-GB" sz="1100" b="1" dirty="0">
                          <a:solidFill>
                            <a:srgbClr val="0FB90B"/>
                          </a:solidFill>
                        </a:rPr>
                        <a:t>Great opportunities for renewable energy such as solar power at </a:t>
                      </a:r>
                      <a:r>
                        <a:rPr lang="en-GB" sz="1100" b="1" dirty="0" err="1">
                          <a:solidFill>
                            <a:srgbClr val="0FB90B"/>
                          </a:solidFill>
                        </a:rPr>
                        <a:t>Bhaleri</a:t>
                      </a:r>
                      <a:r>
                        <a:rPr lang="en-GB" sz="1100" b="1" dirty="0">
                          <a:solidFill>
                            <a:srgbClr val="0FB90B"/>
                          </a:solidFill>
                        </a:rPr>
                        <a:t>. </a:t>
                      </a:r>
                    </a:p>
                    <a:p>
                      <a:pPr marL="171450" indent="-171450">
                        <a:buFont typeface="Arial" panose="020B0604020202020204" pitchFamily="34" charset="0"/>
                        <a:buChar char="•"/>
                      </a:pPr>
                      <a:r>
                        <a:rPr lang="en-GB" sz="1100" b="1" dirty="0">
                          <a:solidFill>
                            <a:srgbClr val="0FB90B"/>
                          </a:solidFill>
                        </a:rPr>
                        <a:t>Thar desert has attracted tourists, especially during festivals</a:t>
                      </a:r>
                      <a:r>
                        <a:rPr lang="en-GB" sz="1100" b="1" dirty="0" smtClean="0">
                          <a:solidFill>
                            <a:srgbClr val="0FB90B"/>
                          </a:solidFill>
                        </a:rPr>
                        <a:t>.</a:t>
                      </a:r>
                    </a:p>
                    <a:p>
                      <a:pPr marL="171450" indent="-171450">
                        <a:buFont typeface="Arial" panose="020B0604020202020204" pitchFamily="34" charset="0"/>
                        <a:buChar char="•"/>
                      </a:pPr>
                      <a:r>
                        <a:rPr lang="en-GB" sz="1100" b="1" dirty="0" smtClean="0">
                          <a:solidFill>
                            <a:srgbClr val="0FB90B"/>
                          </a:solidFill>
                        </a:rPr>
                        <a:t>Farming : the main type is subsistence although there is some commercial farming along the Indira Ghandi canal </a:t>
                      </a:r>
                      <a:endParaRPr lang="en-GB" sz="1100" b="1" dirty="0">
                        <a:solidFill>
                          <a:srgbClr val="0FB90B"/>
                        </a:solidFill>
                      </a:endParaRPr>
                    </a:p>
                  </a:txBody>
                  <a:tcPr>
                    <a:solidFill>
                      <a:schemeClr val="bg1"/>
                    </a:solidFill>
                  </a:tcPr>
                </a:tc>
                <a:tc>
                  <a:txBody>
                    <a:bodyPr/>
                    <a:lstStyle/>
                    <a:p>
                      <a:pPr marL="171450" indent="-171450">
                        <a:buFont typeface="Arial" panose="020B0604020202020204" pitchFamily="34" charset="0"/>
                        <a:buChar char="•"/>
                      </a:pPr>
                      <a:r>
                        <a:rPr lang="en-GB" sz="1100" b="1" dirty="0">
                          <a:solidFill>
                            <a:srgbClr val="FF0000"/>
                          </a:solidFill>
                        </a:rPr>
                        <a:t>The extreme heat makes it difficult to work outside for very long. </a:t>
                      </a:r>
                    </a:p>
                    <a:p>
                      <a:pPr marL="171450" indent="-171450">
                        <a:buFont typeface="Arial" panose="020B0604020202020204" pitchFamily="34" charset="0"/>
                        <a:buChar char="•"/>
                      </a:pPr>
                      <a:r>
                        <a:rPr lang="en-GB" sz="1100" b="1" dirty="0">
                          <a:solidFill>
                            <a:srgbClr val="FF0000"/>
                          </a:solidFill>
                        </a:rPr>
                        <a:t>High evaporation rates from irrigation canals and farmland.</a:t>
                      </a:r>
                    </a:p>
                    <a:p>
                      <a:pPr marL="171450" indent="-171450">
                        <a:buFont typeface="Arial" panose="020B0604020202020204" pitchFamily="34" charset="0"/>
                        <a:buChar char="•"/>
                      </a:pPr>
                      <a:r>
                        <a:rPr lang="en-GB" sz="1100" b="1" dirty="0">
                          <a:solidFill>
                            <a:srgbClr val="FF0000"/>
                          </a:solidFill>
                        </a:rPr>
                        <a:t>Water supplies are limited, creating problems for the increasing number of people moving into area. </a:t>
                      </a:r>
                    </a:p>
                    <a:p>
                      <a:pPr marL="171450" indent="-171450">
                        <a:buFont typeface="Arial" panose="020B0604020202020204" pitchFamily="34" charset="0"/>
                        <a:buChar char="•"/>
                      </a:pPr>
                      <a:r>
                        <a:rPr lang="en-GB" sz="1100" b="1" dirty="0">
                          <a:solidFill>
                            <a:srgbClr val="FF0000"/>
                          </a:solidFill>
                        </a:rPr>
                        <a:t>Access through the desert is tricky as roads are difficult to build and maintain.  </a:t>
                      </a:r>
                    </a:p>
                  </a:txBody>
                  <a:tcPr>
                    <a:solidFill>
                      <a:schemeClr val="bg1"/>
                    </a:solidFill>
                  </a:tcPr>
                </a:tc>
                <a:extLst>
                  <a:ext uri="{0D108BD9-81ED-4DB2-BD59-A6C34878D82A}">
                    <a16:rowId xmlns:a16="http://schemas.microsoft.com/office/drawing/2014/main" val="3934064134"/>
                  </a:ext>
                </a:extLst>
              </a:tr>
            </a:tbl>
          </a:graphicData>
        </a:graphic>
      </p:graphicFrame>
      <p:sp>
        <p:nvSpPr>
          <p:cNvPr id="4" name="TextBox 3"/>
          <p:cNvSpPr txBox="1"/>
          <p:nvPr/>
        </p:nvSpPr>
        <p:spPr>
          <a:xfrm>
            <a:off x="237067" y="812800"/>
            <a:ext cx="3646311" cy="276999"/>
          </a:xfrm>
          <a:prstGeom prst="rect">
            <a:avLst/>
          </a:prstGeom>
          <a:noFill/>
        </p:spPr>
        <p:txBody>
          <a:bodyPr wrap="square" rtlCol="0">
            <a:spAutoFit/>
          </a:bodyPr>
          <a:lstStyle/>
          <a:p>
            <a:r>
              <a:rPr lang="en-GB" sz="1200" b="1" dirty="0" smtClean="0"/>
              <a:t>Opportunities for development in a hot desert</a:t>
            </a:r>
            <a:endParaRPr lang="en-GB" sz="1200" b="1" dirty="0"/>
          </a:p>
        </p:txBody>
      </p:sp>
      <p:sp>
        <p:nvSpPr>
          <p:cNvPr id="5" name="TextBox 4"/>
          <p:cNvSpPr txBox="1"/>
          <p:nvPr/>
        </p:nvSpPr>
        <p:spPr>
          <a:xfrm>
            <a:off x="4056089" y="801307"/>
            <a:ext cx="3725333" cy="276999"/>
          </a:xfrm>
          <a:prstGeom prst="rect">
            <a:avLst/>
          </a:prstGeom>
          <a:noFill/>
        </p:spPr>
        <p:txBody>
          <a:bodyPr wrap="square" rtlCol="0">
            <a:spAutoFit/>
          </a:bodyPr>
          <a:lstStyle/>
          <a:p>
            <a:r>
              <a:rPr lang="en-GB" sz="1200" b="1" dirty="0" smtClean="0"/>
              <a:t>Named example The Thar Desert in Northern India</a:t>
            </a:r>
            <a:endParaRPr lang="en-GB" sz="1200" b="1" dirty="0"/>
          </a:p>
        </p:txBody>
      </p:sp>
      <p:pic>
        <p:nvPicPr>
          <p:cNvPr id="1026" name="Picture 2" descr="Thar Desert Facts &amp; Information - Indian Desert Map | Travel Gui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8876" y="1221477"/>
            <a:ext cx="1397545" cy="13975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07666" y="1063856"/>
            <a:ext cx="1924754" cy="784830"/>
          </a:xfrm>
          <a:prstGeom prst="rect">
            <a:avLst/>
          </a:prstGeom>
          <a:noFill/>
        </p:spPr>
        <p:txBody>
          <a:bodyPr wrap="square" rtlCol="0">
            <a:spAutoFit/>
          </a:bodyPr>
          <a:lstStyle/>
          <a:p>
            <a:r>
              <a:rPr lang="en-GB" sz="1100" dirty="0" smtClean="0"/>
              <a:t>The Thar desert is the worlds </a:t>
            </a:r>
            <a:r>
              <a:rPr lang="en-GB" sz="1200" b="1" dirty="0" smtClean="0"/>
              <a:t>most populated </a:t>
            </a:r>
            <a:r>
              <a:rPr lang="en-GB" sz="1100" dirty="0" smtClean="0"/>
              <a:t>desert. It lies on the border with India and Pakistan</a:t>
            </a:r>
            <a:endParaRPr lang="en-GB" sz="1100" dirty="0"/>
          </a:p>
        </p:txBody>
      </p:sp>
      <p:sp>
        <p:nvSpPr>
          <p:cNvPr id="7" name="TextBox 6"/>
          <p:cNvSpPr txBox="1"/>
          <p:nvPr/>
        </p:nvSpPr>
        <p:spPr>
          <a:xfrm>
            <a:off x="6460066" y="1796328"/>
            <a:ext cx="2528711" cy="1846659"/>
          </a:xfrm>
          <a:prstGeom prst="rect">
            <a:avLst/>
          </a:prstGeom>
          <a:noFill/>
        </p:spPr>
        <p:txBody>
          <a:bodyPr wrap="square" rtlCol="0">
            <a:spAutoFit/>
          </a:bodyPr>
          <a:lstStyle/>
          <a:p>
            <a:r>
              <a:rPr lang="en-GB" sz="1200" b="1" dirty="0" smtClean="0"/>
              <a:t>Typical questions </a:t>
            </a:r>
            <a:r>
              <a:rPr lang="en-GB" sz="1200" dirty="0" smtClean="0"/>
              <a:t>about this would be</a:t>
            </a:r>
          </a:p>
          <a:p>
            <a:pPr marL="171450" indent="-171450">
              <a:buFont typeface="Wingdings" panose="05000000000000000000" pitchFamily="2" charset="2"/>
              <a:buChar char="§"/>
            </a:pPr>
            <a:r>
              <a:rPr lang="en-GB" sz="1200" i="1" dirty="0" smtClean="0"/>
              <a:t>To what extent do Hot Deserts provide economic opportunities</a:t>
            </a:r>
          </a:p>
          <a:p>
            <a:pPr marL="171450" indent="-171450">
              <a:buFont typeface="Wingdings" panose="05000000000000000000" pitchFamily="2" charset="2"/>
              <a:buChar char="§"/>
            </a:pPr>
            <a:r>
              <a:rPr lang="en-GB" sz="1200" i="1" dirty="0" smtClean="0"/>
              <a:t>Explain how Hot deserts provide opportunities for development</a:t>
            </a:r>
          </a:p>
          <a:p>
            <a:pPr marL="171450" indent="-171450">
              <a:buFont typeface="Wingdings" panose="05000000000000000000" pitchFamily="2" charset="2"/>
              <a:buChar char="§"/>
            </a:pPr>
            <a:r>
              <a:rPr lang="en-GB" sz="1200" i="1" dirty="0" smtClean="0"/>
              <a:t>Evaluate the impact of economic opportunities in a Hot desert</a:t>
            </a:r>
          </a:p>
          <a:p>
            <a:endParaRPr lang="en-GB" dirty="0"/>
          </a:p>
        </p:txBody>
      </p:sp>
      <p:graphicFrame>
        <p:nvGraphicFramePr>
          <p:cNvPr id="9" name="Table 8">
            <a:extLst>
              <a:ext uri="{FF2B5EF4-FFF2-40B4-BE49-F238E27FC236}">
                <a16:creationId xmlns:a16="http://schemas.microsoft.com/office/drawing/2014/main" id="{AE955FD9-C86B-4DCA-ACD5-0D92FE6E1E58}"/>
              </a:ext>
            </a:extLst>
          </p:cNvPr>
          <p:cNvGraphicFramePr>
            <a:graphicFrameLocks noGrp="1"/>
          </p:cNvGraphicFramePr>
          <p:nvPr>
            <p:extLst/>
          </p:nvPr>
        </p:nvGraphicFramePr>
        <p:xfrm>
          <a:off x="-8187" y="4156607"/>
          <a:ext cx="4003464" cy="2702240"/>
        </p:xfrm>
        <a:graphic>
          <a:graphicData uri="http://schemas.openxmlformats.org/drawingml/2006/table">
            <a:tbl>
              <a:tblPr firstRow="1" bandRow="1">
                <a:tableStyleId>{21E4AEA4-8DFA-4A89-87EB-49C32662AFE0}</a:tableStyleId>
              </a:tblPr>
              <a:tblGrid>
                <a:gridCol w="2001732">
                  <a:extLst>
                    <a:ext uri="{9D8B030D-6E8A-4147-A177-3AD203B41FA5}">
                      <a16:colId xmlns:a16="http://schemas.microsoft.com/office/drawing/2014/main" val="3717000420"/>
                    </a:ext>
                  </a:extLst>
                </a:gridCol>
                <a:gridCol w="2001732">
                  <a:extLst>
                    <a:ext uri="{9D8B030D-6E8A-4147-A177-3AD203B41FA5}">
                      <a16:colId xmlns:a16="http://schemas.microsoft.com/office/drawing/2014/main" val="9449025"/>
                    </a:ext>
                  </a:extLst>
                </a:gridCol>
              </a:tblGrid>
              <a:tr h="347660">
                <a:tc gridSpan="2">
                  <a:txBody>
                    <a:bodyPr/>
                    <a:lstStyle/>
                    <a:p>
                      <a:pPr algn="ctr"/>
                      <a:r>
                        <a:rPr lang="en-GB" sz="1050" dirty="0">
                          <a:solidFill>
                            <a:schemeClr val="tx1"/>
                          </a:solidFill>
                        </a:rPr>
                        <a:t>Causes of Desertification</a:t>
                      </a:r>
                    </a:p>
                  </a:txBody>
                  <a:tcPr>
                    <a:solidFill>
                      <a:schemeClr val="bg1"/>
                    </a:solidFill>
                  </a:tcPr>
                </a:tc>
                <a:tc hMerge="1">
                  <a:txBody>
                    <a:bodyPr/>
                    <a:lstStyle/>
                    <a:p>
                      <a:endParaRPr lang="en-GB" dirty="0"/>
                    </a:p>
                  </a:txBody>
                  <a:tcPr/>
                </a:tc>
                <a:extLst>
                  <a:ext uri="{0D108BD9-81ED-4DB2-BD59-A6C34878D82A}">
                    <a16:rowId xmlns:a16="http://schemas.microsoft.com/office/drawing/2014/main" val="2619316738"/>
                  </a:ext>
                </a:extLst>
              </a:tr>
              <a:tr h="420419">
                <a:tc>
                  <a:txBody>
                    <a:bodyPr/>
                    <a:lstStyle/>
                    <a:p>
                      <a:pPr algn="ctr"/>
                      <a:r>
                        <a:rPr lang="en-GB" sz="1050" b="1" dirty="0">
                          <a:solidFill>
                            <a:srgbClr val="002060"/>
                          </a:solidFill>
                        </a:rPr>
                        <a:t>Desertification means the turning of semi-arid areas (or drylands) into deserts. </a:t>
                      </a:r>
                    </a:p>
                  </a:txBody>
                  <a:tcPr anchor="ctr">
                    <a:solidFill>
                      <a:schemeClr val="bg1"/>
                    </a:solidFill>
                  </a:tcPr>
                </a:tc>
                <a:tc>
                  <a:txBody>
                    <a:bodyPr/>
                    <a:lstStyle/>
                    <a:p>
                      <a:pPr algn="ctr"/>
                      <a:r>
                        <a:rPr lang="en-GB" sz="1050" b="1" dirty="0">
                          <a:solidFill>
                            <a:schemeClr val="tx1"/>
                          </a:solidFill>
                        </a:rPr>
                        <a:t>Climate Change </a:t>
                      </a:r>
                    </a:p>
                    <a:p>
                      <a:pPr algn="ctr"/>
                      <a:r>
                        <a:rPr lang="en-GB" sz="1050" dirty="0">
                          <a:solidFill>
                            <a:schemeClr val="tx1"/>
                          </a:solidFill>
                        </a:rPr>
                        <a:t>Reduce rainfall and rising temperatures have meant less water for plants.</a:t>
                      </a:r>
                    </a:p>
                  </a:txBody>
                  <a:tcPr>
                    <a:solidFill>
                      <a:schemeClr val="bg1"/>
                    </a:solidFill>
                  </a:tcPr>
                </a:tc>
                <a:extLst>
                  <a:ext uri="{0D108BD9-81ED-4DB2-BD59-A6C34878D82A}">
                    <a16:rowId xmlns:a16="http://schemas.microsoft.com/office/drawing/2014/main" val="1628978011"/>
                  </a:ext>
                </a:extLst>
              </a:tr>
              <a:tr h="529417">
                <a:tc>
                  <a:txBody>
                    <a:bodyPr/>
                    <a:lstStyle/>
                    <a:p>
                      <a:pPr algn="ctr"/>
                      <a:r>
                        <a:rPr lang="en-GB" sz="1050" b="1" dirty="0">
                          <a:solidFill>
                            <a:schemeClr val="tx1"/>
                          </a:solidFill>
                        </a:rPr>
                        <a:t>Fuel Wood</a:t>
                      </a:r>
                    </a:p>
                    <a:p>
                      <a:pPr algn="ctr"/>
                      <a:r>
                        <a:rPr lang="en-GB" sz="1050" dirty="0">
                          <a:solidFill>
                            <a:schemeClr val="tx1"/>
                          </a:solidFill>
                        </a:rPr>
                        <a:t>People rely on wood for fuel. This removal of trees causes the soil to be exposed. </a:t>
                      </a:r>
                    </a:p>
                  </a:txBody>
                  <a:tcPr>
                    <a:solidFill>
                      <a:schemeClr val="bg1"/>
                    </a:solidFill>
                  </a:tcPr>
                </a:tc>
                <a:tc>
                  <a:txBody>
                    <a:bodyPr/>
                    <a:lstStyle/>
                    <a:p>
                      <a:pPr algn="ctr"/>
                      <a:r>
                        <a:rPr lang="en-GB" sz="1050" b="1" dirty="0">
                          <a:solidFill>
                            <a:schemeClr val="tx1"/>
                          </a:solidFill>
                        </a:rPr>
                        <a:t>Overgrazing </a:t>
                      </a:r>
                    </a:p>
                    <a:p>
                      <a:pPr algn="ctr"/>
                      <a:r>
                        <a:rPr lang="en-GB" sz="1050" dirty="0">
                          <a:solidFill>
                            <a:schemeClr val="tx1"/>
                          </a:solidFill>
                        </a:rPr>
                        <a:t>Too many animals mean plants are eaten faster than they can grow back. Causing soil erosion. </a:t>
                      </a:r>
                    </a:p>
                  </a:txBody>
                  <a:tcPr>
                    <a:solidFill>
                      <a:schemeClr val="bg1"/>
                    </a:solidFill>
                  </a:tcPr>
                </a:tc>
                <a:extLst>
                  <a:ext uri="{0D108BD9-81ED-4DB2-BD59-A6C34878D82A}">
                    <a16:rowId xmlns:a16="http://schemas.microsoft.com/office/drawing/2014/main" val="3505974971"/>
                  </a:ext>
                </a:extLst>
              </a:tr>
              <a:tr h="529417">
                <a:tc>
                  <a:txBody>
                    <a:bodyPr/>
                    <a:lstStyle/>
                    <a:p>
                      <a:pPr algn="ctr"/>
                      <a:r>
                        <a:rPr lang="en-GB" sz="1050" b="1" dirty="0">
                          <a:solidFill>
                            <a:schemeClr val="tx1"/>
                          </a:solidFill>
                        </a:rPr>
                        <a:t>Over-Cultivation</a:t>
                      </a:r>
                    </a:p>
                    <a:p>
                      <a:pPr algn="ctr"/>
                      <a:r>
                        <a:rPr lang="en-GB" sz="1050" dirty="0">
                          <a:solidFill>
                            <a:schemeClr val="tx1"/>
                          </a:solidFill>
                        </a:rPr>
                        <a:t>If crops are grown in the same areas too often, nutrients in the soil will be used up causing soil erosion.</a:t>
                      </a:r>
                    </a:p>
                  </a:txBody>
                  <a:tcPr>
                    <a:solidFill>
                      <a:schemeClr val="bg1"/>
                    </a:solidFill>
                  </a:tcPr>
                </a:tc>
                <a:tc>
                  <a:txBody>
                    <a:bodyPr/>
                    <a:lstStyle/>
                    <a:p>
                      <a:pPr algn="ctr"/>
                      <a:r>
                        <a:rPr lang="en-GB" sz="1050" b="1" dirty="0">
                          <a:solidFill>
                            <a:schemeClr val="tx1"/>
                          </a:solidFill>
                        </a:rPr>
                        <a:t>Population Growth</a:t>
                      </a:r>
                    </a:p>
                    <a:p>
                      <a:pPr algn="ctr"/>
                      <a:r>
                        <a:rPr lang="en-GB" sz="1050" dirty="0">
                          <a:solidFill>
                            <a:schemeClr val="tx1"/>
                          </a:solidFill>
                        </a:rPr>
                        <a:t>A growing population puts pressure on the land leading to more deforestation, overgrazing and over-cultivation. </a:t>
                      </a:r>
                    </a:p>
                  </a:txBody>
                  <a:tcPr>
                    <a:solidFill>
                      <a:schemeClr val="bg1"/>
                    </a:solidFill>
                  </a:tcPr>
                </a:tc>
                <a:extLst>
                  <a:ext uri="{0D108BD9-81ED-4DB2-BD59-A6C34878D82A}">
                    <a16:rowId xmlns:a16="http://schemas.microsoft.com/office/drawing/2014/main" val="1662293899"/>
                  </a:ext>
                </a:extLst>
              </a:tr>
            </a:tbl>
          </a:graphicData>
        </a:graphic>
      </p:graphicFrame>
      <p:graphicFrame>
        <p:nvGraphicFramePr>
          <p:cNvPr id="10" name="Table 9">
            <a:extLst>
              <a:ext uri="{FF2B5EF4-FFF2-40B4-BE49-F238E27FC236}">
                <a16:creationId xmlns:a16="http://schemas.microsoft.com/office/drawing/2014/main" id="{72ADBE6E-5168-44B6-A6E0-97533C73D0A1}"/>
              </a:ext>
            </a:extLst>
          </p:cNvPr>
          <p:cNvGraphicFramePr>
            <a:graphicFrameLocks noGrp="1"/>
          </p:cNvGraphicFramePr>
          <p:nvPr>
            <p:extLst/>
          </p:nvPr>
        </p:nvGraphicFramePr>
        <p:xfrm>
          <a:off x="6643511" y="3642987"/>
          <a:ext cx="2458911" cy="2903220"/>
        </p:xfrm>
        <a:graphic>
          <a:graphicData uri="http://schemas.openxmlformats.org/drawingml/2006/table">
            <a:tbl>
              <a:tblPr firstRow="1" bandRow="1">
                <a:tableStyleId>{93296810-A885-4BE3-A3E7-6D5BEEA58F35}</a:tableStyleId>
              </a:tblPr>
              <a:tblGrid>
                <a:gridCol w="2458911">
                  <a:extLst>
                    <a:ext uri="{9D8B030D-6E8A-4147-A177-3AD203B41FA5}">
                      <a16:colId xmlns:a16="http://schemas.microsoft.com/office/drawing/2014/main" val="4226664521"/>
                    </a:ext>
                  </a:extLst>
                </a:gridCol>
              </a:tblGrid>
              <a:tr h="197902">
                <a:tc>
                  <a:txBody>
                    <a:bodyPr/>
                    <a:lstStyle/>
                    <a:p>
                      <a:r>
                        <a:rPr lang="en-GB" sz="1050" i="0" dirty="0">
                          <a:solidFill>
                            <a:schemeClr val="tx1"/>
                          </a:solidFill>
                        </a:rPr>
                        <a:t>Strategies to reduce Desertification</a:t>
                      </a:r>
                    </a:p>
                  </a:txBody>
                  <a:tcPr>
                    <a:solidFill>
                      <a:schemeClr val="bg1"/>
                    </a:solidFill>
                  </a:tcPr>
                </a:tc>
                <a:extLst>
                  <a:ext uri="{0D108BD9-81ED-4DB2-BD59-A6C34878D82A}">
                    <a16:rowId xmlns:a16="http://schemas.microsoft.com/office/drawing/2014/main" val="2630645207"/>
                  </a:ext>
                </a:extLst>
              </a:tr>
              <a:tr h="1476654">
                <a:tc>
                  <a:txBody>
                    <a:bodyPr/>
                    <a:lstStyle/>
                    <a:p>
                      <a:pPr marL="171450" indent="-171450">
                        <a:buFont typeface="Arial" panose="020B0604020202020204" pitchFamily="34" charset="0"/>
                        <a:buChar char="•"/>
                      </a:pPr>
                      <a:r>
                        <a:rPr lang="en-GB" sz="1050" b="1" i="0" kern="1200" dirty="0">
                          <a:solidFill>
                            <a:schemeClr val="dk1"/>
                          </a:solidFill>
                          <a:effectLst/>
                          <a:latin typeface="+mn-lt"/>
                          <a:ea typeface="+mn-ea"/>
                          <a:cs typeface="+mn-cs"/>
                        </a:rPr>
                        <a:t>Water management - </a:t>
                      </a:r>
                      <a:r>
                        <a:rPr lang="en-GB" sz="1050" b="0" i="0" kern="1200" dirty="0">
                          <a:solidFill>
                            <a:schemeClr val="dk1"/>
                          </a:solidFill>
                          <a:effectLst/>
                          <a:latin typeface="+mn-lt"/>
                          <a:ea typeface="+mn-ea"/>
                          <a:cs typeface="+mn-cs"/>
                        </a:rPr>
                        <a:t>grow</a:t>
                      </a:r>
                      <a:r>
                        <a:rPr lang="en-GB" sz="1050" i="0" kern="1200" dirty="0">
                          <a:solidFill>
                            <a:schemeClr val="dk1"/>
                          </a:solidFill>
                          <a:effectLst/>
                          <a:latin typeface="+mn-lt"/>
                          <a:ea typeface="+mn-ea"/>
                          <a:cs typeface="+mn-cs"/>
                        </a:rPr>
                        <a:t>ing crops that don’t need much water. </a:t>
                      </a:r>
                      <a:r>
                        <a:rPr lang="en-GB" sz="1050" i="0" kern="1200" dirty="0" err="1" smtClean="0">
                          <a:solidFill>
                            <a:schemeClr val="dk1"/>
                          </a:solidFill>
                          <a:effectLst/>
                          <a:latin typeface="+mn-lt"/>
                          <a:ea typeface="+mn-ea"/>
                          <a:cs typeface="+mn-cs"/>
                        </a:rPr>
                        <a:t>Eg</a:t>
                      </a:r>
                      <a:r>
                        <a:rPr lang="en-GB" sz="1050" i="0" kern="1200" dirty="0" smtClean="0">
                          <a:solidFill>
                            <a:schemeClr val="dk1"/>
                          </a:solidFill>
                          <a:effectLst/>
                          <a:latin typeface="+mn-lt"/>
                          <a:ea typeface="+mn-ea"/>
                          <a:cs typeface="+mn-cs"/>
                        </a:rPr>
                        <a:t> </a:t>
                      </a:r>
                      <a:r>
                        <a:rPr lang="en-GB" sz="1050" i="0" kern="1200" dirty="0" err="1" smtClean="0">
                          <a:solidFill>
                            <a:schemeClr val="dk1"/>
                          </a:solidFill>
                          <a:effectLst/>
                          <a:latin typeface="+mn-lt"/>
                          <a:ea typeface="+mn-ea"/>
                          <a:cs typeface="+mn-cs"/>
                        </a:rPr>
                        <a:t>Attriplex</a:t>
                      </a:r>
                      <a:endParaRPr lang="en-GB" sz="1050" i="0" kern="1200" baseline="0" dirty="0">
                        <a:solidFill>
                          <a:schemeClr val="dk1"/>
                        </a:solidFill>
                        <a:effectLst/>
                        <a:latin typeface="+mn-lt"/>
                        <a:ea typeface="+mn-ea"/>
                        <a:cs typeface="+mn-cs"/>
                      </a:endParaRPr>
                    </a:p>
                    <a:p>
                      <a:pPr marL="171450" indent="-171450" algn="l">
                        <a:buFont typeface="Arial" panose="020B0604020202020204" pitchFamily="34" charset="0"/>
                        <a:buChar char="•"/>
                      </a:pPr>
                      <a:r>
                        <a:rPr lang="en-GB" sz="1050" b="1" i="0" kern="1200" dirty="0">
                          <a:solidFill>
                            <a:schemeClr val="dk1"/>
                          </a:solidFill>
                          <a:effectLst/>
                          <a:latin typeface="+mn-lt"/>
                          <a:ea typeface="+mn-ea"/>
                          <a:cs typeface="+mn-cs"/>
                        </a:rPr>
                        <a:t>Tree Planting -</a:t>
                      </a:r>
                      <a:r>
                        <a:rPr lang="en-GB" sz="1050" i="0" kern="1200" dirty="0">
                          <a:solidFill>
                            <a:schemeClr val="dk1"/>
                          </a:solidFill>
                          <a:effectLst/>
                          <a:latin typeface="+mn-lt"/>
                          <a:ea typeface="+mn-ea"/>
                          <a:cs typeface="+mn-cs"/>
                        </a:rPr>
                        <a:t> trees can act as windbreakers to protect the soil from wind and soil erosion. </a:t>
                      </a:r>
                    </a:p>
                    <a:p>
                      <a:pPr marL="171450" indent="-171450">
                        <a:buFont typeface="Arial" panose="020B0604020202020204" pitchFamily="34" charset="0"/>
                        <a:buChar char="•"/>
                      </a:pPr>
                      <a:r>
                        <a:rPr lang="en-GB" sz="1050" b="1" i="0" kern="1200" dirty="0">
                          <a:solidFill>
                            <a:schemeClr val="dk1"/>
                          </a:solidFill>
                          <a:effectLst/>
                          <a:latin typeface="+mn-lt"/>
                          <a:ea typeface="+mn-ea"/>
                          <a:cs typeface="+mn-cs"/>
                        </a:rPr>
                        <a:t>Soil Management -</a:t>
                      </a:r>
                      <a:r>
                        <a:rPr lang="en-GB" sz="1050" i="0" kern="1200" dirty="0">
                          <a:solidFill>
                            <a:schemeClr val="dk1"/>
                          </a:solidFill>
                          <a:effectLst/>
                          <a:latin typeface="+mn-lt"/>
                          <a:ea typeface="+mn-ea"/>
                          <a:cs typeface="+mn-cs"/>
                        </a:rPr>
                        <a:t> leaving areas of land to rest and recover lost nutrients. </a:t>
                      </a:r>
                    </a:p>
                    <a:p>
                      <a:pPr marL="171450" indent="-171450">
                        <a:buFont typeface="Arial" panose="020B0604020202020204" pitchFamily="34" charset="0"/>
                        <a:buChar char="•"/>
                      </a:pPr>
                      <a:r>
                        <a:rPr lang="en-GB" sz="1050" b="1" i="0" kern="1200" dirty="0">
                          <a:solidFill>
                            <a:schemeClr val="dk1"/>
                          </a:solidFill>
                          <a:effectLst/>
                          <a:latin typeface="+mn-lt"/>
                          <a:ea typeface="+mn-ea"/>
                          <a:cs typeface="+mn-cs"/>
                        </a:rPr>
                        <a:t>Technology</a:t>
                      </a:r>
                      <a:r>
                        <a:rPr lang="en-GB" sz="1050" i="0" kern="1200" dirty="0">
                          <a:solidFill>
                            <a:schemeClr val="dk1"/>
                          </a:solidFill>
                          <a:effectLst/>
                          <a:latin typeface="+mn-lt"/>
                          <a:ea typeface="+mn-ea"/>
                          <a:cs typeface="+mn-cs"/>
                        </a:rPr>
                        <a:t> – using less expensive, sustainable materials for people to maintain. i.e. sand fences, terraces to stabilise soil and solar cookers to reduce deforestation. </a:t>
                      </a:r>
                      <a:endParaRPr lang="en-GB" sz="1050" i="0" kern="1200" dirty="0" smtClean="0">
                        <a:solidFill>
                          <a:schemeClr val="dk1"/>
                        </a:solidFill>
                        <a:effectLst/>
                        <a:latin typeface="+mn-lt"/>
                        <a:ea typeface="+mn-ea"/>
                        <a:cs typeface="+mn-cs"/>
                      </a:endParaRPr>
                    </a:p>
                    <a:p>
                      <a:pPr marL="171450" indent="-171450">
                        <a:buFont typeface="Arial" panose="020B0604020202020204" pitchFamily="34" charset="0"/>
                        <a:buChar char="•"/>
                      </a:pPr>
                      <a:r>
                        <a:rPr lang="en-GB" sz="1050" b="1" i="0" kern="1200" dirty="0" smtClean="0">
                          <a:solidFill>
                            <a:schemeClr val="dk1"/>
                          </a:solidFill>
                          <a:effectLst/>
                          <a:latin typeface="+mn-lt"/>
                          <a:ea typeface="+mn-ea"/>
                          <a:cs typeface="+mn-cs"/>
                        </a:rPr>
                        <a:t>Magic Stones</a:t>
                      </a:r>
                      <a:r>
                        <a:rPr lang="en-GB" sz="1050" i="0" kern="1200" dirty="0" smtClean="0">
                          <a:solidFill>
                            <a:schemeClr val="dk1"/>
                          </a:solidFill>
                          <a:effectLst/>
                          <a:latin typeface="+mn-lt"/>
                          <a:ea typeface="+mn-ea"/>
                          <a:cs typeface="+mn-cs"/>
                        </a:rPr>
                        <a:t>: Low stone walls are built along the contours of the land to trap water and soil</a:t>
                      </a:r>
                      <a:endParaRPr lang="en-GB" sz="1050" i="0" kern="1200" dirty="0">
                        <a:solidFill>
                          <a:schemeClr val="dk1"/>
                        </a:solidFill>
                        <a:effectLst/>
                        <a:latin typeface="+mn-lt"/>
                        <a:ea typeface="+mn-ea"/>
                        <a:cs typeface="+mn-cs"/>
                      </a:endParaRPr>
                    </a:p>
                  </a:txBody>
                  <a:tcPr>
                    <a:solidFill>
                      <a:schemeClr val="bg1"/>
                    </a:solidFill>
                  </a:tcPr>
                </a:tc>
                <a:extLst>
                  <a:ext uri="{0D108BD9-81ED-4DB2-BD59-A6C34878D82A}">
                    <a16:rowId xmlns:a16="http://schemas.microsoft.com/office/drawing/2014/main" val="4265688410"/>
                  </a:ext>
                </a:extLst>
              </a:tr>
            </a:tbl>
          </a:graphicData>
        </a:graphic>
      </p:graphicFrame>
      <p:pic>
        <p:nvPicPr>
          <p:cNvPr id="11" name="Picture 10">
            <a:extLst>
              <a:ext uri="{FF2B5EF4-FFF2-40B4-BE49-F238E27FC236}">
                <a16:creationId xmlns:a16="http://schemas.microsoft.com/office/drawing/2014/main" id="{B54037CC-6F34-43E1-BA6D-0AE6BD402B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1140">
            <a:off x="4995947" y="2726700"/>
            <a:ext cx="405154" cy="269130"/>
          </a:xfrm>
          <a:prstGeom prst="rect">
            <a:avLst/>
          </a:prstGeom>
          <a:ln>
            <a:solidFill>
              <a:schemeClr val="tx1"/>
            </a:solidFill>
          </a:ln>
        </p:spPr>
      </p:pic>
      <p:pic>
        <p:nvPicPr>
          <p:cNvPr id="12" name="Picture 11">
            <a:extLst>
              <a:ext uri="{FF2B5EF4-FFF2-40B4-BE49-F238E27FC236}">
                <a16:creationId xmlns:a16="http://schemas.microsoft.com/office/drawing/2014/main" id="{9887C943-637A-43EF-897A-41FBC18714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86167">
            <a:off x="5599377" y="2745232"/>
            <a:ext cx="435482" cy="290248"/>
          </a:xfrm>
          <a:prstGeom prst="rect">
            <a:avLst/>
          </a:prstGeom>
          <a:ln>
            <a:solidFill>
              <a:schemeClr val="tx1"/>
            </a:solidFill>
          </a:ln>
        </p:spPr>
      </p:pic>
      <p:sp>
        <p:nvSpPr>
          <p:cNvPr id="8" name="TextBox 7"/>
          <p:cNvSpPr txBox="1"/>
          <p:nvPr/>
        </p:nvSpPr>
        <p:spPr>
          <a:xfrm>
            <a:off x="2638430" y="3288497"/>
            <a:ext cx="2718584" cy="1061829"/>
          </a:xfrm>
          <a:prstGeom prst="rect">
            <a:avLst/>
          </a:prstGeom>
          <a:noFill/>
        </p:spPr>
        <p:txBody>
          <a:bodyPr wrap="square" rtlCol="0">
            <a:spAutoFit/>
          </a:bodyPr>
          <a:lstStyle/>
          <a:p>
            <a:r>
              <a:rPr lang="en-GB" sz="1050" b="1" dirty="0" smtClean="0"/>
              <a:t>Where in the world is desertification happening?.</a:t>
            </a:r>
          </a:p>
          <a:p>
            <a:r>
              <a:rPr lang="en-GB" sz="1050" b="1" dirty="0" smtClean="0"/>
              <a:t> </a:t>
            </a:r>
            <a:r>
              <a:rPr lang="en-GB" sz="1050" dirty="0" smtClean="0"/>
              <a:t>Along the fringes of the worlds major deserts. For example the Sahel in North Africa which is an area along the southern border of the Sahara desert</a:t>
            </a:r>
            <a:endParaRPr lang="en-GB" sz="1050" dirty="0"/>
          </a:p>
        </p:txBody>
      </p:sp>
      <p:pic>
        <p:nvPicPr>
          <p:cNvPr id="13" name="Picture 12"/>
          <p:cNvPicPr>
            <a:picLocks noChangeAspect="1"/>
          </p:cNvPicPr>
          <p:nvPr/>
        </p:nvPicPr>
        <p:blipFill>
          <a:blip r:embed="rId5"/>
          <a:stretch>
            <a:fillRect/>
          </a:stretch>
        </p:blipFill>
        <p:spPr>
          <a:xfrm>
            <a:off x="5328629" y="3417372"/>
            <a:ext cx="1258060" cy="707659"/>
          </a:xfrm>
          <a:prstGeom prst="rect">
            <a:avLst/>
          </a:prstGeom>
        </p:spPr>
      </p:pic>
      <p:sp>
        <p:nvSpPr>
          <p:cNvPr id="14" name="TextBox 13"/>
          <p:cNvSpPr txBox="1"/>
          <p:nvPr/>
        </p:nvSpPr>
        <p:spPr>
          <a:xfrm>
            <a:off x="4239004" y="4517371"/>
            <a:ext cx="2179250" cy="1446550"/>
          </a:xfrm>
          <a:prstGeom prst="rect">
            <a:avLst/>
          </a:prstGeom>
          <a:noFill/>
        </p:spPr>
        <p:txBody>
          <a:bodyPr wrap="square" rtlCol="0">
            <a:spAutoFit/>
          </a:bodyPr>
          <a:lstStyle/>
          <a:p>
            <a:r>
              <a:rPr lang="en-GB" sz="1100" b="1" dirty="0" smtClean="0"/>
              <a:t>Typical questions on desertification could be</a:t>
            </a:r>
          </a:p>
          <a:p>
            <a:pPr marL="171450" indent="-171450">
              <a:buFont typeface="Arial" panose="020B0604020202020204" pitchFamily="34" charset="0"/>
              <a:buChar char="•"/>
            </a:pPr>
            <a:r>
              <a:rPr lang="en-GB" sz="1100" i="1" dirty="0" smtClean="0"/>
              <a:t>Assess the impact of human causes of desertification</a:t>
            </a:r>
          </a:p>
          <a:p>
            <a:pPr marL="171450" indent="-171450">
              <a:buFont typeface="Arial" panose="020B0604020202020204" pitchFamily="34" charset="0"/>
              <a:buChar char="•"/>
            </a:pPr>
            <a:r>
              <a:rPr lang="en-GB" sz="1100" i="1" dirty="0" smtClean="0"/>
              <a:t>Evaluate the role of humans in the causes of desertification</a:t>
            </a:r>
          </a:p>
          <a:p>
            <a:pPr marL="171450" indent="-171450">
              <a:buFont typeface="Arial" panose="020B0604020202020204" pitchFamily="34" charset="0"/>
              <a:buChar char="•"/>
            </a:pPr>
            <a:r>
              <a:rPr lang="en-GB" sz="1100" i="1" dirty="0" smtClean="0"/>
              <a:t>Explain how desertification can be managed</a:t>
            </a:r>
            <a:endParaRPr lang="en-GB" sz="1100" i="1" dirty="0"/>
          </a:p>
        </p:txBody>
      </p:sp>
    </p:spTree>
    <p:extLst>
      <p:ext uri="{BB962C8B-B14F-4D97-AF65-F5344CB8AC3E}">
        <p14:creationId xmlns:p14="http://schemas.microsoft.com/office/powerpoint/2010/main" val="811625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28007" y="2667416"/>
            <a:ext cx="3483782"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sp>
        <p:nvSpPr>
          <p:cNvPr id="6" name="TextBox 5"/>
          <p:cNvSpPr txBox="1"/>
          <p:nvPr/>
        </p:nvSpPr>
        <p:spPr>
          <a:xfrm>
            <a:off x="121919" y="88130"/>
            <a:ext cx="8851257" cy="307777"/>
          </a:xfrm>
          <a:prstGeom prst="rect">
            <a:avLst/>
          </a:prstGeom>
          <a:solidFill>
            <a:schemeClr val="accent5"/>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smtClean="0">
                <a:solidFill>
                  <a:schemeClr val="bg1"/>
                </a:solidFill>
              </a:rPr>
              <a:t>Weather Hazards Tropical Storms Year 10 HT4</a:t>
            </a:r>
            <a:endParaRPr lang="en-GB" sz="1400" b="1" dirty="0">
              <a:solidFill>
                <a:schemeClr val="bg1"/>
              </a:solidFill>
            </a:endParaRPr>
          </a:p>
        </p:txBody>
      </p:sp>
      <p:grpSp>
        <p:nvGrpSpPr>
          <p:cNvPr id="9" name="Group 8"/>
          <p:cNvGrpSpPr/>
          <p:nvPr/>
        </p:nvGrpSpPr>
        <p:grpSpPr>
          <a:xfrm>
            <a:off x="79098" y="459332"/>
            <a:ext cx="3961743" cy="2123658"/>
            <a:chOff x="121920" y="968188"/>
            <a:chExt cx="3961743" cy="2123658"/>
          </a:xfrm>
        </p:grpSpPr>
        <p:sp>
          <p:nvSpPr>
            <p:cNvPr id="7" name="TextBox 6"/>
            <p:cNvSpPr txBox="1"/>
            <p:nvPr/>
          </p:nvSpPr>
          <p:spPr>
            <a:xfrm>
              <a:off x="121920" y="968188"/>
              <a:ext cx="3831516"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i="1" dirty="0" smtClean="0"/>
                <a:t>Global pattern of air circulation</a:t>
              </a:r>
            </a:p>
            <a:p>
              <a:pPr fontAlgn="t"/>
              <a:r>
                <a:rPr lang="en-GB" sz="1100" dirty="0"/>
                <a:t>Atmospheric circulation is the large-scale movement of </a:t>
              </a:r>
              <a:r>
                <a:rPr lang="en-GB" sz="1100" dirty="0" smtClean="0"/>
                <a:t>air</a:t>
              </a:r>
            </a:p>
            <a:p>
              <a:pPr fontAlgn="t"/>
              <a:r>
                <a:rPr lang="en-GB" sz="1100" dirty="0" smtClean="0"/>
                <a:t> </a:t>
              </a:r>
              <a:r>
                <a:rPr lang="en-GB" sz="1100" dirty="0"/>
                <a:t>by which heat is distributed on the surface of the Earth</a:t>
              </a:r>
              <a:r>
                <a:rPr lang="en-GB" sz="1100" dirty="0" smtClean="0"/>
                <a:t>.</a:t>
              </a:r>
              <a:r>
                <a:rPr lang="en-GB" sz="1100" b="1" dirty="0"/>
                <a:t> </a:t>
              </a:r>
              <a:endParaRPr lang="en-GB" sz="1100" b="1" dirty="0" smtClean="0"/>
            </a:p>
            <a:p>
              <a:pPr fontAlgn="t"/>
              <a:r>
                <a:rPr lang="en-GB" sz="1100" b="1" dirty="0" smtClean="0"/>
                <a:t>Hadley </a:t>
              </a:r>
              <a:r>
                <a:rPr lang="en-GB" sz="1100" b="1" dirty="0"/>
                <a:t>cell</a:t>
              </a:r>
              <a:endParaRPr lang="en-GB" sz="1100" dirty="0"/>
            </a:p>
            <a:p>
              <a:pPr fontAlgn="t"/>
              <a:r>
                <a:rPr lang="en-GB" sz="1100" b="1" dirty="0"/>
                <a:t>Largest cell which extends from the </a:t>
              </a:r>
              <a:r>
                <a:rPr lang="en-GB" sz="1100" b="1" dirty="0" smtClean="0"/>
                <a:t>Equator</a:t>
              </a:r>
            </a:p>
            <a:p>
              <a:pPr fontAlgn="t"/>
              <a:r>
                <a:rPr lang="en-GB" sz="1100" b="1" dirty="0" smtClean="0"/>
                <a:t> </a:t>
              </a:r>
              <a:r>
                <a:rPr lang="en-GB" sz="1100" b="1" dirty="0"/>
                <a:t>to between 30° to 40° north &amp; south.</a:t>
              </a:r>
              <a:endParaRPr lang="en-GB" sz="1100" dirty="0"/>
            </a:p>
            <a:p>
              <a:pPr fontAlgn="t"/>
              <a:r>
                <a:rPr lang="en-GB" sz="1100" b="1" dirty="0" err="1"/>
                <a:t>Ferrel</a:t>
              </a:r>
              <a:r>
                <a:rPr lang="en-GB" sz="1100" b="1" dirty="0"/>
                <a:t> cell</a:t>
              </a:r>
              <a:endParaRPr lang="en-GB" sz="1100" dirty="0"/>
            </a:p>
            <a:p>
              <a:pPr fontAlgn="t"/>
              <a:r>
                <a:rPr lang="en-GB" sz="1100" dirty="0"/>
                <a:t>Middle cell where air flows </a:t>
              </a:r>
              <a:r>
                <a:rPr lang="en-GB" sz="1100" b="1" dirty="0" smtClean="0"/>
                <a:t>poleward</a:t>
              </a:r>
            </a:p>
            <a:p>
              <a:pPr fontAlgn="t"/>
              <a:r>
                <a:rPr lang="en-GB" sz="1100" dirty="0" smtClean="0"/>
                <a:t> </a:t>
              </a:r>
              <a:r>
                <a:rPr lang="en-GB" sz="1100" dirty="0"/>
                <a:t>between </a:t>
              </a:r>
              <a:r>
                <a:rPr lang="en-GB" sz="1100" b="1" dirty="0"/>
                <a:t>60° &amp; 70° </a:t>
              </a:r>
              <a:r>
                <a:rPr lang="en-GB" sz="1100" dirty="0"/>
                <a:t>latitude. </a:t>
              </a:r>
            </a:p>
            <a:p>
              <a:pPr fontAlgn="t"/>
              <a:r>
                <a:rPr lang="en-GB" sz="1100" b="1" dirty="0"/>
                <a:t>Polar cell </a:t>
              </a:r>
              <a:endParaRPr lang="en-GB" sz="1100" dirty="0"/>
            </a:p>
            <a:p>
              <a:pPr fontAlgn="t"/>
              <a:r>
                <a:rPr lang="en-GB" sz="1100" b="1" dirty="0"/>
                <a:t>Smallest &amp; weakness </a:t>
              </a:r>
              <a:r>
                <a:rPr lang="en-GB" sz="1100" dirty="0"/>
                <a:t>cell that </a:t>
              </a:r>
              <a:r>
                <a:rPr lang="en-GB" sz="1100" dirty="0" smtClean="0"/>
                <a:t>occurs</a:t>
              </a:r>
            </a:p>
            <a:p>
              <a:pPr fontAlgn="t"/>
              <a:r>
                <a:rPr lang="en-GB" sz="1100" dirty="0" smtClean="0"/>
                <a:t> </a:t>
              </a:r>
              <a:r>
                <a:rPr lang="en-GB" sz="1100" dirty="0"/>
                <a:t>from the poles to the </a:t>
              </a:r>
              <a:r>
                <a:rPr lang="en-GB" sz="1100" dirty="0" err="1"/>
                <a:t>Ferrel</a:t>
              </a:r>
              <a:r>
                <a:rPr lang="en-GB" sz="1100" dirty="0"/>
                <a:t> cell</a:t>
              </a:r>
              <a:r>
                <a:rPr lang="en-GB" sz="1100" dirty="0" smtClean="0"/>
                <a:t>.</a:t>
              </a:r>
              <a:endParaRPr lang="en-GB" sz="1100" dirty="0"/>
            </a:p>
          </p:txBody>
        </p:sp>
        <p:pic>
          <p:nvPicPr>
            <p:cNvPr id="8" name="Picture 7"/>
            <p:cNvPicPr>
              <a:picLocks noChangeAspect="1"/>
            </p:cNvPicPr>
            <p:nvPr/>
          </p:nvPicPr>
          <p:blipFill>
            <a:blip r:embed="rId2"/>
            <a:stretch>
              <a:fillRect/>
            </a:stretch>
          </p:blipFill>
          <p:spPr>
            <a:xfrm>
              <a:off x="2693655" y="1691266"/>
              <a:ext cx="1390008" cy="1231499"/>
            </a:xfrm>
            <a:prstGeom prst="rect">
              <a:avLst/>
            </a:prstGeom>
          </p:spPr>
        </p:pic>
      </p:grpSp>
      <p:grpSp>
        <p:nvGrpSpPr>
          <p:cNvPr id="12" name="Group 11"/>
          <p:cNvGrpSpPr/>
          <p:nvPr/>
        </p:nvGrpSpPr>
        <p:grpSpPr>
          <a:xfrm>
            <a:off x="3999260" y="459332"/>
            <a:ext cx="2801231" cy="2189687"/>
            <a:chOff x="4083663" y="605118"/>
            <a:chExt cx="2801231" cy="2189687"/>
          </a:xfrm>
        </p:grpSpPr>
        <p:sp>
          <p:nvSpPr>
            <p:cNvPr id="10" name="TextBox 9"/>
            <p:cNvSpPr txBox="1"/>
            <p:nvPr/>
          </p:nvSpPr>
          <p:spPr>
            <a:xfrm>
              <a:off x="4083663" y="605118"/>
              <a:ext cx="2801231" cy="21698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i="1" dirty="0" smtClean="0"/>
                <a:t>Distribution of Tropical storms</a:t>
              </a:r>
            </a:p>
            <a:p>
              <a:r>
                <a:rPr lang="en-GB" sz="1100" dirty="0"/>
                <a:t>They are known by many names, including hurricanes (North America), cyclones (India) and typhoons (Japan and East Asia).  They all occur in a band that lies roughly 5-15ͦͦͦ° either side of the Equator</a:t>
              </a:r>
              <a:r>
                <a:rPr lang="en-GB" sz="1100" dirty="0" smtClean="0"/>
                <a:t>.</a:t>
              </a:r>
            </a:p>
            <a:p>
              <a:endParaRPr lang="en-GB" sz="1100" dirty="0"/>
            </a:p>
            <a:p>
              <a:endParaRPr lang="en-GB" sz="1100" dirty="0" smtClean="0"/>
            </a:p>
            <a:p>
              <a:endParaRPr lang="en-GB" sz="1100" dirty="0"/>
            </a:p>
            <a:p>
              <a:endParaRPr lang="en-GB" dirty="0" smtClean="0"/>
            </a:p>
            <a:p>
              <a:endParaRPr lang="en-GB" dirty="0"/>
            </a:p>
          </p:txBody>
        </p:sp>
        <p:pic>
          <p:nvPicPr>
            <p:cNvPr id="11" name="Picture 10"/>
            <p:cNvPicPr>
              <a:picLocks noChangeAspect="1"/>
            </p:cNvPicPr>
            <p:nvPr/>
          </p:nvPicPr>
          <p:blipFill>
            <a:blip r:embed="rId3"/>
            <a:stretch>
              <a:fillRect/>
            </a:stretch>
          </p:blipFill>
          <p:spPr>
            <a:xfrm>
              <a:off x="4169306" y="1666947"/>
              <a:ext cx="1877731" cy="1127858"/>
            </a:xfrm>
            <a:prstGeom prst="rect">
              <a:avLst/>
            </a:prstGeom>
          </p:spPr>
        </p:pic>
      </p:grpSp>
      <p:grpSp>
        <p:nvGrpSpPr>
          <p:cNvPr id="15" name="Group 14"/>
          <p:cNvGrpSpPr/>
          <p:nvPr/>
        </p:nvGrpSpPr>
        <p:grpSpPr>
          <a:xfrm>
            <a:off x="6884894" y="486462"/>
            <a:ext cx="2189437" cy="2292935"/>
            <a:chOff x="7019365" y="605118"/>
            <a:chExt cx="1976717" cy="2292935"/>
          </a:xfrm>
        </p:grpSpPr>
        <p:sp>
          <p:nvSpPr>
            <p:cNvPr id="13" name="TextBox 12"/>
            <p:cNvSpPr txBox="1"/>
            <p:nvPr/>
          </p:nvSpPr>
          <p:spPr>
            <a:xfrm>
              <a:off x="7019365" y="605118"/>
              <a:ext cx="1976717" cy="229293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ctr"/>
              <a:r>
                <a:rPr lang="en-GB" sz="1100" b="1" i="1" dirty="0" smtClean="0"/>
                <a:t>High and low pressure</a:t>
              </a:r>
            </a:p>
            <a:p>
              <a:pPr fontAlgn="ctr"/>
              <a:r>
                <a:rPr lang="en-GB" sz="1100" b="1" i="1" dirty="0" smtClean="0"/>
                <a:t>LOW PRESSURE</a:t>
              </a:r>
            </a:p>
            <a:p>
              <a:pPr fontAlgn="ctr"/>
              <a:r>
                <a:rPr lang="en-GB" sz="1100" b="1" i="1" dirty="0" smtClean="0"/>
                <a:t>.</a:t>
              </a:r>
              <a:r>
                <a:rPr lang="en-GB" sz="1100" dirty="0" smtClean="0"/>
                <a:t>Caused </a:t>
              </a:r>
              <a:r>
                <a:rPr lang="en-GB" sz="1100" dirty="0"/>
                <a:t>by hot air rising. Causes stormy, cloudy weather. </a:t>
              </a:r>
              <a:endParaRPr lang="en-GB" sz="1100" dirty="0" smtClean="0"/>
            </a:p>
            <a:p>
              <a:pPr fontAlgn="ctr"/>
              <a:r>
                <a:rPr lang="en-GB" sz="1100" b="1" i="1" dirty="0" smtClean="0"/>
                <a:t>HIGH PRESSURE</a:t>
              </a:r>
            </a:p>
            <a:p>
              <a:pPr fontAlgn="ctr"/>
              <a:r>
                <a:rPr lang="en-GB" sz="1100" dirty="0" smtClean="0"/>
                <a:t>Caused </a:t>
              </a:r>
              <a:r>
                <a:rPr lang="en-GB" sz="1100" dirty="0"/>
                <a:t>by cold air sinking. Causes clear and calm </a:t>
              </a:r>
              <a:r>
                <a:rPr lang="en-GB" sz="1100" dirty="0" smtClean="0"/>
                <a:t>weather</a:t>
              </a:r>
            </a:p>
            <a:p>
              <a:pPr fontAlgn="ctr"/>
              <a:endParaRPr lang="en-GB" sz="1100" dirty="0"/>
            </a:p>
            <a:p>
              <a:pPr fontAlgn="ctr"/>
              <a:endParaRPr lang="en-GB" sz="1100" dirty="0" smtClean="0"/>
            </a:p>
            <a:p>
              <a:pPr fontAlgn="ctr"/>
              <a:endParaRPr lang="en-GB" sz="1100" dirty="0"/>
            </a:p>
            <a:p>
              <a:pPr fontAlgn="ctr"/>
              <a:endParaRPr lang="en-GB" sz="1100" dirty="0" smtClean="0"/>
            </a:p>
            <a:p>
              <a:pPr fontAlgn="ctr"/>
              <a:endParaRPr lang="en-GB" sz="1100" dirty="0"/>
            </a:p>
          </p:txBody>
        </p:sp>
        <p:pic>
          <p:nvPicPr>
            <p:cNvPr id="14" name="Picture 13"/>
            <p:cNvPicPr>
              <a:picLocks noChangeAspect="1"/>
            </p:cNvPicPr>
            <p:nvPr/>
          </p:nvPicPr>
          <p:blipFill>
            <a:blip r:embed="rId4"/>
            <a:stretch>
              <a:fillRect/>
            </a:stretch>
          </p:blipFill>
          <p:spPr>
            <a:xfrm>
              <a:off x="7276139" y="2076350"/>
              <a:ext cx="1463167" cy="725487"/>
            </a:xfrm>
            <a:prstGeom prst="rect">
              <a:avLst/>
            </a:prstGeom>
          </p:spPr>
        </p:pic>
      </p:grpSp>
      <p:graphicFrame>
        <p:nvGraphicFramePr>
          <p:cNvPr id="20" name="Table 19"/>
          <p:cNvGraphicFramePr>
            <a:graphicFrameLocks noGrp="1"/>
          </p:cNvGraphicFramePr>
          <p:nvPr>
            <p:extLst/>
          </p:nvPr>
        </p:nvGraphicFramePr>
        <p:xfrm>
          <a:off x="168890" y="2821305"/>
          <a:ext cx="3372216" cy="3680460"/>
        </p:xfrm>
        <a:graphic>
          <a:graphicData uri="http://schemas.openxmlformats.org/drawingml/2006/table">
            <a:tbl>
              <a:tblPr firstRow="1" bandRow="1">
                <a:tableStyleId>{21E4AEA4-8DFA-4A89-87EB-49C32662AFE0}</a:tableStyleId>
              </a:tblPr>
              <a:tblGrid>
                <a:gridCol w="319431">
                  <a:extLst>
                    <a:ext uri="{9D8B030D-6E8A-4147-A177-3AD203B41FA5}">
                      <a16:colId xmlns:a16="http://schemas.microsoft.com/office/drawing/2014/main" val="2912668156"/>
                    </a:ext>
                  </a:extLst>
                </a:gridCol>
                <a:gridCol w="3052785">
                  <a:extLst>
                    <a:ext uri="{9D8B030D-6E8A-4147-A177-3AD203B41FA5}">
                      <a16:colId xmlns:a16="http://schemas.microsoft.com/office/drawing/2014/main" val="2999855432"/>
                    </a:ext>
                  </a:extLst>
                </a:gridCol>
              </a:tblGrid>
              <a:tr h="149933">
                <a:tc gridSpan="2">
                  <a:txBody>
                    <a:bodyPr/>
                    <a:lstStyle/>
                    <a:p>
                      <a:pPr algn="ctr"/>
                      <a:r>
                        <a:rPr lang="en-GB" sz="1050" dirty="0">
                          <a:solidFill>
                            <a:schemeClr val="tx1"/>
                          </a:solidFill>
                        </a:rPr>
                        <a:t>Formation of Tropical Storms</a:t>
                      </a:r>
                    </a:p>
                  </a:txBody>
                  <a:tcPr>
                    <a:solidFill>
                      <a:schemeClr val="bg1"/>
                    </a:solidFill>
                  </a:tcPr>
                </a:tc>
                <a:tc hMerge="1">
                  <a:txBody>
                    <a:bodyPr/>
                    <a:lstStyle/>
                    <a:p>
                      <a:endParaRPr lang="en-GB" dirty="0"/>
                    </a:p>
                  </a:txBody>
                  <a:tcPr/>
                </a:tc>
                <a:extLst>
                  <a:ext uri="{0D108BD9-81ED-4DB2-BD59-A6C34878D82A}">
                    <a16:rowId xmlns:a16="http://schemas.microsoft.com/office/drawing/2014/main" val="943450843"/>
                  </a:ext>
                </a:extLst>
              </a:tr>
              <a:tr h="214190">
                <a:tc>
                  <a:txBody>
                    <a:bodyPr/>
                    <a:lstStyle/>
                    <a:p>
                      <a:pPr algn="ctr"/>
                      <a:r>
                        <a:rPr lang="en-GB" sz="900" b="1" dirty="0"/>
                        <a:t>1</a:t>
                      </a:r>
                      <a:endParaRPr lang="en-GB" sz="900" b="1" dirty="0">
                        <a:solidFill>
                          <a:srgbClr val="002060"/>
                        </a:solidFill>
                      </a:endParaRPr>
                    </a:p>
                  </a:txBody>
                  <a:tcPr anchor="ctr">
                    <a:solidFill>
                      <a:schemeClr val="bg1"/>
                    </a:solidFill>
                  </a:tcPr>
                </a:tc>
                <a:tc>
                  <a:txBody>
                    <a:bodyPr/>
                    <a:lstStyle/>
                    <a:p>
                      <a:pPr algn="ctr"/>
                      <a:r>
                        <a:rPr lang="en-GB" sz="1050" dirty="0"/>
                        <a:t>The sun’s rays heats large areas of ocean in the summer and autumn. This causes </a:t>
                      </a:r>
                      <a:r>
                        <a:rPr lang="en-GB" sz="1050" b="1" dirty="0"/>
                        <a:t>warm, moist air </a:t>
                      </a:r>
                      <a:r>
                        <a:rPr lang="en-GB" sz="1050" dirty="0"/>
                        <a:t>to rise over the particular spots</a:t>
                      </a:r>
                    </a:p>
                  </a:txBody>
                  <a:tcPr>
                    <a:solidFill>
                      <a:schemeClr val="bg1"/>
                    </a:solidFill>
                  </a:tcPr>
                </a:tc>
                <a:extLst>
                  <a:ext uri="{0D108BD9-81ED-4DB2-BD59-A6C34878D82A}">
                    <a16:rowId xmlns:a16="http://schemas.microsoft.com/office/drawing/2014/main" val="1773780000"/>
                  </a:ext>
                </a:extLst>
              </a:tr>
              <a:tr h="289157">
                <a:tc>
                  <a:txBody>
                    <a:bodyPr/>
                    <a:lstStyle/>
                    <a:p>
                      <a:pPr algn="ctr"/>
                      <a:r>
                        <a:rPr lang="en-GB" sz="900" b="1" dirty="0"/>
                        <a:t>2</a:t>
                      </a:r>
                      <a:endParaRPr lang="en-GB" sz="900" b="1" dirty="0">
                        <a:solidFill>
                          <a:srgbClr val="002060"/>
                        </a:solidFill>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a:t>Once the </a:t>
                      </a:r>
                      <a:r>
                        <a:rPr lang="en-GB" sz="1050" b="1" dirty="0"/>
                        <a:t>temperature is 27⁰</a:t>
                      </a:r>
                      <a:r>
                        <a:rPr lang="en-GB" sz="1050" dirty="0"/>
                        <a:t>, the rising warm moist air leads to a </a:t>
                      </a:r>
                      <a:r>
                        <a:rPr lang="en-GB" sz="1050" b="1" dirty="0"/>
                        <a:t>low pressure</a:t>
                      </a:r>
                      <a:r>
                        <a:rPr lang="en-GB" sz="1050" dirty="0"/>
                        <a:t>. This eventually turns into a thunderstorm. This causes air to be sucked in from the </a:t>
                      </a:r>
                      <a:r>
                        <a:rPr lang="en-GB" sz="1050" b="1" dirty="0"/>
                        <a:t>trade winds</a:t>
                      </a:r>
                      <a:r>
                        <a:rPr lang="en-GB" sz="1050" dirty="0"/>
                        <a:t>. </a:t>
                      </a:r>
                    </a:p>
                  </a:txBody>
                  <a:tcPr>
                    <a:solidFill>
                      <a:schemeClr val="bg1"/>
                    </a:solidFill>
                  </a:tcPr>
                </a:tc>
                <a:extLst>
                  <a:ext uri="{0D108BD9-81ED-4DB2-BD59-A6C34878D82A}">
                    <a16:rowId xmlns:a16="http://schemas.microsoft.com/office/drawing/2014/main" val="908743699"/>
                  </a:ext>
                </a:extLst>
              </a:tr>
              <a:tr h="255263">
                <a:tc>
                  <a:txBody>
                    <a:bodyPr/>
                    <a:lstStyle/>
                    <a:p>
                      <a:pPr algn="ctr"/>
                      <a:r>
                        <a:rPr lang="en-GB" sz="900" b="1" dirty="0"/>
                        <a:t>3</a:t>
                      </a:r>
                      <a:endParaRPr lang="en-GB" sz="900" b="1" dirty="0">
                        <a:solidFill>
                          <a:srgbClr val="002060"/>
                        </a:solidFill>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a:t>With trade winds blowing in the opposite direction and the rotation of earth involved (Coriolis effect),  the thunderstorm  will eventually start to </a:t>
                      </a:r>
                      <a:r>
                        <a:rPr lang="en-GB" sz="1050" b="1" dirty="0"/>
                        <a:t>spin</a:t>
                      </a:r>
                      <a:r>
                        <a:rPr lang="en-GB" sz="1050" dirty="0"/>
                        <a:t>. </a:t>
                      </a:r>
                    </a:p>
                  </a:txBody>
                  <a:tcPr>
                    <a:solidFill>
                      <a:schemeClr val="bg1"/>
                    </a:solidFill>
                  </a:tcPr>
                </a:tc>
                <a:extLst>
                  <a:ext uri="{0D108BD9-81ED-4DB2-BD59-A6C34878D82A}">
                    <a16:rowId xmlns:a16="http://schemas.microsoft.com/office/drawing/2014/main" val="503523311"/>
                  </a:ext>
                </a:extLst>
              </a:tr>
              <a:tr h="214190">
                <a:tc>
                  <a:txBody>
                    <a:bodyPr/>
                    <a:lstStyle/>
                    <a:p>
                      <a:pPr algn="ctr"/>
                      <a:r>
                        <a:rPr lang="en-GB" sz="900" b="1" dirty="0"/>
                        <a:t>4</a:t>
                      </a:r>
                      <a:endParaRPr lang="en-GB" sz="900" b="1" dirty="0">
                        <a:solidFill>
                          <a:srgbClr val="002060"/>
                        </a:solidFill>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a:t>When the storm begins to </a:t>
                      </a:r>
                      <a:r>
                        <a:rPr lang="en-GB" sz="1050" b="1" dirty="0"/>
                        <a:t>spin faster than 74mph</a:t>
                      </a:r>
                      <a:r>
                        <a:rPr lang="en-GB" sz="1050" dirty="0"/>
                        <a:t>, a tropical storm (such as a hurricane) is officially born.</a:t>
                      </a:r>
                    </a:p>
                  </a:txBody>
                  <a:tcPr>
                    <a:solidFill>
                      <a:schemeClr val="bg1"/>
                    </a:solidFill>
                  </a:tcPr>
                </a:tc>
                <a:extLst>
                  <a:ext uri="{0D108BD9-81ED-4DB2-BD59-A6C34878D82A}">
                    <a16:rowId xmlns:a16="http://schemas.microsoft.com/office/drawing/2014/main" val="3436157075"/>
                  </a:ext>
                </a:extLst>
              </a:tr>
              <a:tr h="255263">
                <a:tc>
                  <a:txBody>
                    <a:bodyPr/>
                    <a:lstStyle/>
                    <a:p>
                      <a:pPr algn="ctr"/>
                      <a:r>
                        <a:rPr lang="en-GB" sz="900" b="1" dirty="0"/>
                        <a:t>5</a:t>
                      </a:r>
                      <a:endParaRPr lang="en-GB" sz="900" b="1" dirty="0">
                        <a:solidFill>
                          <a:srgbClr val="002060"/>
                        </a:solidFill>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a:t>With the tropical storm growing in power, </a:t>
                      </a:r>
                      <a:r>
                        <a:rPr lang="en-GB" sz="1050" b="1" dirty="0"/>
                        <a:t>more cool air sinks </a:t>
                      </a:r>
                      <a:r>
                        <a:rPr lang="en-GB" sz="1050" dirty="0"/>
                        <a:t>in the centre of the storm, creating calm, clear condition called the </a:t>
                      </a:r>
                      <a:r>
                        <a:rPr lang="en-GB" sz="1050" b="1" dirty="0"/>
                        <a:t>eye of the storm</a:t>
                      </a:r>
                      <a:r>
                        <a:rPr lang="en-GB" sz="1050" dirty="0"/>
                        <a:t>. </a:t>
                      </a:r>
                    </a:p>
                  </a:txBody>
                  <a:tcPr>
                    <a:solidFill>
                      <a:schemeClr val="bg1"/>
                    </a:solidFill>
                  </a:tcPr>
                </a:tc>
                <a:extLst>
                  <a:ext uri="{0D108BD9-81ED-4DB2-BD59-A6C34878D82A}">
                    <a16:rowId xmlns:a16="http://schemas.microsoft.com/office/drawing/2014/main" val="3854932389"/>
                  </a:ext>
                </a:extLst>
              </a:tr>
              <a:tr h="255263">
                <a:tc>
                  <a:txBody>
                    <a:bodyPr/>
                    <a:lstStyle/>
                    <a:p>
                      <a:pPr algn="ctr"/>
                      <a:r>
                        <a:rPr lang="en-GB" sz="900" b="1" dirty="0"/>
                        <a:t>6</a:t>
                      </a:r>
                      <a:endParaRPr lang="en-GB" sz="900" b="1" dirty="0">
                        <a:solidFill>
                          <a:srgbClr val="002060"/>
                        </a:solidFill>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a:t>When the tropical storm hits land, it </a:t>
                      </a:r>
                      <a:r>
                        <a:rPr lang="en-GB" sz="1050" b="1" dirty="0"/>
                        <a:t>loses its energy source </a:t>
                      </a:r>
                      <a:r>
                        <a:rPr lang="en-GB" sz="1050" dirty="0"/>
                        <a:t>(the warm ocean) and it begins to lose strength. Eventually it will ‘blow itself out’. </a:t>
                      </a:r>
                    </a:p>
                  </a:txBody>
                  <a:tcPr>
                    <a:solidFill>
                      <a:schemeClr val="bg1"/>
                    </a:solidFill>
                  </a:tcPr>
                </a:tc>
                <a:extLst>
                  <a:ext uri="{0D108BD9-81ED-4DB2-BD59-A6C34878D82A}">
                    <a16:rowId xmlns:a16="http://schemas.microsoft.com/office/drawing/2014/main" val="1368594536"/>
                  </a:ext>
                </a:extLst>
              </a:tr>
            </a:tbl>
          </a:graphicData>
        </a:graphic>
      </p:graphicFrame>
      <p:pic>
        <p:nvPicPr>
          <p:cNvPr id="17" name="Picture 16"/>
          <p:cNvPicPr>
            <a:picLocks noChangeAspect="1"/>
          </p:cNvPicPr>
          <p:nvPr/>
        </p:nvPicPr>
        <p:blipFill>
          <a:blip r:embed="rId5"/>
          <a:stretch>
            <a:fillRect/>
          </a:stretch>
        </p:blipFill>
        <p:spPr>
          <a:xfrm>
            <a:off x="231840" y="2697391"/>
            <a:ext cx="457240" cy="445047"/>
          </a:xfrm>
          <a:prstGeom prst="rect">
            <a:avLst/>
          </a:prstGeom>
        </p:spPr>
      </p:pic>
      <p:sp>
        <p:nvSpPr>
          <p:cNvPr id="21" name="TextBox 20"/>
          <p:cNvSpPr txBox="1"/>
          <p:nvPr/>
        </p:nvSpPr>
        <p:spPr>
          <a:xfrm>
            <a:off x="3646829" y="2697391"/>
            <a:ext cx="3238065" cy="63094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100" b="1" u="sng" dirty="0"/>
              <a:t>Changing pattern of  Tropical </a:t>
            </a:r>
            <a:r>
              <a:rPr lang="en-GB" sz="1100" b="1" u="sng" dirty="0" smtClean="0"/>
              <a:t>Storms</a:t>
            </a:r>
          </a:p>
          <a:p>
            <a:pPr lvl="0" algn="ctr" defTabSz="914400"/>
            <a:r>
              <a:rPr lang="en-GB" sz="800" b="1" dirty="0">
                <a:solidFill>
                  <a:prstClr val="black"/>
                </a:solidFill>
              </a:rPr>
              <a:t>Scientist believe that global warming is having an impact on the frequency and strength of tropical storms. This may be due to an increase in ocean temperatures</a:t>
            </a:r>
            <a:r>
              <a:rPr lang="en-GB" sz="800" b="1" dirty="0" smtClean="0">
                <a:solidFill>
                  <a:prstClr val="black"/>
                </a:solidFill>
              </a:rPr>
              <a:t>.</a:t>
            </a:r>
            <a:endParaRPr lang="en-GB" sz="800" b="1" dirty="0">
              <a:solidFill>
                <a:prstClr val="black"/>
              </a:solidFill>
            </a:endParaRPr>
          </a:p>
        </p:txBody>
      </p:sp>
      <p:sp>
        <p:nvSpPr>
          <p:cNvPr id="22" name="TextBox 21"/>
          <p:cNvSpPr txBox="1"/>
          <p:nvPr/>
        </p:nvSpPr>
        <p:spPr>
          <a:xfrm>
            <a:off x="6996460" y="2821305"/>
            <a:ext cx="1976717" cy="38164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ctr" defTabSz="914400">
              <a:defRPr/>
            </a:pPr>
            <a:r>
              <a:rPr lang="en-GB" sz="1100" b="1" u="sng" dirty="0">
                <a:solidFill>
                  <a:schemeClr val="tx1"/>
                </a:solidFill>
              </a:rPr>
              <a:t>Management  of Tropical </a:t>
            </a:r>
            <a:r>
              <a:rPr lang="en-GB" sz="1100" b="1" u="sng" dirty="0" smtClean="0">
                <a:solidFill>
                  <a:schemeClr val="tx1"/>
                </a:solidFill>
              </a:rPr>
              <a:t>Storms</a:t>
            </a:r>
          </a:p>
          <a:p>
            <a:r>
              <a:rPr lang="en-GB" sz="1100" b="1" dirty="0" smtClean="0"/>
              <a:t>Protection </a:t>
            </a:r>
            <a:r>
              <a:rPr lang="en-GB" sz="1100" dirty="0" smtClean="0"/>
              <a:t>Preparing </a:t>
            </a:r>
            <a:r>
              <a:rPr lang="en-GB" sz="1100" dirty="0"/>
              <a:t>for a tropical storm may involve construction projects that will improve protection</a:t>
            </a:r>
            <a:r>
              <a:rPr lang="en-GB" sz="1100" dirty="0" smtClean="0"/>
              <a:t>.</a:t>
            </a:r>
          </a:p>
          <a:p>
            <a:r>
              <a:rPr lang="en-GB" sz="1100" b="1" dirty="0" smtClean="0"/>
              <a:t>Aid </a:t>
            </a:r>
            <a:r>
              <a:rPr lang="en-GB" sz="1100" dirty="0" err="1" smtClean="0"/>
              <a:t>Aid</a:t>
            </a:r>
            <a:r>
              <a:rPr lang="en-GB" sz="1100" dirty="0" smtClean="0"/>
              <a:t> </a:t>
            </a:r>
            <a:r>
              <a:rPr lang="en-GB" sz="1100" dirty="0"/>
              <a:t>involves assisting after the storm, commonly in LIDs.</a:t>
            </a:r>
            <a:endParaRPr lang="en-GB" sz="1100" dirty="0">
              <a:cs typeface="Arial" panose="020B0604020202020204" pitchFamily="34" charset="0"/>
            </a:endParaRPr>
          </a:p>
          <a:p>
            <a:r>
              <a:rPr lang="en-GB" sz="1100" b="1" dirty="0" smtClean="0"/>
              <a:t>Development </a:t>
            </a:r>
            <a:r>
              <a:rPr lang="en-GB" sz="1100" dirty="0" smtClean="0"/>
              <a:t>The </a:t>
            </a:r>
            <a:r>
              <a:rPr lang="en-GB" sz="1100" dirty="0"/>
              <a:t>scale of the impacts depends on the whether the country has the resources cope with the storm</a:t>
            </a:r>
            <a:r>
              <a:rPr lang="en-GB" sz="1100" dirty="0" smtClean="0"/>
              <a:t>.</a:t>
            </a:r>
          </a:p>
          <a:p>
            <a:r>
              <a:rPr lang="en-GB" sz="1100" b="1" dirty="0"/>
              <a:t>Planning </a:t>
            </a:r>
            <a:r>
              <a:rPr lang="en-GB" sz="1100" b="1" dirty="0" smtClean="0"/>
              <a:t> </a:t>
            </a:r>
            <a:r>
              <a:rPr lang="en-GB" sz="1100" dirty="0" smtClean="0"/>
              <a:t>Involves </a:t>
            </a:r>
            <a:r>
              <a:rPr lang="en-GB" sz="1100" dirty="0"/>
              <a:t>getting people and the emergency services ready to deal with the </a:t>
            </a:r>
            <a:r>
              <a:rPr lang="en-GB" sz="1100" dirty="0" smtClean="0"/>
              <a:t>impacts</a:t>
            </a:r>
          </a:p>
          <a:p>
            <a:r>
              <a:rPr lang="en-GB" sz="1100" b="1" dirty="0" smtClean="0"/>
              <a:t>Prediction </a:t>
            </a:r>
            <a:r>
              <a:rPr lang="en-GB" sz="1100" dirty="0" smtClean="0"/>
              <a:t>Constant </a:t>
            </a:r>
            <a:r>
              <a:rPr lang="en-GB" sz="1100" dirty="0"/>
              <a:t>monitoring can help to give advanced warning of a tropical </a:t>
            </a:r>
            <a:r>
              <a:rPr lang="en-GB" sz="1100" dirty="0" smtClean="0"/>
              <a:t>storm</a:t>
            </a:r>
          </a:p>
          <a:p>
            <a:r>
              <a:rPr lang="en-GB" sz="1100" b="1" dirty="0" smtClean="0"/>
              <a:t>Education </a:t>
            </a:r>
            <a:r>
              <a:rPr lang="en-GB" sz="1100" dirty="0" smtClean="0"/>
              <a:t>Teaching </a:t>
            </a:r>
            <a:r>
              <a:rPr lang="en-GB" sz="1100" dirty="0"/>
              <a:t>people about what to do in a tropical storm</a:t>
            </a:r>
            <a:r>
              <a:rPr lang="en-GB" sz="1100" dirty="0" smtClean="0"/>
              <a:t>.</a:t>
            </a:r>
            <a:endParaRPr lang="en-GB" sz="1100" dirty="0">
              <a:cs typeface="Arial" panose="020B0604020202020204" pitchFamily="34" charset="0"/>
            </a:endParaRPr>
          </a:p>
        </p:txBody>
      </p:sp>
      <p:sp>
        <p:nvSpPr>
          <p:cNvPr id="23" name="TextBox 22"/>
          <p:cNvSpPr txBox="1"/>
          <p:nvPr/>
        </p:nvSpPr>
        <p:spPr>
          <a:xfrm>
            <a:off x="3721465" y="3376705"/>
            <a:ext cx="3132792" cy="33085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100" b="1" i="1" dirty="0">
                <a:solidFill>
                  <a:schemeClr val="tx1"/>
                </a:solidFill>
              </a:rPr>
              <a:t>Primary Effects of Tropical </a:t>
            </a:r>
            <a:r>
              <a:rPr lang="en-GB" sz="1100" b="1" i="1" dirty="0" smtClean="0">
                <a:solidFill>
                  <a:schemeClr val="tx1"/>
                </a:solidFill>
              </a:rPr>
              <a:t>Storms</a:t>
            </a:r>
          </a:p>
          <a:p>
            <a:pPr marL="171450" indent="-171450">
              <a:buFont typeface="Arial" panose="020B0604020202020204" pitchFamily="34" charset="0"/>
              <a:buChar char="•"/>
            </a:pPr>
            <a:r>
              <a:rPr lang="en-GB" sz="1100" dirty="0"/>
              <a:t>The intense winds of tropical storms can destroy whole </a:t>
            </a:r>
            <a:r>
              <a:rPr lang="en-GB" sz="1100" b="1" dirty="0"/>
              <a:t>communities, buildings </a:t>
            </a:r>
            <a:r>
              <a:rPr lang="en-GB" sz="1100" dirty="0"/>
              <a:t>and</a:t>
            </a:r>
            <a:r>
              <a:rPr lang="en-GB" sz="1100" b="1" dirty="0"/>
              <a:t> communication networks</a:t>
            </a:r>
            <a:r>
              <a:rPr lang="en-GB" sz="1100" dirty="0"/>
              <a:t>. </a:t>
            </a:r>
          </a:p>
          <a:p>
            <a:pPr marL="171450" indent="-171450">
              <a:buFont typeface="Arial" panose="020B0604020202020204" pitchFamily="34" charset="0"/>
              <a:buChar char="•"/>
            </a:pPr>
            <a:r>
              <a:rPr lang="en-GB" sz="1100" dirty="0"/>
              <a:t>As well as their own destructive energy, the winds can generate abnormally high waves called </a:t>
            </a:r>
            <a:r>
              <a:rPr lang="en-GB" sz="1100" b="1" dirty="0"/>
              <a:t>storm surges</a:t>
            </a:r>
            <a:r>
              <a:rPr lang="en-GB" sz="1100" dirty="0"/>
              <a:t>.</a:t>
            </a:r>
          </a:p>
          <a:p>
            <a:pPr lvl="0" defTabSz="914400"/>
            <a:r>
              <a:rPr lang="en-GB" sz="1100" dirty="0"/>
              <a:t>Sometimes the most destructive elements of a storm are these subsequent </a:t>
            </a:r>
            <a:r>
              <a:rPr lang="en-GB" sz="1100" b="1" dirty="0"/>
              <a:t>high seas and flooding </a:t>
            </a:r>
            <a:r>
              <a:rPr lang="en-GB" sz="1100" dirty="0"/>
              <a:t>they cause to coastal </a:t>
            </a:r>
            <a:r>
              <a:rPr lang="en-GB" sz="1100" dirty="0" smtClean="0"/>
              <a:t>area</a:t>
            </a:r>
          </a:p>
          <a:p>
            <a:pPr lvl="0" algn="ctr" defTabSz="914400"/>
            <a:r>
              <a:rPr lang="en-GB" sz="1100" b="1" i="1" dirty="0" smtClean="0">
                <a:solidFill>
                  <a:prstClr val="black"/>
                </a:solidFill>
              </a:rPr>
              <a:t>Secondary </a:t>
            </a:r>
            <a:r>
              <a:rPr lang="en-GB" sz="1100" b="1" i="1" dirty="0">
                <a:solidFill>
                  <a:prstClr val="black"/>
                </a:solidFill>
              </a:rPr>
              <a:t>Effects of Tropical </a:t>
            </a:r>
            <a:r>
              <a:rPr lang="en-GB" sz="1100" b="1" i="1" dirty="0" smtClean="0">
                <a:solidFill>
                  <a:prstClr val="black"/>
                </a:solidFill>
              </a:rPr>
              <a:t>Storms</a:t>
            </a:r>
            <a:endParaRPr lang="en-GB" sz="1100" b="1" i="1" dirty="0">
              <a:solidFill>
                <a:prstClr val="black"/>
              </a:solidFill>
            </a:endParaRPr>
          </a:p>
          <a:p>
            <a:pPr marL="171450" indent="-171450">
              <a:buFont typeface="Arial" panose="020B0604020202020204" pitchFamily="34" charset="0"/>
              <a:buChar char="•"/>
            </a:pPr>
            <a:r>
              <a:rPr lang="en-GB" sz="1100" dirty="0"/>
              <a:t>People are </a:t>
            </a:r>
            <a:r>
              <a:rPr lang="en-GB" sz="1100" b="1" dirty="0"/>
              <a:t>left homeless</a:t>
            </a:r>
            <a:r>
              <a:rPr lang="en-GB" sz="1100" dirty="0"/>
              <a:t>, which can cause distress, poverty and ill health due to lack of shelter. </a:t>
            </a:r>
          </a:p>
          <a:p>
            <a:pPr marL="171450" indent="-171450">
              <a:buFont typeface="Arial" panose="020B0604020202020204" pitchFamily="34" charset="0"/>
              <a:buChar char="•"/>
            </a:pPr>
            <a:r>
              <a:rPr lang="en-GB" sz="1100" b="1" dirty="0"/>
              <a:t>Shortage of clean water </a:t>
            </a:r>
            <a:r>
              <a:rPr lang="en-GB" sz="1100" dirty="0"/>
              <a:t>and </a:t>
            </a:r>
            <a:r>
              <a:rPr lang="en-GB" sz="1100" b="1" dirty="0"/>
              <a:t>lack of proper sanitation </a:t>
            </a:r>
            <a:r>
              <a:rPr lang="en-GB" sz="1100" dirty="0"/>
              <a:t>makes it easier for diseases to spread. </a:t>
            </a:r>
          </a:p>
          <a:p>
            <a:pPr marL="171450" indent="-171450">
              <a:buFont typeface="Arial" panose="020B0604020202020204" pitchFamily="34" charset="0"/>
              <a:buChar char="•"/>
            </a:pPr>
            <a:r>
              <a:rPr lang="en-GB" sz="1100" b="1" dirty="0"/>
              <a:t>Businesses are damaged </a:t>
            </a:r>
            <a:r>
              <a:rPr lang="en-GB" sz="1100" dirty="0"/>
              <a:t>or destroyed causing employment. </a:t>
            </a:r>
          </a:p>
          <a:p>
            <a:pPr marL="171450" indent="-171450">
              <a:buFont typeface="Arial" panose="020B0604020202020204" pitchFamily="34" charset="0"/>
              <a:buChar char="•"/>
            </a:pPr>
            <a:r>
              <a:rPr lang="en-GB" sz="1100" dirty="0"/>
              <a:t>Shortage of food as </a:t>
            </a:r>
            <a:r>
              <a:rPr lang="en-GB" sz="1100" b="1" dirty="0"/>
              <a:t>crops are damaged</a:t>
            </a:r>
            <a:r>
              <a:rPr lang="en-GB" sz="1100" dirty="0"/>
              <a:t>. </a:t>
            </a:r>
            <a:endParaRPr lang="en-GB" sz="1100" dirty="0" smtClean="0"/>
          </a:p>
        </p:txBody>
      </p:sp>
    </p:spTree>
    <p:extLst>
      <p:ext uri="{BB962C8B-B14F-4D97-AF65-F5344CB8AC3E}">
        <p14:creationId xmlns:p14="http://schemas.microsoft.com/office/powerpoint/2010/main" val="30869081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B0092A580C54CB42417607B585DEF" ma:contentTypeVersion="13" ma:contentTypeDescription="Create a new document." ma:contentTypeScope="" ma:versionID="f006b874421992e97333b2626e8678d9">
  <xsd:schema xmlns:xsd="http://www.w3.org/2001/XMLSchema" xmlns:xs="http://www.w3.org/2001/XMLSchema" xmlns:p="http://schemas.microsoft.com/office/2006/metadata/properties" xmlns:ns2="2de0c8cb-dcfa-47c1-9663-efdf8a52ffd3" xmlns:ns3="edd0a7cf-e1a5-4121-81f2-52b09736f6fa" targetNamespace="http://schemas.microsoft.com/office/2006/metadata/properties" ma:root="true" ma:fieldsID="815e7194ab275d44b70ecbbda3ed181e" ns2:_="" ns3:_="">
    <xsd:import namespace="2de0c8cb-dcfa-47c1-9663-efdf8a52ffd3"/>
    <xsd:import namespace="edd0a7cf-e1a5-4121-81f2-52b09736f6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e0c8cb-dcfa-47c1-9663-efdf8a52f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449cd6a-d180-499f-81d4-cddb7215bca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d0a7cf-e1a5-4121-81f2-52b09736f6f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bd22e93-d5c7-48a4-872e-7dbdaeb545fd}" ma:internalName="TaxCatchAll" ma:showField="CatchAllData" ma:web="edd0a7cf-e1a5-4121-81f2-52b09736f6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de0c8cb-dcfa-47c1-9663-efdf8a52ffd3">
      <Terms xmlns="http://schemas.microsoft.com/office/infopath/2007/PartnerControls"/>
    </lcf76f155ced4ddcb4097134ff3c332f>
    <TaxCatchAll xmlns="edd0a7cf-e1a5-4121-81f2-52b09736f6fa" xsi:nil="true"/>
  </documentManagement>
</p:properties>
</file>

<file path=customXml/itemProps1.xml><?xml version="1.0" encoding="utf-8"?>
<ds:datastoreItem xmlns:ds="http://schemas.openxmlformats.org/officeDocument/2006/customXml" ds:itemID="{ED6E54D8-4168-4153-AE5B-1D25DDF8DEAC}"/>
</file>

<file path=customXml/itemProps2.xml><?xml version="1.0" encoding="utf-8"?>
<ds:datastoreItem xmlns:ds="http://schemas.openxmlformats.org/officeDocument/2006/customXml" ds:itemID="{0045BE79-8EF0-46C4-945A-1F4F10CE6E8C}"/>
</file>

<file path=customXml/itemProps3.xml><?xml version="1.0" encoding="utf-8"?>
<ds:datastoreItem xmlns:ds="http://schemas.openxmlformats.org/officeDocument/2006/customXml" ds:itemID="{9B36CE1D-D8A5-43D3-8877-52406700319D}"/>
</file>

<file path=docProps/app.xml><?xml version="1.0" encoding="utf-8"?>
<Properties xmlns="http://schemas.openxmlformats.org/officeDocument/2006/extended-properties" xmlns:vt="http://schemas.openxmlformats.org/officeDocument/2006/docPropsVTypes">
  <Template/>
  <TotalTime>34</TotalTime>
  <Words>7040</Words>
  <Application>Microsoft Office PowerPoint</Application>
  <PresentationFormat>On-screen Show (4:3)</PresentationFormat>
  <Paragraphs>721</Paragraphs>
  <Slides>19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Avenir Next Regular</vt:lpstr>
      <vt:lpstr>Calibri</vt:lpstr>
      <vt:lpstr>Calibri Light</vt:lpstr>
      <vt:lpstr>Times New Roman</vt:lpstr>
      <vt:lpstr>Trebuchet MS</vt:lpstr>
      <vt:lpstr>Wingdings</vt:lpstr>
      <vt:lpstr>Office Theme</vt:lpstr>
      <vt:lpstr>Geography Knowledge organisers</vt:lpstr>
      <vt:lpstr>Tropical Rainforests Year 10 HT1</vt:lpstr>
      <vt:lpstr>Tropical Rainforests Year 10 HT1</vt:lpstr>
      <vt:lpstr>PowerPoint Presentation</vt:lpstr>
      <vt:lpstr>PowerPoint Presentation</vt:lpstr>
      <vt:lpstr>PowerPoint Presentation</vt:lpstr>
      <vt:lpstr>Hot Deserts Year 10 HT3</vt:lpstr>
      <vt:lpstr>Hot desterts Year 10 HT3</vt:lpstr>
      <vt:lpstr>PowerPoint Presentation</vt:lpstr>
      <vt:lpstr>PowerPoint Presentation</vt:lpstr>
      <vt:lpstr>Extreme weather in the UK Year 10 HT4</vt:lpstr>
      <vt:lpstr>Extreme weather in the UK Year 10 HT4</vt:lpstr>
      <vt:lpstr>Tectonic hazards Year 10 HT5</vt:lpstr>
      <vt:lpstr>Tectonic hazards Year 10 HT5</vt:lpstr>
      <vt:lpstr>Tectonic Hazards Year 10 HT5</vt:lpstr>
      <vt:lpstr>Coastal Change Year 10 HT6</vt:lpstr>
      <vt:lpstr>Coastal change Year 10 HT6</vt:lpstr>
      <vt:lpstr>FIELD WORK Year 10 HT6</vt:lpstr>
      <vt:lpstr> FIELD WORK Year 10 HT6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vcarnell</dc:creator>
  <cp:lastModifiedBy>vcarnell</cp:lastModifiedBy>
  <cp:revision>6</cp:revision>
  <dcterms:created xsi:type="dcterms:W3CDTF">2024-01-25T12:36:15Z</dcterms:created>
  <dcterms:modified xsi:type="dcterms:W3CDTF">2025-07-02T08:36:19Z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0x01010070CB0092A580C54CB42417607B585DEF</vt:lpwstr>
  </property>
</Properties>
</file>