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DC153-F63C-4C77-999B-7A5FB37A1D14}" type="datetimeFigureOut">
              <a:rPr lang="en-GB" smtClean="0"/>
              <a:t>13/05/2026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47AE9-2081-4BAD-96F8-D2C82E6172BF}" type="slidenum">
              <a:rPr lang="en-GB" smtClean="0"/>
              <a:t>‹#›</a:t>
            </a:fld>
            <a:endParaRPr lang="en-GB"/>
          </a:p>
        </p:txBody>
      </p:sp>
    </p:spTree>
    <p:extLst>
      <p:ext uri="{BB962C8B-B14F-4D97-AF65-F5344CB8AC3E}">
        <p14:creationId xmlns:p14="http://schemas.microsoft.com/office/powerpoint/2010/main" val="35813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BC860-4E6A-4F82-A1DF-94D38199D4B7}" type="slidenum">
              <a:rPr lang="en-GB" smtClean="0"/>
              <a:t>10</a:t>
            </a:fld>
            <a:endParaRPr lang="en-GB"/>
          </a:p>
        </p:txBody>
      </p:sp>
    </p:spTree>
    <p:extLst>
      <p:ext uri="{BB962C8B-B14F-4D97-AF65-F5344CB8AC3E}">
        <p14:creationId xmlns:p14="http://schemas.microsoft.com/office/powerpoint/2010/main" val="98856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086669-FDF7-41AC-AE35-D8595CC29716}" type="slidenum">
              <a:rPr lang="en-GB" smtClean="0"/>
              <a:t>13</a:t>
            </a:fld>
            <a:endParaRPr lang="en-GB"/>
          </a:p>
        </p:txBody>
      </p:sp>
    </p:spTree>
    <p:extLst>
      <p:ext uri="{BB962C8B-B14F-4D97-AF65-F5344CB8AC3E}">
        <p14:creationId xmlns:p14="http://schemas.microsoft.com/office/powerpoint/2010/main" val="350204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13/05/2026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25069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13/05/2026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38369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13/05/2026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231593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0"/>
            <a:ext cx="9144000" cy="6599491"/>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287042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13/05/2026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42212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2975A-1080-4273-AA4E-775359F9A9A5}" type="datetimeFigureOut">
              <a:rPr lang="en-GB" smtClean="0"/>
              <a:t>13/05/2026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192755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2975A-1080-4273-AA4E-775359F9A9A5}" type="datetimeFigureOut">
              <a:rPr lang="en-GB" smtClean="0"/>
              <a:t>13/05/2026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00919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2975A-1080-4273-AA4E-775359F9A9A5}" type="datetimeFigureOut">
              <a:rPr lang="en-GB" smtClean="0"/>
              <a:t>13/05/2026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25283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2975A-1080-4273-AA4E-775359F9A9A5}" type="datetimeFigureOut">
              <a:rPr lang="en-GB" smtClean="0"/>
              <a:t>13/05/2026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58220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2975A-1080-4273-AA4E-775359F9A9A5}" type="datetimeFigureOut">
              <a:rPr lang="en-GB" smtClean="0"/>
              <a:t>13/05/2026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39683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A2975A-1080-4273-AA4E-775359F9A9A5}" type="datetimeFigureOut">
              <a:rPr lang="en-GB" smtClean="0"/>
              <a:t>13/05/2026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44189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A2975A-1080-4273-AA4E-775359F9A9A5}" type="datetimeFigureOut">
              <a:rPr lang="en-GB" smtClean="0"/>
              <a:t>13/05/2026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15817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2975A-1080-4273-AA4E-775359F9A9A5}" type="datetimeFigureOut">
              <a:rPr lang="en-GB" smtClean="0"/>
              <a:t>13/05/2026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3246A-5878-4768-9865-A542BF4795EA}" type="slidenum">
              <a:rPr lang="en-GB" smtClean="0"/>
              <a:t>‹#›</a:t>
            </a:fld>
            <a:endParaRPr lang="en-GB"/>
          </a:p>
        </p:txBody>
      </p:sp>
    </p:spTree>
    <p:extLst>
      <p:ext uri="{BB962C8B-B14F-4D97-AF65-F5344CB8AC3E}">
        <p14:creationId xmlns:p14="http://schemas.microsoft.com/office/powerpoint/2010/main" val="1831730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Geography Knowledge organisers</a:t>
            </a:r>
          </a:p>
        </p:txBody>
      </p:sp>
      <p:sp>
        <p:nvSpPr>
          <p:cNvPr id="3" name="Subtitle 2"/>
          <p:cNvSpPr>
            <a:spLocks noGrp="1"/>
          </p:cNvSpPr>
          <p:nvPr>
            <p:ph type="subTitle" idx="1"/>
          </p:nvPr>
        </p:nvSpPr>
        <p:spPr/>
        <p:txBody>
          <a:bodyPr>
            <a:noAutofit/>
          </a:bodyPr>
          <a:lstStyle/>
          <a:p>
            <a:r>
              <a:rPr lang="en-GB" sz="11500" b="1" dirty="0"/>
              <a:t>Year 9</a:t>
            </a:r>
          </a:p>
        </p:txBody>
      </p:sp>
    </p:spTree>
    <p:extLst>
      <p:ext uri="{BB962C8B-B14F-4D97-AF65-F5344CB8AC3E}">
        <p14:creationId xmlns:p14="http://schemas.microsoft.com/office/powerpoint/2010/main" val="621473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chemeClr val="tx1"/>
                </a:solidFill>
              </a:rPr>
              <a:t>Urbanisation</a:t>
            </a:r>
            <a:r>
              <a:rPr lang="en-US" b="1" dirty="0">
                <a:solidFill>
                  <a:schemeClr val="tx1"/>
                </a:solidFill>
              </a:rPr>
              <a:t> and Rio de Janeiro Year 9 HT5</a:t>
            </a:r>
          </a:p>
        </p:txBody>
      </p:sp>
      <p:graphicFrame>
        <p:nvGraphicFramePr>
          <p:cNvPr id="3" name="Table 2"/>
          <p:cNvGraphicFramePr>
            <a:graphicFrameLocks noGrp="1"/>
          </p:cNvGraphicFramePr>
          <p:nvPr/>
        </p:nvGraphicFramePr>
        <p:xfrm>
          <a:off x="69584" y="874539"/>
          <a:ext cx="2927965" cy="3420664"/>
        </p:xfrm>
        <a:graphic>
          <a:graphicData uri="http://schemas.openxmlformats.org/drawingml/2006/table">
            <a:tbl>
              <a:tblPr firstRow="1" bandRow="1">
                <a:tableStyleId>{21E4AEA4-8DFA-4A89-87EB-49C32662AFE0}</a:tableStyleId>
              </a:tblPr>
              <a:tblGrid>
                <a:gridCol w="1222928">
                  <a:extLst>
                    <a:ext uri="{9D8B030D-6E8A-4147-A177-3AD203B41FA5}">
                      <a16:colId xmlns:a16="http://schemas.microsoft.com/office/drawing/2014/main" val="204375177"/>
                    </a:ext>
                  </a:extLst>
                </a:gridCol>
                <a:gridCol w="1705037">
                  <a:extLst>
                    <a:ext uri="{9D8B030D-6E8A-4147-A177-3AD203B41FA5}">
                      <a16:colId xmlns:a16="http://schemas.microsoft.com/office/drawing/2014/main" val="74797519"/>
                    </a:ext>
                  </a:extLst>
                </a:gridCol>
              </a:tblGrid>
              <a:tr h="278101">
                <a:tc gridSpan="2">
                  <a:txBody>
                    <a:bodyPr/>
                    <a:lstStyle/>
                    <a:p>
                      <a:pPr algn="ctr"/>
                      <a:r>
                        <a:rPr lang="en-GB" sz="1100" dirty="0">
                          <a:solidFill>
                            <a:schemeClr val="tx1"/>
                          </a:solidFill>
                        </a:rPr>
                        <a:t>What</a:t>
                      </a:r>
                      <a:r>
                        <a:rPr lang="en-GB" sz="1100" baseline="0" dirty="0">
                          <a:solidFill>
                            <a:schemeClr val="tx1"/>
                          </a:solidFill>
                        </a:rPr>
                        <a:t> is Urbanisation?</a:t>
                      </a: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GB"/>
                    </a:p>
                  </a:txBody>
                  <a:tcPr/>
                </a:tc>
                <a:extLst>
                  <a:ext uri="{0D108BD9-81ED-4DB2-BD59-A6C34878D82A}">
                    <a16:rowId xmlns:a16="http://schemas.microsoft.com/office/drawing/2014/main" val="2493414973"/>
                  </a:ext>
                </a:extLst>
              </a:tr>
              <a:tr h="752508">
                <a:tc gridSpan="2">
                  <a:txBody>
                    <a:bodyPr/>
                    <a:lstStyle/>
                    <a:p>
                      <a:pPr algn="ctr"/>
                      <a:r>
                        <a:rPr lang="en-GB" sz="1050" b="1" kern="1200" dirty="0">
                          <a:effectLst/>
                        </a:rPr>
                        <a:t>This is the</a:t>
                      </a:r>
                      <a:r>
                        <a:rPr lang="en-GB" sz="1050" b="1" kern="1200" baseline="0" dirty="0">
                          <a:effectLst/>
                        </a:rPr>
                        <a:t> proportion </a:t>
                      </a:r>
                      <a:r>
                        <a:rPr lang="en-GB" sz="1050" b="1" kern="1200" dirty="0">
                          <a:effectLst/>
                        </a:rPr>
                        <a:t>of people living in urban areas such as towns</a:t>
                      </a:r>
                      <a:r>
                        <a:rPr lang="en-GB" sz="1050" b="1" kern="1200" baseline="0" dirty="0">
                          <a:effectLst/>
                        </a:rPr>
                        <a:t> or cities. </a:t>
                      </a:r>
                    </a:p>
                    <a:p>
                      <a:pPr algn="ctr"/>
                      <a:r>
                        <a:rPr lang="en-GB" sz="1000" b="1" kern="1200" baseline="0" dirty="0">
                          <a:effectLst/>
                        </a:rPr>
                        <a:t>In 2007, the UN announced that for the first time, more than 50 % of the world’s population live in urban areas</a:t>
                      </a:r>
                      <a:r>
                        <a:rPr lang="en-GB" sz="1000" kern="1200" baseline="0" dirty="0">
                          <a:effectLst/>
                        </a:rPr>
                        <a:t>. </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en-GB"/>
                    </a:p>
                  </a:txBody>
                  <a:tcPr/>
                </a:tc>
                <a:extLst>
                  <a:ext uri="{0D108BD9-81ED-4DB2-BD59-A6C34878D82A}">
                    <a16:rowId xmlns:a16="http://schemas.microsoft.com/office/drawing/2014/main" val="677010289"/>
                  </a:ext>
                </a:extLst>
              </a:tr>
              <a:tr h="539843">
                <a:tc>
                  <a:txBody>
                    <a:bodyPr/>
                    <a:lstStyle/>
                    <a:p>
                      <a:pPr algn="ctr"/>
                      <a:r>
                        <a:rPr lang="en-GB" sz="900" b="1" i="1" dirty="0"/>
                        <a:t>Where is Urbanisation happening?</a:t>
                      </a:r>
                    </a:p>
                  </a:txBody>
                  <a:tcPr>
                    <a:lnL w="12700" cap="flat" cmpd="sng" algn="ctr">
                      <a:solidFill>
                        <a:schemeClr val="tx1"/>
                      </a:solidFill>
                      <a:prstDash val="solid"/>
                      <a:round/>
                      <a:headEnd type="none" w="med" len="med"/>
                      <a:tailEnd type="none" w="med" len="med"/>
                    </a:lnL>
                    <a:solidFill>
                      <a:schemeClr val="bg1"/>
                    </a:solidFill>
                  </a:tcPr>
                </a:tc>
                <a:tc rowSpan="2">
                  <a:txBody>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5319433"/>
                  </a:ext>
                </a:extLst>
              </a:tr>
              <a:tr h="1734040">
                <a:tc>
                  <a:txBody>
                    <a:bodyPr/>
                    <a:lstStyle/>
                    <a:p>
                      <a:pPr algn="l"/>
                      <a:r>
                        <a:rPr lang="en-GB" sz="1000" dirty="0"/>
                        <a:t>Urbanisation is happening all over the world  but in LICs and NEEs rates are much faster than HICs. This is    mostly because of the rapid  economic growth they are experiencing</a:t>
                      </a:r>
                      <a:r>
                        <a:rPr lang="en-GB" sz="800" dirty="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1161095800"/>
                  </a:ext>
                </a:extLst>
              </a:tr>
            </a:tbl>
          </a:graphicData>
        </a:graphic>
      </p:graphicFrame>
      <p:pic>
        <p:nvPicPr>
          <p:cNvPr id="4" name="Picture 3"/>
          <p:cNvPicPr>
            <a:picLocks noChangeAspect="1"/>
          </p:cNvPicPr>
          <p:nvPr/>
        </p:nvPicPr>
        <p:blipFill>
          <a:blip r:embed="rId3"/>
          <a:stretch>
            <a:fillRect/>
          </a:stretch>
        </p:blipFill>
        <p:spPr>
          <a:xfrm>
            <a:off x="1062806" y="2126511"/>
            <a:ext cx="1822862" cy="1261981"/>
          </a:xfrm>
          <a:prstGeom prst="rect">
            <a:avLst/>
          </a:prstGeom>
        </p:spPr>
      </p:pic>
      <p:graphicFrame>
        <p:nvGraphicFramePr>
          <p:cNvPr id="5" name="Table 4"/>
          <p:cNvGraphicFramePr>
            <a:graphicFrameLocks noGrp="1"/>
          </p:cNvGraphicFramePr>
          <p:nvPr/>
        </p:nvGraphicFramePr>
        <p:xfrm>
          <a:off x="3043363" y="3391522"/>
          <a:ext cx="3276094" cy="3392598"/>
        </p:xfrm>
        <a:graphic>
          <a:graphicData uri="http://schemas.openxmlformats.org/drawingml/2006/table">
            <a:tbl>
              <a:tblPr firstRow="1" bandRow="1">
                <a:tableStyleId>{21E4AEA4-8DFA-4A89-87EB-49C32662AFE0}</a:tableStyleId>
              </a:tblPr>
              <a:tblGrid>
                <a:gridCol w="1361921">
                  <a:extLst>
                    <a:ext uri="{9D8B030D-6E8A-4147-A177-3AD203B41FA5}">
                      <a16:colId xmlns:a16="http://schemas.microsoft.com/office/drawing/2014/main" val="204375177"/>
                    </a:ext>
                  </a:extLst>
                </a:gridCol>
                <a:gridCol w="276125">
                  <a:extLst>
                    <a:ext uri="{9D8B030D-6E8A-4147-A177-3AD203B41FA5}">
                      <a16:colId xmlns:a16="http://schemas.microsoft.com/office/drawing/2014/main" val="1172376999"/>
                    </a:ext>
                  </a:extLst>
                </a:gridCol>
                <a:gridCol w="1638048">
                  <a:extLst>
                    <a:ext uri="{9D8B030D-6E8A-4147-A177-3AD203B41FA5}">
                      <a16:colId xmlns:a16="http://schemas.microsoft.com/office/drawing/2014/main" val="3178842181"/>
                    </a:ext>
                  </a:extLst>
                </a:gridCol>
              </a:tblGrid>
              <a:tr h="198948">
                <a:tc gridSpan="3">
                  <a:txBody>
                    <a:bodyPr/>
                    <a:lstStyle/>
                    <a:p>
                      <a:pPr algn="ctr"/>
                      <a:r>
                        <a:rPr lang="en-GB" sz="1050" dirty="0">
                          <a:solidFill>
                            <a:schemeClr val="tx1"/>
                          </a:solidFill>
                        </a:rPr>
                        <a:t>Causes of Urbanisation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3414973"/>
                  </a:ext>
                </a:extLst>
              </a:tr>
              <a:tr h="312633">
                <a:tc>
                  <a:txBody>
                    <a:bodyPr/>
                    <a:lstStyle/>
                    <a:p>
                      <a:pPr algn="ctr"/>
                      <a:r>
                        <a:rPr lang="en-GB" sz="1100" b="1" i="1" kern="1200" dirty="0">
                          <a:effectLst/>
                        </a:rPr>
                        <a:t>Rural - urban migration </a:t>
                      </a:r>
                      <a:r>
                        <a:rPr lang="en-GB" sz="1050" b="1" i="1" kern="1200" dirty="0">
                          <a:effectLst/>
                        </a:rPr>
                        <a:t>(1)</a:t>
                      </a:r>
                      <a:endParaRPr lang="en-GB" sz="1050" b="1" i="1" dirty="0"/>
                    </a:p>
                  </a:txBody>
                  <a:tcPr anchor="ctr">
                    <a:lnL w="12700" cap="flat" cmpd="sng" algn="ctr">
                      <a:solidFill>
                        <a:schemeClr val="tx1"/>
                      </a:solidFill>
                      <a:prstDash val="solid"/>
                      <a:round/>
                      <a:headEnd type="none" w="med" len="med"/>
                      <a:tailEnd type="none" w="med" len="med"/>
                    </a:lnL>
                    <a:solidFill>
                      <a:schemeClr val="bg1"/>
                    </a:solidFill>
                  </a:tcPr>
                </a:tc>
                <a:tc gridSpan="2">
                  <a:txBody>
                    <a:bodyPr/>
                    <a:lstStyle/>
                    <a:p>
                      <a:pPr algn="ctr"/>
                      <a:r>
                        <a:rPr lang="en-GB" sz="900" b="1" i="1" kern="1200" dirty="0">
                          <a:effectLst/>
                        </a:rPr>
                        <a:t>         </a:t>
                      </a:r>
                      <a:r>
                        <a:rPr lang="en-GB" sz="1000" b="1" i="1" kern="1200" dirty="0">
                          <a:effectLst/>
                        </a:rPr>
                        <a:t>The movement of people from rural to urban areas.</a:t>
                      </a:r>
                      <a:endParaRPr lang="en-GB" sz="1000" b="1" i="1" dirty="0"/>
                    </a:p>
                  </a:txBody>
                  <a:tcPr>
                    <a:lnR w="12700" cap="flat" cmpd="sng" algn="ctr">
                      <a:solidFill>
                        <a:schemeClr val="tx1"/>
                      </a:solidFill>
                      <a:prstDash val="solid"/>
                      <a:round/>
                      <a:headEnd type="none" w="med" len="med"/>
                      <a:tailEnd type="none" w="med" len="med"/>
                    </a:lnR>
                    <a:solidFill>
                      <a:schemeClr val="bg1"/>
                    </a:solidFill>
                  </a:tcPr>
                </a:tc>
                <a:tc hMerge="1">
                  <a:txBody>
                    <a:bodyPr/>
                    <a:lstStyle/>
                    <a:p>
                      <a:pPr algn="ctr"/>
                      <a:endParaRPr lang="en-GB" sz="800" b="1" dirty="0"/>
                    </a:p>
                  </a:txBody>
                  <a:tcPr>
                    <a:solidFill>
                      <a:schemeClr val="accent2">
                        <a:lumMod val="40000"/>
                        <a:lumOff val="60000"/>
                      </a:schemeClr>
                    </a:solidFill>
                  </a:tcPr>
                </a:tc>
                <a:extLst>
                  <a:ext uri="{0D108BD9-81ED-4DB2-BD59-A6C34878D82A}">
                    <a16:rowId xmlns:a16="http://schemas.microsoft.com/office/drawing/2014/main" val="677010289"/>
                  </a:ext>
                </a:extLst>
              </a:tr>
              <a:tr h="198948">
                <a:tc gridSpan="2">
                  <a:txBody>
                    <a:bodyPr/>
                    <a:lstStyle/>
                    <a:p>
                      <a:pPr algn="ctr"/>
                      <a:r>
                        <a:rPr lang="en-GB" sz="1000" b="1" dirty="0"/>
                        <a:t>Push</a:t>
                      </a:r>
                    </a:p>
                  </a:txBody>
                  <a:tcPr>
                    <a:lnL w="12700" cap="flat" cmpd="sng" algn="ctr">
                      <a:solidFill>
                        <a:schemeClr val="tx1"/>
                      </a:solidFill>
                      <a:prstDash val="solid"/>
                      <a:round/>
                      <a:headEnd type="none" w="med" len="med"/>
                      <a:tailEnd type="none" w="med" len="med"/>
                    </a:lnL>
                    <a:solidFill>
                      <a:schemeClr val="bg1"/>
                    </a:solidFill>
                  </a:tcPr>
                </a:tc>
                <a:tc hMerge="1">
                  <a:txBody>
                    <a:bodyPr/>
                    <a:lstStyle/>
                    <a:p>
                      <a:endParaRPr lang="en-GB"/>
                    </a:p>
                  </a:txBody>
                  <a:tcPr/>
                </a:tc>
                <a:tc>
                  <a:txBody>
                    <a:bodyPr/>
                    <a:lstStyle/>
                    <a:p>
                      <a:pPr algn="ctr"/>
                      <a:r>
                        <a:rPr lang="en-GB" sz="1000" b="1" dirty="0"/>
                        <a:t>Pull</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88508112"/>
                  </a:ext>
                </a:extLst>
              </a:tr>
              <a:tr h="653687">
                <a:tc gridSpan="2">
                  <a:txBody>
                    <a:bodyPr/>
                    <a:lstStyle/>
                    <a:p>
                      <a:pPr marL="171450" indent="-171450" algn="ctr">
                        <a:buFont typeface="Arial" panose="020B0604020202020204" pitchFamily="34" charset="0"/>
                        <a:buChar char="•"/>
                      </a:pPr>
                      <a:r>
                        <a:rPr lang="en-GB" sz="900" dirty="0"/>
                        <a:t>Natural disasters</a:t>
                      </a:r>
                    </a:p>
                    <a:p>
                      <a:pPr marL="171450" indent="-171450" algn="ctr">
                        <a:buFont typeface="Arial" panose="020B0604020202020204" pitchFamily="34" charset="0"/>
                        <a:buChar char="•"/>
                      </a:pPr>
                      <a:r>
                        <a:rPr lang="en-GB" sz="900" dirty="0"/>
                        <a:t>War and Conflict</a:t>
                      </a:r>
                      <a:r>
                        <a:rPr lang="en-GB" sz="900" baseline="0" dirty="0"/>
                        <a:t> </a:t>
                      </a:r>
                    </a:p>
                    <a:p>
                      <a:pPr marL="171450" indent="-171450" algn="ctr">
                        <a:buFont typeface="Arial" panose="020B0604020202020204" pitchFamily="34" charset="0"/>
                        <a:buChar char="•"/>
                      </a:pPr>
                      <a:r>
                        <a:rPr lang="en-GB" sz="900" baseline="0" dirty="0"/>
                        <a:t>Mechanisation </a:t>
                      </a:r>
                    </a:p>
                    <a:p>
                      <a:pPr marL="171450" indent="-171450" algn="ctr">
                        <a:buFont typeface="Arial" panose="020B0604020202020204" pitchFamily="34" charset="0"/>
                        <a:buChar char="•"/>
                      </a:pPr>
                      <a:r>
                        <a:rPr lang="en-GB" sz="900" baseline="0" dirty="0"/>
                        <a:t>Drought </a:t>
                      </a:r>
                    </a:p>
                    <a:p>
                      <a:pPr marL="171450" indent="-171450" algn="ctr">
                        <a:buFont typeface="Arial" panose="020B0604020202020204" pitchFamily="34" charset="0"/>
                        <a:buChar char="•"/>
                      </a:pPr>
                      <a:r>
                        <a:rPr lang="en-GB" sz="900" baseline="0" dirty="0"/>
                        <a:t>Lack of employment</a:t>
                      </a:r>
                      <a:endParaRPr lang="en-GB" sz="900" dirty="0"/>
                    </a:p>
                  </a:txBody>
                  <a:tcPr>
                    <a:lnL w="12700" cap="flat" cmpd="sng" algn="ctr">
                      <a:solidFill>
                        <a:schemeClr val="tx1"/>
                      </a:solidFill>
                      <a:prstDash val="solid"/>
                      <a:round/>
                      <a:headEnd type="none" w="med" len="med"/>
                      <a:tailEnd type="none" w="med" len="med"/>
                    </a:lnL>
                    <a:solidFill>
                      <a:schemeClr val="bg1"/>
                    </a:solidFill>
                  </a:tcPr>
                </a:tc>
                <a:tc hMerge="1">
                  <a:txBody>
                    <a:bodyPr/>
                    <a:lstStyle/>
                    <a:p>
                      <a:endParaRPr lang="en-GB"/>
                    </a:p>
                  </a:txBody>
                  <a:tcPr/>
                </a:tc>
                <a:tc>
                  <a:txBody>
                    <a:bodyPr/>
                    <a:lstStyle/>
                    <a:p>
                      <a:pPr marL="171450" indent="-171450" algn="ctr">
                        <a:buFont typeface="Arial" panose="020B0604020202020204" pitchFamily="34" charset="0"/>
                        <a:buChar char="•"/>
                      </a:pPr>
                      <a:r>
                        <a:rPr lang="en-GB" sz="900" dirty="0"/>
                        <a:t>More Jobs  </a:t>
                      </a:r>
                    </a:p>
                    <a:p>
                      <a:pPr marL="171450" indent="-171450" algn="ctr">
                        <a:buFont typeface="Arial" panose="020B0604020202020204" pitchFamily="34" charset="0"/>
                        <a:buChar char="•"/>
                      </a:pPr>
                      <a:r>
                        <a:rPr lang="en-GB" sz="900" dirty="0"/>
                        <a:t>Better education &amp; healthcare</a:t>
                      </a:r>
                    </a:p>
                    <a:p>
                      <a:pPr marL="171450" indent="-171450" algn="ctr">
                        <a:buFont typeface="Arial" panose="020B0604020202020204" pitchFamily="34" charset="0"/>
                        <a:buChar char="•"/>
                      </a:pPr>
                      <a:r>
                        <a:rPr lang="en-GB" sz="900" dirty="0"/>
                        <a:t>Increased quality of life.</a:t>
                      </a:r>
                    </a:p>
                    <a:p>
                      <a:pPr marL="171450" indent="-171450" algn="ctr">
                        <a:buFont typeface="Arial" panose="020B0604020202020204" pitchFamily="34" charset="0"/>
                        <a:buChar char="•"/>
                      </a:pPr>
                      <a:r>
                        <a:rPr lang="en-GB" sz="900" dirty="0"/>
                        <a:t>Following family members</a:t>
                      </a:r>
                      <a:r>
                        <a:rPr lang="en-GB" sz="800" dirty="0"/>
                        <a:t>.</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80847149"/>
                  </a:ext>
                </a:extLst>
              </a:tr>
              <a:tr h="313389">
                <a:tc>
                  <a:txBody>
                    <a:bodyPr/>
                    <a:lstStyle/>
                    <a:p>
                      <a:pPr marL="0" indent="0" algn="ctr">
                        <a:buFont typeface="Arial" panose="020B0604020202020204" pitchFamily="34" charset="0"/>
                        <a:buNone/>
                      </a:pPr>
                      <a:r>
                        <a:rPr lang="en-GB" sz="1100" b="1" i="1" dirty="0"/>
                        <a:t>Natural Increase (2</a:t>
                      </a:r>
                      <a:r>
                        <a:rPr lang="en-GB" sz="1100" b="1" dirty="0"/>
                        <a:t>)</a:t>
                      </a:r>
                    </a:p>
                  </a:txBody>
                  <a:tcPr anchor="ctr">
                    <a:lnL w="12700" cap="flat" cmpd="sng" algn="ctr">
                      <a:solidFill>
                        <a:schemeClr val="tx1"/>
                      </a:solidFill>
                      <a:prstDash val="solid"/>
                      <a:round/>
                      <a:headEnd type="none" w="med" len="med"/>
                      <a:tailEnd type="none" w="med" len="med"/>
                    </a:lnL>
                    <a:solidFill>
                      <a:schemeClr val="bg1"/>
                    </a:solidFill>
                  </a:tcPr>
                </a:tc>
                <a:tc gridSpan="2">
                  <a:txBody>
                    <a:bodyPr/>
                    <a:lstStyle/>
                    <a:p>
                      <a:pPr algn="ctr"/>
                      <a:r>
                        <a:rPr lang="en-GB" sz="1000" b="1" i="1" kern="1200" dirty="0">
                          <a:solidFill>
                            <a:schemeClr val="dk1"/>
                          </a:solidFill>
                          <a:effectLst/>
                          <a:latin typeface="+mn-lt"/>
                          <a:ea typeface="+mn-ea"/>
                          <a:cs typeface="+mn-cs"/>
                        </a:rPr>
                        <a:t>When the birth rate exceeds the death rate.</a:t>
                      </a:r>
                      <a:endParaRPr lang="en-GB" sz="1000" b="1" i="1" dirty="0"/>
                    </a:p>
                  </a:txBody>
                  <a:tcPr>
                    <a:lnR w="12700" cap="flat" cmpd="sng" algn="ctr">
                      <a:solidFill>
                        <a:schemeClr val="tx1"/>
                      </a:solidFill>
                      <a:prstDash val="solid"/>
                      <a:round/>
                      <a:headEnd type="none" w="med" len="med"/>
                      <a:tailEnd type="none" w="med" len="med"/>
                    </a:lnR>
                    <a:solidFill>
                      <a:schemeClr val="bg1"/>
                    </a:solidFill>
                  </a:tcPr>
                </a:tc>
                <a:tc hMerge="1">
                  <a:txBody>
                    <a:bodyPr/>
                    <a:lstStyle/>
                    <a:p>
                      <a:pPr marL="171450" indent="-171450" algn="ctr">
                        <a:buFont typeface="Arial" panose="020B0604020202020204" pitchFamily="34" charset="0"/>
                        <a:buChar char="•"/>
                      </a:pPr>
                      <a:endParaRPr lang="en-GB" sz="800" dirty="0"/>
                    </a:p>
                  </a:txBody>
                  <a:tcPr>
                    <a:solidFill>
                      <a:schemeClr val="accent2">
                        <a:lumMod val="40000"/>
                        <a:lumOff val="60000"/>
                      </a:schemeClr>
                    </a:solidFill>
                  </a:tcPr>
                </a:tc>
                <a:extLst>
                  <a:ext uri="{0D108BD9-81ED-4DB2-BD59-A6C34878D82A}">
                    <a16:rowId xmlns:a16="http://schemas.microsoft.com/office/drawing/2014/main" val="622643457"/>
                  </a:ext>
                </a:extLst>
              </a:tr>
              <a:tr h="245538">
                <a:tc gridSpan="2">
                  <a:txBody>
                    <a:bodyPr/>
                    <a:lstStyle/>
                    <a:p>
                      <a:pPr marL="0" indent="0" algn="ctr">
                        <a:buFont typeface="Arial" panose="020B0604020202020204" pitchFamily="34" charset="0"/>
                        <a:buNone/>
                      </a:pPr>
                      <a:r>
                        <a:rPr lang="en-GB" sz="1000" b="1" dirty="0"/>
                        <a:t>Increase in birth rate (BR)</a:t>
                      </a:r>
                    </a:p>
                  </a:txBody>
                  <a:tcPr anchor="ctr">
                    <a:lnL w="12700" cap="flat" cmpd="sng" algn="ctr">
                      <a:solidFill>
                        <a:schemeClr val="tx1"/>
                      </a:solidFill>
                      <a:prstDash val="solid"/>
                      <a:round/>
                      <a:headEnd type="none" w="med" len="med"/>
                      <a:tailEnd type="none" w="med" len="med"/>
                    </a:lnL>
                    <a:solidFill>
                      <a:schemeClr val="bg1"/>
                    </a:solidFill>
                  </a:tcPr>
                </a:tc>
                <a:tc hMerge="1">
                  <a:txBody>
                    <a:bodyPr/>
                    <a:lstStyle/>
                    <a:p>
                      <a:pPr algn="ctr"/>
                      <a:endParaRPr lang="en-GB" sz="800" b="1" dirty="0"/>
                    </a:p>
                  </a:txBody>
                  <a:tcPr>
                    <a:solidFill>
                      <a:schemeClr val="accent2">
                        <a:lumMod val="40000"/>
                        <a:lumOff val="60000"/>
                      </a:schemeClr>
                    </a:solidFill>
                  </a:tcPr>
                </a:tc>
                <a:tc>
                  <a:txBody>
                    <a:bodyPr/>
                    <a:lstStyle/>
                    <a:p>
                      <a:pPr algn="ctr"/>
                      <a:r>
                        <a:rPr lang="en-GB" sz="1000" b="1" dirty="0"/>
                        <a:t>Lower death rate (DR)</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34172166"/>
                  </a:ext>
                </a:extLst>
              </a:tr>
              <a:tr h="881057">
                <a:tc gridSpan="2">
                  <a:txBody>
                    <a:bodyPr/>
                    <a:lstStyle/>
                    <a:p>
                      <a:pPr marL="171450" indent="-171450" algn="ctr">
                        <a:buFont typeface="Arial" panose="020B0604020202020204" pitchFamily="34" charset="0"/>
                        <a:buChar char="•"/>
                      </a:pPr>
                      <a:r>
                        <a:rPr lang="en-GB" sz="900" kern="1200" dirty="0">
                          <a:solidFill>
                            <a:schemeClr val="dk1"/>
                          </a:solidFill>
                          <a:effectLst/>
                          <a:latin typeface="+mn-lt"/>
                          <a:ea typeface="+mn-ea"/>
                          <a:cs typeface="+mn-cs"/>
                        </a:rPr>
                        <a:t>High percentage of population are child-bearing age which leads to high fertility rate.</a:t>
                      </a:r>
                    </a:p>
                    <a:p>
                      <a:pPr marL="171450" indent="-171450" algn="ctr">
                        <a:buFont typeface="Arial" panose="020B0604020202020204" pitchFamily="34" charset="0"/>
                        <a:buChar char="•"/>
                      </a:pPr>
                      <a:r>
                        <a:rPr lang="en-GB" sz="900" kern="1200" dirty="0">
                          <a:solidFill>
                            <a:schemeClr val="dk1"/>
                          </a:solidFill>
                          <a:effectLst/>
                          <a:latin typeface="+mn-lt"/>
                          <a:ea typeface="+mn-ea"/>
                          <a:cs typeface="+mn-cs"/>
                        </a:rPr>
                        <a:t>Lack of contraception or education about family planning.</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marL="171450" indent="-171450" algn="ctr">
                        <a:buFont typeface="Arial" panose="020B0604020202020204" pitchFamily="34" charset="0"/>
                        <a:buChar char="•"/>
                      </a:pPr>
                      <a:r>
                        <a:rPr lang="en-GB" sz="900" kern="1200" dirty="0">
                          <a:solidFill>
                            <a:schemeClr val="dk1"/>
                          </a:solidFill>
                          <a:effectLst/>
                          <a:latin typeface="+mn-lt"/>
                          <a:ea typeface="+mn-ea"/>
                          <a:cs typeface="+mn-cs"/>
                        </a:rPr>
                        <a:t>Higher life expectancy due to better living conditions and diet.</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dk1"/>
                          </a:solidFill>
                          <a:effectLst/>
                          <a:latin typeface="+mn-lt"/>
                          <a:ea typeface="+mn-ea"/>
                          <a:cs typeface="+mn-cs"/>
                        </a:rPr>
                        <a:t>Improved medical facilities helps lower infant mortality rate.</a:t>
                      </a:r>
                    </a:p>
                    <a:p>
                      <a:pPr marL="171450" indent="-171450" algn="ctr">
                        <a:buFont typeface="Arial" panose="020B0604020202020204" pitchFamily="34" charset="0"/>
                        <a:buChar char="•"/>
                      </a:pPr>
                      <a:endParaRPr lang="en-GB" sz="100"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5818885"/>
                  </a:ext>
                </a:extLst>
              </a:tr>
            </a:tbl>
          </a:graphicData>
        </a:graphic>
      </p:graphicFrame>
      <p:graphicFrame>
        <p:nvGraphicFramePr>
          <p:cNvPr id="6" name="Table 5"/>
          <p:cNvGraphicFramePr>
            <a:graphicFrameLocks noGrp="1"/>
          </p:cNvGraphicFramePr>
          <p:nvPr/>
        </p:nvGraphicFramePr>
        <p:xfrm>
          <a:off x="3043363" y="874539"/>
          <a:ext cx="3303962" cy="2488135"/>
        </p:xfrm>
        <a:graphic>
          <a:graphicData uri="http://schemas.openxmlformats.org/drawingml/2006/table">
            <a:tbl>
              <a:tblPr firstRow="1" bandRow="1">
                <a:tableStyleId>{21E4AEA4-8DFA-4A89-87EB-49C32662AFE0}</a:tableStyleId>
              </a:tblPr>
              <a:tblGrid>
                <a:gridCol w="764639">
                  <a:extLst>
                    <a:ext uri="{9D8B030D-6E8A-4147-A177-3AD203B41FA5}">
                      <a16:colId xmlns:a16="http://schemas.microsoft.com/office/drawing/2014/main" val="204375177"/>
                    </a:ext>
                  </a:extLst>
                </a:gridCol>
                <a:gridCol w="1396057">
                  <a:extLst>
                    <a:ext uri="{9D8B030D-6E8A-4147-A177-3AD203B41FA5}">
                      <a16:colId xmlns:a16="http://schemas.microsoft.com/office/drawing/2014/main" val="2102491329"/>
                    </a:ext>
                  </a:extLst>
                </a:gridCol>
                <a:gridCol w="1143266">
                  <a:extLst>
                    <a:ext uri="{9D8B030D-6E8A-4147-A177-3AD203B41FA5}">
                      <a16:colId xmlns:a16="http://schemas.microsoft.com/office/drawing/2014/main" val="3547985028"/>
                    </a:ext>
                  </a:extLst>
                </a:gridCol>
              </a:tblGrid>
              <a:tr h="259010">
                <a:tc gridSpan="3">
                  <a:txBody>
                    <a:bodyPr/>
                    <a:lstStyle/>
                    <a:p>
                      <a:pPr algn="ctr"/>
                      <a:r>
                        <a:rPr lang="en-GB" sz="1100" dirty="0">
                          <a:solidFill>
                            <a:schemeClr val="tx1"/>
                          </a:solidFill>
                        </a:rPr>
                        <a:t>Types of Cities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3414973"/>
                  </a:ext>
                </a:extLst>
              </a:tr>
              <a:tr h="408137">
                <a:tc>
                  <a:txBody>
                    <a:bodyPr/>
                    <a:lstStyle/>
                    <a:p>
                      <a:pPr algn="ctr"/>
                      <a:r>
                        <a:rPr lang="en-GB" sz="1050" b="1" dirty="0"/>
                        <a:t>Megacity</a:t>
                      </a: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gridSpan="2">
                  <a:txBody>
                    <a:bodyPr/>
                    <a:lstStyle/>
                    <a:p>
                      <a:pPr algn="l"/>
                      <a:r>
                        <a:rPr lang="en-GB" sz="1000" dirty="0"/>
                        <a:t>An urban area which over </a:t>
                      </a:r>
                      <a:r>
                        <a:rPr lang="en-GB" sz="1000" b="1" dirty="0"/>
                        <a:t>10 million</a:t>
                      </a:r>
                      <a:r>
                        <a:rPr lang="en-GB" sz="1000" b="1" baseline="0" dirty="0"/>
                        <a:t> people </a:t>
                      </a:r>
                      <a:r>
                        <a:rPr lang="en-GB" sz="1000" baseline="0" dirty="0"/>
                        <a:t>living there. </a:t>
                      </a:r>
                      <a:endParaRPr lang="en-GB"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677010289"/>
                  </a:ext>
                </a:extLst>
              </a:tr>
              <a:tr h="1820918">
                <a:tc gridSpan="2">
                  <a:txBody>
                    <a:bodyPr/>
                    <a:lstStyle/>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p>
                      <a:pPr algn="ctr"/>
                      <a:endParaRPr lang="en-GB" sz="7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l"/>
                      <a:r>
                        <a:rPr lang="en-GB" sz="1000" b="0" dirty="0"/>
                        <a:t>More than two thirds of current megacities are located in either NEEs (Brazil) and LICs (Nigeria).</a:t>
                      </a:r>
                      <a:r>
                        <a:rPr lang="en-GB" sz="1000" b="0" baseline="0" dirty="0"/>
                        <a:t> The amount of megacities are predicted to increase from 28 to 41 by 2030.</a:t>
                      </a:r>
                      <a:endParaRPr lang="en-GB" sz="1000" b="0" dirty="0"/>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163287"/>
                  </a:ext>
                </a:extLst>
              </a:tr>
            </a:tbl>
          </a:graphicData>
        </a:graphic>
      </p:graphicFrame>
      <p:pic>
        <p:nvPicPr>
          <p:cNvPr id="7" name="Picture 6"/>
          <p:cNvPicPr>
            <a:picLocks noChangeAspect="1"/>
          </p:cNvPicPr>
          <p:nvPr/>
        </p:nvPicPr>
        <p:blipFill>
          <a:blip r:embed="rId4"/>
          <a:stretch>
            <a:fillRect/>
          </a:stretch>
        </p:blipFill>
        <p:spPr>
          <a:xfrm>
            <a:off x="3158873" y="1720108"/>
            <a:ext cx="2048434" cy="1341236"/>
          </a:xfrm>
          <a:prstGeom prst="rect">
            <a:avLst/>
          </a:prstGeom>
        </p:spPr>
      </p:pic>
      <p:sp>
        <p:nvSpPr>
          <p:cNvPr id="8" name="TextBox 7"/>
          <p:cNvSpPr txBox="1"/>
          <p:nvPr/>
        </p:nvSpPr>
        <p:spPr>
          <a:xfrm>
            <a:off x="6400800" y="874539"/>
            <a:ext cx="1948873" cy="229293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a:t>There are 3 types of Mega cities:</a:t>
            </a:r>
          </a:p>
          <a:p>
            <a:r>
              <a:rPr lang="en-GB" sz="1100" b="1" i="1" dirty="0"/>
              <a:t>Slow Growing</a:t>
            </a:r>
            <a:r>
              <a:rPr lang="en-GB" sz="1100" dirty="0"/>
              <a:t>: No squatter settlements EG Tokyo ( Often in HIC’s)</a:t>
            </a:r>
          </a:p>
          <a:p>
            <a:r>
              <a:rPr lang="en-GB" sz="1100" b="1" i="1" dirty="0"/>
              <a:t>Growing: </a:t>
            </a:r>
            <a:r>
              <a:rPr lang="en-GB" sz="1100" dirty="0"/>
              <a:t>Under 20% squatter settlements EG Rio De Janeiro  (Often in NEE’s)</a:t>
            </a:r>
          </a:p>
          <a:p>
            <a:r>
              <a:rPr lang="en-GB" sz="1100" b="1" i="1" dirty="0"/>
              <a:t>Rapid growing: </a:t>
            </a:r>
            <a:r>
              <a:rPr lang="en-GB" sz="1100" dirty="0"/>
              <a:t>Over 20% squatter settlements. EG Mumbai ( Often in </a:t>
            </a:r>
            <a:r>
              <a:rPr lang="en-GB" sz="1100" dirty="0" err="1"/>
              <a:t>Lics’s</a:t>
            </a:r>
            <a:r>
              <a:rPr lang="en-GB" sz="1100" dirty="0"/>
              <a:t> and </a:t>
            </a:r>
            <a:r>
              <a:rPr lang="en-GB" sz="1100" dirty="0" err="1"/>
              <a:t>Nee’s</a:t>
            </a:r>
            <a:r>
              <a:rPr lang="en-GB" sz="1100" dirty="0"/>
              <a:t>)</a:t>
            </a:r>
          </a:p>
          <a:p>
            <a:endParaRPr lang="en-GB" sz="1100" dirty="0"/>
          </a:p>
        </p:txBody>
      </p:sp>
      <p:pic>
        <p:nvPicPr>
          <p:cNvPr id="9" name="Picture 8"/>
          <p:cNvPicPr>
            <a:picLocks noChangeAspect="1"/>
          </p:cNvPicPr>
          <p:nvPr/>
        </p:nvPicPr>
        <p:blipFill>
          <a:blip r:embed="rId5"/>
          <a:stretch>
            <a:fillRect/>
          </a:stretch>
        </p:blipFill>
        <p:spPr>
          <a:xfrm>
            <a:off x="221673" y="5052076"/>
            <a:ext cx="2282825" cy="1630589"/>
          </a:xfrm>
          <a:prstGeom prst="rect">
            <a:avLst/>
          </a:prstGeom>
        </p:spPr>
      </p:pic>
      <p:sp>
        <p:nvSpPr>
          <p:cNvPr id="10" name="TextBox 9"/>
          <p:cNvSpPr txBox="1"/>
          <p:nvPr/>
        </p:nvSpPr>
        <p:spPr>
          <a:xfrm>
            <a:off x="101600" y="4405745"/>
            <a:ext cx="278406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 worlds population is increasing. Since 1900 this growth has been </a:t>
            </a:r>
            <a:r>
              <a:rPr lang="en-GB" sz="1200" b="1" i="1" dirty="0"/>
              <a:t>exponential </a:t>
            </a:r>
            <a:r>
              <a:rPr lang="en-GB" sz="1200" dirty="0"/>
              <a:t>(doubling)</a:t>
            </a:r>
          </a:p>
        </p:txBody>
      </p:sp>
      <p:pic>
        <p:nvPicPr>
          <p:cNvPr id="11" name="Picture 10"/>
          <p:cNvPicPr>
            <a:picLocks noChangeAspect="1"/>
          </p:cNvPicPr>
          <p:nvPr/>
        </p:nvPicPr>
        <p:blipFill>
          <a:blip r:embed="rId6"/>
          <a:stretch>
            <a:fillRect/>
          </a:stretch>
        </p:blipFill>
        <p:spPr>
          <a:xfrm>
            <a:off x="6400800" y="3399505"/>
            <a:ext cx="2609459" cy="1143677"/>
          </a:xfrm>
          <a:prstGeom prst="rect">
            <a:avLst/>
          </a:prstGeom>
          <a:ln>
            <a:solidFill>
              <a:schemeClr val="tx1"/>
            </a:solidFill>
          </a:ln>
        </p:spPr>
      </p:pic>
      <p:sp>
        <p:nvSpPr>
          <p:cNvPr id="12" name="TextBox 11"/>
          <p:cNvSpPr txBox="1"/>
          <p:nvPr/>
        </p:nvSpPr>
        <p:spPr>
          <a:xfrm>
            <a:off x="6419506" y="4766229"/>
            <a:ext cx="2465096" cy="12157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a:t>Urban population is growing more quickly in less developed regions than in the more developed. The largest growth in urban areas will take place in China and Nigeria. These are examples of NEE’s ( Newly emerging economies) </a:t>
            </a:r>
            <a:r>
              <a:rPr lang="en-GB" dirty="0"/>
              <a:t> </a:t>
            </a:r>
          </a:p>
        </p:txBody>
      </p:sp>
    </p:spTree>
    <p:extLst>
      <p:ext uri="{BB962C8B-B14F-4D97-AF65-F5344CB8AC3E}">
        <p14:creationId xmlns:p14="http://schemas.microsoft.com/office/powerpoint/2010/main" val="361087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0736" y="274638"/>
            <a:ext cx="7475845" cy="404701"/>
          </a:xfrm>
        </p:spPr>
        <p:txBody>
          <a:bodyPr>
            <a:normAutofit fontScale="90000"/>
          </a:bodyPr>
          <a:lstStyle/>
          <a:p>
            <a:r>
              <a:rPr lang="en-GB" sz="2000" b="1" dirty="0">
                <a:solidFill>
                  <a:schemeClr val="tx1"/>
                </a:solidFill>
              </a:rPr>
              <a:t>Urban Change in a Major NEE City: RIO DE JANEIRO Case Study</a:t>
            </a:r>
            <a:br>
              <a:rPr lang="en-GB" sz="2000" b="1" dirty="0">
                <a:solidFill>
                  <a:schemeClr val="tx1"/>
                </a:solidFill>
              </a:rPr>
            </a:br>
            <a:r>
              <a:rPr lang="en-GB" sz="2000" b="1" dirty="0">
                <a:solidFill>
                  <a:schemeClr val="tx1"/>
                </a:solidFill>
              </a:rPr>
              <a:t>Year 9 HT5</a:t>
            </a:r>
            <a:br>
              <a:rPr lang="en-GB" dirty="0">
                <a:solidFill>
                  <a:schemeClr val="tx1"/>
                </a:solidFill>
              </a:rPr>
            </a:br>
            <a:endParaRPr lang="en-GB" dirty="0"/>
          </a:p>
        </p:txBody>
      </p:sp>
      <p:sp>
        <p:nvSpPr>
          <p:cNvPr id="4" name="TextBox 3"/>
          <p:cNvSpPr txBox="1"/>
          <p:nvPr/>
        </p:nvSpPr>
        <p:spPr>
          <a:xfrm>
            <a:off x="101600" y="819194"/>
            <a:ext cx="1939636" cy="12926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latin typeface="+mj-lt"/>
              </a:rPr>
              <a:t>Location and Background</a:t>
            </a:r>
          </a:p>
          <a:p>
            <a:pPr fontAlgn="t"/>
            <a:r>
              <a:rPr lang="en-GB" sz="1100" dirty="0">
                <a:latin typeface="+mj-lt"/>
              </a:rPr>
              <a:t>Rio is a coastal city situated in the South East region of Brazil within the continent of South America. It is the second most populated city in the country (6.5 million) after Sao Paulo.</a:t>
            </a:r>
          </a:p>
        </p:txBody>
      </p:sp>
      <p:sp>
        <p:nvSpPr>
          <p:cNvPr id="6" name="TextBox 5"/>
          <p:cNvSpPr txBox="1"/>
          <p:nvPr/>
        </p:nvSpPr>
        <p:spPr>
          <a:xfrm>
            <a:off x="101599" y="2185862"/>
            <a:ext cx="193963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City’s Importance</a:t>
            </a:r>
          </a:p>
          <a:p>
            <a:pPr fontAlgn="t"/>
            <a:r>
              <a:rPr lang="en-GB" sz="1100" dirty="0"/>
              <a:t>It has the second largest GDP in Brazil It is headquarters to many of Brazil’s main companies, particularly with Oil and Gas.</a:t>
            </a:r>
          </a:p>
          <a:p>
            <a:pPr fontAlgn="t"/>
            <a:r>
              <a:rPr lang="en-GB" sz="1100" dirty="0"/>
              <a:t>Sugar Loaf mountain is one of the seven wonders of the world.</a:t>
            </a:r>
          </a:p>
          <a:p>
            <a:pPr fontAlgn="t"/>
            <a:r>
              <a:rPr lang="en-GB" sz="1100" dirty="0"/>
              <a:t>One of the most visited places in the Southern Hemisphere.  </a:t>
            </a:r>
          </a:p>
          <a:p>
            <a:pPr fontAlgn="t"/>
            <a:r>
              <a:rPr lang="en-GB" sz="1100" dirty="0"/>
              <a:t>Hosted the 2014 World Cup and 2016 Summer Olympics.</a:t>
            </a:r>
          </a:p>
        </p:txBody>
      </p:sp>
      <p:sp>
        <p:nvSpPr>
          <p:cNvPr id="7" name="TextBox 6"/>
          <p:cNvSpPr txBox="1"/>
          <p:nvPr/>
        </p:nvSpPr>
        <p:spPr>
          <a:xfrm>
            <a:off x="101599" y="4568192"/>
            <a:ext cx="193963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Migration to Rio De Janeiro</a:t>
            </a:r>
          </a:p>
          <a:p>
            <a:pPr fontAlgn="t"/>
            <a:r>
              <a:rPr lang="en-GB" sz="1100" dirty="0"/>
              <a:t>The city began when Portuguese settlers with slaves arrived in 1502. Rio is now home to various ethnic groups. More recently, millions of people have migrated from rural areas. People do this to search for a better quality of life. </a:t>
            </a:r>
          </a:p>
          <a:p>
            <a:pPr fontAlgn="t"/>
            <a:r>
              <a:rPr lang="en-GB" sz="1100" dirty="0"/>
              <a:t>This expanding population has resulted in the rapid urbanisation of Rio de Janeiro</a:t>
            </a:r>
            <a:r>
              <a:rPr lang="en-GB" sz="1100" b="1" dirty="0"/>
              <a:t>.</a:t>
            </a:r>
            <a:endParaRPr lang="en-GB" sz="1100" dirty="0"/>
          </a:p>
        </p:txBody>
      </p:sp>
      <p:sp>
        <p:nvSpPr>
          <p:cNvPr id="8" name="TextBox 7"/>
          <p:cNvSpPr txBox="1"/>
          <p:nvPr/>
        </p:nvSpPr>
        <p:spPr>
          <a:xfrm>
            <a:off x="2147944" y="776865"/>
            <a:ext cx="2392219" cy="24776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City’s Opportunities</a:t>
            </a:r>
          </a:p>
          <a:p>
            <a:r>
              <a:rPr lang="en-GB" sz="1100" b="1" i="1" dirty="0"/>
              <a:t>Social: </a:t>
            </a:r>
            <a:r>
              <a:rPr lang="en-GB" sz="1100" dirty="0"/>
              <a:t>Standards of living are gradually improving. The Rio Carnival is an important cultural event for traditional dancing and music.</a:t>
            </a:r>
          </a:p>
          <a:p>
            <a:pPr fontAlgn="ctr"/>
            <a:r>
              <a:rPr lang="en-GB" sz="1100" b="1" i="1" dirty="0"/>
              <a:t>Economic: </a:t>
            </a:r>
            <a:r>
              <a:rPr lang="en-GB" sz="1100" dirty="0"/>
              <a:t>Rio has one of the highest incomes per person in the country. The city has various types of employment including oil, retail and manufacturing.</a:t>
            </a:r>
          </a:p>
          <a:p>
            <a:pPr fontAlgn="ctr"/>
            <a:r>
              <a:rPr lang="en-GB" sz="1100" b="1" i="1" dirty="0"/>
              <a:t>Environmental: </a:t>
            </a:r>
            <a:r>
              <a:rPr lang="en-GB" sz="1100" dirty="0"/>
              <a:t>The hosting of the major sporting events encouraged more investment in sewage works and public transport systems.</a:t>
            </a:r>
          </a:p>
        </p:txBody>
      </p:sp>
      <p:sp>
        <p:nvSpPr>
          <p:cNvPr id="9" name="TextBox 8"/>
          <p:cNvSpPr txBox="1"/>
          <p:nvPr/>
        </p:nvSpPr>
        <p:spPr>
          <a:xfrm>
            <a:off x="2147944" y="3305955"/>
            <a:ext cx="2648531" cy="34932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Social Challenges and Solutions </a:t>
            </a:r>
          </a:p>
          <a:p>
            <a:r>
              <a:rPr lang="en-GB" sz="1100" b="1" i="1" u="sng" dirty="0"/>
              <a:t>Health</a:t>
            </a:r>
            <a:r>
              <a:rPr lang="en-GB" sz="1100" u="sng" dirty="0"/>
              <a:t>: </a:t>
            </a:r>
            <a:r>
              <a:rPr lang="en-GB" sz="1100" b="1" dirty="0">
                <a:solidFill>
                  <a:srgbClr val="FF0000"/>
                </a:solidFill>
              </a:rPr>
              <a:t>CH</a:t>
            </a:r>
            <a:r>
              <a:rPr lang="en-GB" sz="1100" dirty="0"/>
              <a:t> Life expectancy in the favelas is 45 and 80 in the rich areas. Infant mortality is higher in the favelas.</a:t>
            </a:r>
            <a:r>
              <a:rPr lang="en-GB" sz="1100" b="1" dirty="0">
                <a:solidFill>
                  <a:srgbClr val="00B050"/>
                </a:solidFill>
              </a:rPr>
              <a:t> SL </a:t>
            </a:r>
            <a:r>
              <a:rPr lang="en-GB" sz="1100" dirty="0"/>
              <a:t>Health visitors go into homes to check for 20 diseases</a:t>
            </a:r>
          </a:p>
          <a:p>
            <a:r>
              <a:rPr lang="en-GB" sz="1100" b="1" i="1" u="sng" dirty="0"/>
              <a:t>Education: </a:t>
            </a:r>
            <a:r>
              <a:rPr lang="en-GB" sz="1100" b="1" dirty="0">
                <a:solidFill>
                  <a:srgbClr val="FF0000"/>
                </a:solidFill>
              </a:rPr>
              <a:t>CH</a:t>
            </a:r>
            <a:r>
              <a:rPr lang="en-GB" sz="1100" dirty="0"/>
              <a:t> Only 50% of children continue education beyond 14. Shortage of teachers. Parents need children to work</a:t>
            </a:r>
            <a:r>
              <a:rPr lang="en-GB" sz="1100" b="1" dirty="0"/>
              <a:t>.</a:t>
            </a:r>
            <a:r>
              <a:rPr lang="en-GB" sz="1100" b="1" dirty="0">
                <a:solidFill>
                  <a:srgbClr val="00B050"/>
                </a:solidFill>
              </a:rPr>
              <a:t> SL</a:t>
            </a:r>
            <a:r>
              <a:rPr lang="en-GB" sz="1100" b="1" dirty="0"/>
              <a:t>: </a:t>
            </a:r>
            <a:r>
              <a:rPr lang="en-GB" sz="1100" dirty="0"/>
              <a:t>Grants to poor families and new private University in </a:t>
            </a:r>
            <a:r>
              <a:rPr lang="en-GB" sz="1100" dirty="0" err="1"/>
              <a:t>Rochina</a:t>
            </a:r>
            <a:r>
              <a:rPr lang="en-GB" sz="1100" dirty="0"/>
              <a:t>.</a:t>
            </a:r>
          </a:p>
          <a:p>
            <a:r>
              <a:rPr lang="en-GB" sz="1100" b="1" i="1" u="sng" dirty="0"/>
              <a:t>Water Supply </a:t>
            </a:r>
            <a:r>
              <a:rPr lang="en-GB" sz="1100" b="1" dirty="0">
                <a:solidFill>
                  <a:srgbClr val="FF0000"/>
                </a:solidFill>
              </a:rPr>
              <a:t>CH: </a:t>
            </a:r>
            <a:r>
              <a:rPr lang="en-GB" sz="1100" dirty="0"/>
              <a:t>12% of Rio had no running water. 37% water lost through leaks. Frequent droughts.</a:t>
            </a:r>
            <a:r>
              <a:rPr lang="en-GB" sz="1100" b="1" dirty="0">
                <a:solidFill>
                  <a:srgbClr val="00B050"/>
                </a:solidFill>
              </a:rPr>
              <a:t> SL</a:t>
            </a:r>
            <a:r>
              <a:rPr lang="en-GB" sz="1100" dirty="0"/>
              <a:t>: 300km of new pipes, by 2014 only 5% with no water supply.</a:t>
            </a:r>
          </a:p>
          <a:p>
            <a:r>
              <a:rPr lang="en-GB" sz="1100" b="1" i="1" u="sng" dirty="0"/>
              <a:t>Energy</a:t>
            </a:r>
            <a:r>
              <a:rPr lang="en-GB" sz="1100" dirty="0"/>
              <a:t> </a:t>
            </a:r>
            <a:r>
              <a:rPr lang="en-GB" sz="1100" b="1" dirty="0">
                <a:solidFill>
                  <a:srgbClr val="FF0000"/>
                </a:solidFill>
              </a:rPr>
              <a:t>CH</a:t>
            </a:r>
            <a:r>
              <a:rPr lang="en-GB" sz="1100" dirty="0"/>
              <a:t>: Frequent power cuts, poor people in the Favelas tap into electricity illegally. </a:t>
            </a:r>
            <a:r>
              <a:rPr lang="en-GB" sz="1100" b="1" dirty="0">
                <a:solidFill>
                  <a:srgbClr val="00B050"/>
                </a:solidFill>
              </a:rPr>
              <a:t>SL: </a:t>
            </a:r>
            <a:r>
              <a:rPr lang="en-GB" sz="1100" dirty="0"/>
              <a:t>60km of new wires, new Nuclear power plant. $2billion spent on new HEP plant</a:t>
            </a:r>
          </a:p>
        </p:txBody>
      </p:sp>
      <p:sp>
        <p:nvSpPr>
          <p:cNvPr id="10" name="TextBox 9"/>
          <p:cNvSpPr txBox="1"/>
          <p:nvPr/>
        </p:nvSpPr>
        <p:spPr>
          <a:xfrm>
            <a:off x="4627412" y="756644"/>
            <a:ext cx="3699169" cy="24776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Economic Challenges and solutions</a:t>
            </a:r>
          </a:p>
          <a:p>
            <a:r>
              <a:rPr lang="en-GB" sz="1100" dirty="0"/>
              <a:t>Economic opportunities have lead to the growth of the formal economy ( Tax paid, holiday and sick pay) Rio provides more than 6% of Brazils employment and large companies are attracted to Rio. Jobs in the formal economy are mainly in public services with other areas in construction and finance.</a:t>
            </a:r>
          </a:p>
          <a:p>
            <a:r>
              <a:rPr lang="en-GB" sz="1100" dirty="0"/>
              <a:t>There is a large informal economy in the favelas and few people pay tax.</a:t>
            </a:r>
          </a:p>
          <a:p>
            <a:r>
              <a:rPr lang="en-GB" sz="1100" b="1" i="1" dirty="0"/>
              <a:t>Challenges are</a:t>
            </a:r>
            <a:r>
              <a:rPr lang="en-GB" sz="1100" dirty="0"/>
              <a:t>: </a:t>
            </a:r>
            <a:r>
              <a:rPr lang="en-GB" sz="1100" b="1" dirty="0"/>
              <a:t>Unemployment</a:t>
            </a:r>
            <a:r>
              <a:rPr lang="en-GB" sz="1100" dirty="0"/>
              <a:t> is high in many favelas its over 20%. The solution is the schools of tomorrow which offer training to school leavers.</a:t>
            </a:r>
            <a:r>
              <a:rPr lang="en-GB" sz="1100" b="1" dirty="0"/>
              <a:t> Crime </a:t>
            </a:r>
            <a:r>
              <a:rPr lang="en-GB" sz="1100" dirty="0"/>
              <a:t>is another challenge with powerful drug gangs in the favelas. The solution is the Pacifying police force who have reclaimed the favelas from the gangs</a:t>
            </a:r>
          </a:p>
        </p:txBody>
      </p:sp>
      <p:sp>
        <p:nvSpPr>
          <p:cNvPr id="11" name="TextBox 10"/>
          <p:cNvSpPr txBox="1"/>
          <p:nvPr/>
        </p:nvSpPr>
        <p:spPr>
          <a:xfrm>
            <a:off x="4891884" y="3309495"/>
            <a:ext cx="4068126"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Environmental challenges:</a:t>
            </a:r>
          </a:p>
          <a:p>
            <a:r>
              <a:rPr lang="en-GB" sz="1100" u="sng" dirty="0"/>
              <a:t>Air pollution and traffic congestion. </a:t>
            </a:r>
            <a:r>
              <a:rPr lang="en-GB" sz="1100" dirty="0"/>
              <a:t>There are around 5000 deaths from air pollution. Building new roads due to the steep hillsides is difficult and there is congestion . To solve this they have expanded the Metro system. </a:t>
            </a:r>
            <a:r>
              <a:rPr lang="en-GB" sz="1100" u="sng" dirty="0"/>
              <a:t>Water pollution </a:t>
            </a:r>
            <a:r>
              <a:rPr lang="en-GB" sz="1100" dirty="0"/>
              <a:t>Guanabara Bay is heavily polluted. Many rivers are open sewers. The solution is 12 new sewage works. </a:t>
            </a:r>
            <a:r>
              <a:rPr lang="en-GB" sz="1100" u="sng" dirty="0"/>
              <a:t>Waste Pollution </a:t>
            </a:r>
            <a:r>
              <a:rPr lang="en-GB" sz="1100" dirty="0"/>
              <a:t>many favelas are on steep slopes with no waste collection, The solution is a power plant the burns 30 tonnes of rubbish a day.</a:t>
            </a:r>
          </a:p>
        </p:txBody>
      </p:sp>
      <p:sp>
        <p:nvSpPr>
          <p:cNvPr id="12" name="TextBox 11"/>
          <p:cNvSpPr txBox="1"/>
          <p:nvPr/>
        </p:nvSpPr>
        <p:spPr>
          <a:xfrm>
            <a:off x="4903183" y="4997784"/>
            <a:ext cx="4056827"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Managing the Favelas and the urban poor</a:t>
            </a:r>
          </a:p>
          <a:p>
            <a:r>
              <a:rPr lang="en-GB" sz="1100" dirty="0"/>
              <a:t>As the favelas have grown there are many challenges Crime, health, services, construction and unemployment.  </a:t>
            </a:r>
            <a:r>
              <a:rPr lang="en-GB" sz="1100" b="1" i="1" dirty="0"/>
              <a:t>The Favela Barrio </a:t>
            </a:r>
            <a:r>
              <a:rPr lang="en-GB" sz="1100" dirty="0"/>
              <a:t>Project is a Site and service scheme. It is an area in the north zone. Roads were paved, improved sanitation, a cable car and the pacifying police all helped to improve quality of life.</a:t>
            </a:r>
          </a:p>
          <a:p>
            <a:r>
              <a:rPr lang="en-GB" sz="1100" dirty="0"/>
              <a:t>A </a:t>
            </a:r>
            <a:r>
              <a:rPr lang="en-GB" sz="1100" b="1" i="1" dirty="0"/>
              <a:t>success</a:t>
            </a:r>
            <a:r>
              <a:rPr lang="en-GB" sz="1100" dirty="0"/>
              <a:t> is that quality of life and employment has improved. A </a:t>
            </a:r>
            <a:r>
              <a:rPr lang="en-GB" sz="1100" b="1" i="1" dirty="0"/>
              <a:t>problem</a:t>
            </a:r>
            <a:r>
              <a:rPr lang="en-GB" sz="1100" dirty="0"/>
              <a:t> is that residents don’t have the skills to keep on top of repairs to the cable car and their homes</a:t>
            </a:r>
          </a:p>
        </p:txBody>
      </p:sp>
    </p:spTree>
    <p:extLst>
      <p:ext uri="{BB962C8B-B14F-4D97-AF65-F5344CB8AC3E}">
        <p14:creationId xmlns:p14="http://schemas.microsoft.com/office/powerpoint/2010/main" val="836751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Sustainable Urban Living: Freiburg Year 9 HT6 </a:t>
            </a:r>
          </a:p>
        </p:txBody>
      </p:sp>
      <p:sp>
        <p:nvSpPr>
          <p:cNvPr id="3" name="TextBox 2"/>
          <p:cNvSpPr txBox="1"/>
          <p:nvPr/>
        </p:nvSpPr>
        <p:spPr>
          <a:xfrm>
            <a:off x="92117" y="1374676"/>
            <a:ext cx="2275525" cy="1569660"/>
          </a:xfrm>
          <a:prstGeom prst="rect">
            <a:avLst/>
          </a:prstGeom>
          <a:noFill/>
          <a:ln>
            <a:solidFill>
              <a:schemeClr val="tx1"/>
            </a:solidFill>
          </a:ln>
        </p:spPr>
        <p:txBody>
          <a:bodyPr wrap="square" rtlCol="0">
            <a:spAutoFit/>
          </a:bodyPr>
          <a:lstStyle/>
          <a:p>
            <a:r>
              <a:rPr lang="en-GB" sz="1200" b="1" dirty="0"/>
              <a:t>Problems encountered in cities:</a:t>
            </a:r>
          </a:p>
          <a:p>
            <a:pPr marL="171450" indent="-171450">
              <a:buFont typeface="Arial" panose="020B0604020202020204" pitchFamily="34" charset="0"/>
              <a:buChar char="•"/>
            </a:pPr>
            <a:r>
              <a:rPr lang="en-GB" sz="1200" dirty="0"/>
              <a:t>Overcrowding</a:t>
            </a:r>
          </a:p>
          <a:p>
            <a:pPr marL="171450" indent="-171450">
              <a:buFont typeface="Arial" panose="020B0604020202020204" pitchFamily="34" charset="0"/>
              <a:buChar char="•"/>
            </a:pPr>
            <a:r>
              <a:rPr lang="en-GB" sz="1200" dirty="0"/>
              <a:t>Buildings competing for space</a:t>
            </a:r>
          </a:p>
          <a:p>
            <a:pPr marL="171450" indent="-171450">
              <a:buFont typeface="Arial" panose="020B0604020202020204" pitchFamily="34" charset="0"/>
              <a:buChar char="•"/>
            </a:pPr>
            <a:r>
              <a:rPr lang="en-GB" sz="1200" dirty="0"/>
              <a:t>Huge electricity consumption</a:t>
            </a:r>
          </a:p>
          <a:p>
            <a:pPr marL="171450" indent="-171450">
              <a:buFont typeface="Arial" panose="020B0604020202020204" pitchFamily="34" charset="0"/>
              <a:buChar char="•"/>
            </a:pPr>
            <a:r>
              <a:rPr lang="en-GB" sz="1200" dirty="0"/>
              <a:t>Demands on water and other resources</a:t>
            </a:r>
          </a:p>
          <a:p>
            <a:pPr marL="171450" indent="-171450">
              <a:buFont typeface="Arial" panose="020B0604020202020204" pitchFamily="34" charset="0"/>
              <a:buChar char="•"/>
            </a:pPr>
            <a:r>
              <a:rPr lang="en-GB" sz="1200" dirty="0"/>
              <a:t>Waste disposal</a:t>
            </a:r>
          </a:p>
          <a:p>
            <a:pPr marL="171450" indent="-171450">
              <a:buFont typeface="Arial" panose="020B0604020202020204" pitchFamily="34" charset="0"/>
              <a:buChar char="•"/>
            </a:pPr>
            <a:r>
              <a:rPr lang="en-GB" sz="1200" dirty="0"/>
              <a:t>Traffic congestion</a:t>
            </a:r>
          </a:p>
        </p:txBody>
      </p:sp>
      <p:sp>
        <p:nvSpPr>
          <p:cNvPr id="17" name="TextBox 16"/>
          <p:cNvSpPr txBox="1"/>
          <p:nvPr/>
        </p:nvSpPr>
        <p:spPr>
          <a:xfrm>
            <a:off x="2427102" y="1379246"/>
            <a:ext cx="4724814" cy="1569660"/>
          </a:xfrm>
          <a:prstGeom prst="rect">
            <a:avLst/>
          </a:prstGeom>
          <a:noFill/>
          <a:ln>
            <a:solidFill>
              <a:schemeClr val="tx1"/>
            </a:solidFill>
          </a:ln>
        </p:spPr>
        <p:txBody>
          <a:bodyPr wrap="square" rtlCol="0">
            <a:spAutoFit/>
          </a:bodyPr>
          <a:lstStyle/>
          <a:p>
            <a:r>
              <a:rPr lang="en-GB" sz="1200" b="1" dirty="0"/>
              <a:t>Examples of sustainable urban strategies:</a:t>
            </a:r>
          </a:p>
          <a:p>
            <a:pPr marL="171450" indent="-171450">
              <a:buFont typeface="Arial" panose="020B0604020202020204" pitchFamily="34" charset="0"/>
              <a:buChar char="•"/>
            </a:pPr>
            <a:r>
              <a:rPr lang="en-GB" sz="1200" dirty="0"/>
              <a:t>Providing green spaces</a:t>
            </a:r>
          </a:p>
          <a:p>
            <a:pPr marL="171450" indent="-171450">
              <a:buFont typeface="Arial" panose="020B0604020202020204" pitchFamily="34" charset="0"/>
              <a:buChar char="•"/>
            </a:pPr>
            <a:r>
              <a:rPr lang="en-GB" sz="1200" dirty="0"/>
              <a:t>Recycling water to conserve supply</a:t>
            </a:r>
          </a:p>
          <a:p>
            <a:pPr marL="171450" indent="-171450">
              <a:buFont typeface="Arial" panose="020B0604020202020204" pitchFamily="34" charset="0"/>
              <a:buChar char="•"/>
            </a:pPr>
            <a:r>
              <a:rPr lang="en-GB" sz="1200" dirty="0"/>
              <a:t>Reducing reliance on fossil fuels by rethinking transport options</a:t>
            </a:r>
          </a:p>
          <a:p>
            <a:pPr marL="171450" indent="-171450">
              <a:buFont typeface="Arial" panose="020B0604020202020204" pitchFamily="34" charset="0"/>
              <a:buChar char="•"/>
            </a:pPr>
            <a:r>
              <a:rPr lang="en-GB" sz="1200" dirty="0"/>
              <a:t>Conserving cultural, historical and environmental sites and buildings</a:t>
            </a:r>
          </a:p>
          <a:p>
            <a:pPr marL="171450" indent="-171450">
              <a:buFont typeface="Arial" panose="020B0604020202020204" pitchFamily="34" charset="0"/>
              <a:buChar char="•"/>
            </a:pPr>
            <a:r>
              <a:rPr lang="en-GB" sz="1200" dirty="0"/>
              <a:t>Minimising the use of greenfield sites by using brownfield sites instead</a:t>
            </a:r>
          </a:p>
          <a:p>
            <a:pPr marL="171450" indent="-171450">
              <a:buFont typeface="Arial" panose="020B0604020202020204" pitchFamily="34" charset="0"/>
              <a:buChar char="•"/>
            </a:pPr>
            <a:r>
              <a:rPr lang="en-GB" sz="1200" dirty="0"/>
              <a:t>Involving local communities and providing a range of employment</a:t>
            </a:r>
          </a:p>
          <a:p>
            <a:pPr marL="171450" indent="-171450">
              <a:buFont typeface="Arial" panose="020B0604020202020204" pitchFamily="34" charset="0"/>
              <a:buChar char="•"/>
            </a:pPr>
            <a:r>
              <a:rPr lang="en-GB" sz="1200" dirty="0"/>
              <a:t>Keeping waste within the capacity of rivers and oceans.</a:t>
            </a:r>
          </a:p>
        </p:txBody>
      </p:sp>
      <p:sp>
        <p:nvSpPr>
          <p:cNvPr id="4" name="Rectangle 3"/>
          <p:cNvSpPr/>
          <p:nvPr/>
        </p:nvSpPr>
        <p:spPr>
          <a:xfrm>
            <a:off x="0" y="919936"/>
            <a:ext cx="3283015" cy="369332"/>
          </a:xfrm>
          <a:prstGeom prst="rect">
            <a:avLst/>
          </a:prstGeom>
        </p:spPr>
        <p:txBody>
          <a:bodyPr wrap="none">
            <a:spAutoFit/>
          </a:bodyPr>
          <a:lstStyle/>
          <a:p>
            <a:r>
              <a:rPr lang="en-GB" b="1" u="sng" dirty="0"/>
              <a:t>Planning for urban sustainability</a:t>
            </a:r>
          </a:p>
        </p:txBody>
      </p:sp>
      <p:sp>
        <p:nvSpPr>
          <p:cNvPr id="18" name="TextBox 17"/>
          <p:cNvSpPr txBox="1"/>
          <p:nvPr/>
        </p:nvSpPr>
        <p:spPr>
          <a:xfrm>
            <a:off x="7211375" y="1379246"/>
            <a:ext cx="1842817" cy="2862322"/>
          </a:xfrm>
          <a:prstGeom prst="rect">
            <a:avLst/>
          </a:prstGeom>
          <a:noFill/>
          <a:ln>
            <a:solidFill>
              <a:schemeClr val="tx1"/>
            </a:solidFill>
          </a:ln>
        </p:spPr>
        <p:txBody>
          <a:bodyPr wrap="square" rtlCol="0">
            <a:spAutoFit/>
          </a:bodyPr>
          <a:lstStyle/>
          <a:p>
            <a:r>
              <a:rPr lang="en-GB" sz="1200" b="1" dirty="0"/>
              <a:t>Key terms:</a:t>
            </a:r>
          </a:p>
          <a:p>
            <a:r>
              <a:rPr lang="en-GB" sz="1200" b="1" dirty="0"/>
              <a:t>Sustainable – </a:t>
            </a:r>
            <a:r>
              <a:rPr lang="en-GB" sz="1200" dirty="0"/>
              <a:t>meeting the needs of the present without reducing the ability of future generations to meet their needs.</a:t>
            </a:r>
          </a:p>
          <a:p>
            <a:r>
              <a:rPr lang="en-GB" sz="1200" b="1" dirty="0"/>
              <a:t>Brownfield site –</a:t>
            </a:r>
            <a:r>
              <a:rPr lang="en-GB" sz="1200" dirty="0"/>
              <a:t> land that has been used, abandoned and now awaits reuse.</a:t>
            </a:r>
          </a:p>
          <a:p>
            <a:r>
              <a:rPr lang="en-GB" sz="1200" b="1" dirty="0"/>
              <a:t>Greenfield site – </a:t>
            </a:r>
            <a:r>
              <a:rPr lang="en-GB" sz="1200" dirty="0"/>
              <a:t>A plot of land, often in a rural area that has not been built on before.</a:t>
            </a:r>
            <a:endParaRPr lang="en-GB" sz="1200" b="1" dirty="0"/>
          </a:p>
        </p:txBody>
      </p:sp>
      <p:sp>
        <p:nvSpPr>
          <p:cNvPr id="19" name="Rectangle 18"/>
          <p:cNvSpPr/>
          <p:nvPr/>
        </p:nvSpPr>
        <p:spPr>
          <a:xfrm>
            <a:off x="-1" y="3034314"/>
            <a:ext cx="6288388" cy="369332"/>
          </a:xfrm>
          <a:prstGeom prst="rect">
            <a:avLst/>
          </a:prstGeom>
        </p:spPr>
        <p:txBody>
          <a:bodyPr wrap="none">
            <a:spAutoFit/>
          </a:bodyPr>
          <a:lstStyle/>
          <a:p>
            <a:r>
              <a:rPr lang="en-GB" b="1" u="sng" dirty="0" err="1"/>
              <a:t>Frieburg</a:t>
            </a:r>
            <a:r>
              <a:rPr lang="en-GB" b="1" u="sng" dirty="0"/>
              <a:t> – An example of a city planning for urban sustainability</a:t>
            </a:r>
          </a:p>
        </p:txBody>
      </p:sp>
      <p:sp>
        <p:nvSpPr>
          <p:cNvPr id="20" name="TextBox 19"/>
          <p:cNvSpPr txBox="1"/>
          <p:nvPr/>
        </p:nvSpPr>
        <p:spPr>
          <a:xfrm>
            <a:off x="92116" y="3419823"/>
            <a:ext cx="7059800" cy="830997"/>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GB" sz="1200" dirty="0"/>
              <a:t>The German city of Freiburg set itself the goal of sustainability in 1970</a:t>
            </a:r>
          </a:p>
          <a:p>
            <a:pPr marL="171450" indent="-171450">
              <a:buFont typeface="Arial" panose="020B0604020202020204" pitchFamily="34" charset="0"/>
              <a:buChar char="•"/>
            </a:pPr>
            <a:r>
              <a:rPr lang="en-GB" sz="1200" dirty="0"/>
              <a:t>Freiburg is a city in the south-west of Germany, close to the border of France and Switzerland</a:t>
            </a:r>
          </a:p>
          <a:p>
            <a:pPr marL="171450" indent="-171450">
              <a:buFont typeface="Arial" panose="020B0604020202020204" pitchFamily="34" charset="0"/>
              <a:buChar char="•"/>
            </a:pPr>
            <a:r>
              <a:rPr lang="en-GB" sz="1200" dirty="0"/>
              <a:t>Freiburg’s sustainable approach considers the environment, but also the social and economic effects of sustainability on its citizens. </a:t>
            </a:r>
          </a:p>
        </p:txBody>
      </p:sp>
      <p:sp>
        <p:nvSpPr>
          <p:cNvPr id="21" name="TextBox 20"/>
          <p:cNvSpPr txBox="1"/>
          <p:nvPr/>
        </p:nvSpPr>
        <p:spPr>
          <a:xfrm>
            <a:off x="92117" y="4363862"/>
            <a:ext cx="2626590" cy="2308324"/>
          </a:xfrm>
          <a:prstGeom prst="rect">
            <a:avLst/>
          </a:prstGeom>
          <a:noFill/>
          <a:ln>
            <a:solidFill>
              <a:schemeClr val="tx1"/>
            </a:solidFill>
          </a:ln>
        </p:spPr>
        <p:txBody>
          <a:bodyPr wrap="square" rtlCol="0">
            <a:spAutoFit/>
          </a:bodyPr>
          <a:lstStyle/>
          <a:p>
            <a:r>
              <a:rPr lang="en-GB" sz="1200" b="1" dirty="0"/>
              <a:t>Social planning in Freiburg </a:t>
            </a:r>
            <a:r>
              <a:rPr lang="en-GB" sz="1200" dirty="0"/>
              <a:t>(taking into account people’s needs)</a:t>
            </a:r>
            <a:r>
              <a:rPr lang="en-GB" sz="1200" b="1" dirty="0"/>
              <a:t>:</a:t>
            </a:r>
          </a:p>
          <a:p>
            <a:pPr marL="171450" indent="-171450">
              <a:buFont typeface="Arial" panose="020B0604020202020204" pitchFamily="34" charset="0"/>
              <a:buChar char="•"/>
            </a:pPr>
            <a:r>
              <a:rPr lang="en-GB" sz="1200" dirty="0"/>
              <a:t>Local people are involved in urban planning at the local and city level. </a:t>
            </a:r>
          </a:p>
          <a:p>
            <a:pPr marL="171450" indent="-171450">
              <a:buFont typeface="Arial" panose="020B0604020202020204" pitchFamily="34" charset="0"/>
              <a:buChar char="•"/>
            </a:pPr>
            <a:r>
              <a:rPr lang="en-GB" sz="1200" dirty="0"/>
              <a:t>Local people can invest in renewable energy resources.</a:t>
            </a:r>
          </a:p>
          <a:p>
            <a:pPr marL="171450" indent="-171450">
              <a:buFont typeface="Arial" panose="020B0604020202020204" pitchFamily="34" charset="0"/>
              <a:buChar char="•"/>
            </a:pPr>
            <a:r>
              <a:rPr lang="en-GB" sz="1200" dirty="0"/>
              <a:t>In addition to financial returns investors in renewable energy receive free football season tickets.</a:t>
            </a:r>
          </a:p>
          <a:p>
            <a:pPr marL="171450" indent="-171450">
              <a:buFont typeface="Arial" panose="020B0604020202020204" pitchFamily="34" charset="0"/>
              <a:buChar char="•"/>
            </a:pPr>
            <a:r>
              <a:rPr lang="en-GB" sz="1200" dirty="0"/>
              <a:t>Financial rewards are given to people who compost their green waste and use reusable nappies.</a:t>
            </a:r>
          </a:p>
        </p:txBody>
      </p:sp>
      <p:sp>
        <p:nvSpPr>
          <p:cNvPr id="22" name="TextBox 21"/>
          <p:cNvSpPr txBox="1"/>
          <p:nvPr/>
        </p:nvSpPr>
        <p:spPr>
          <a:xfrm>
            <a:off x="2823094" y="4363862"/>
            <a:ext cx="2957220" cy="2308324"/>
          </a:xfrm>
          <a:prstGeom prst="rect">
            <a:avLst/>
          </a:prstGeom>
          <a:noFill/>
          <a:ln>
            <a:solidFill>
              <a:schemeClr val="tx1"/>
            </a:solidFill>
          </a:ln>
        </p:spPr>
        <p:txBody>
          <a:bodyPr wrap="square" rtlCol="0">
            <a:spAutoFit/>
          </a:bodyPr>
          <a:lstStyle/>
          <a:p>
            <a:r>
              <a:rPr lang="en-GB" sz="1200" b="1" dirty="0"/>
              <a:t>Economic planning in Freiburg </a:t>
            </a:r>
            <a:r>
              <a:rPr lang="en-GB" sz="1200" dirty="0"/>
              <a:t>(involves providing people with employment):</a:t>
            </a:r>
          </a:p>
          <a:p>
            <a:pPr marL="171450" indent="-171450">
              <a:buFont typeface="Arial" panose="020B0604020202020204" pitchFamily="34" charset="0"/>
              <a:buChar char="•"/>
            </a:pPr>
            <a:r>
              <a:rPr lang="en-GB" sz="1200" dirty="0"/>
              <a:t>Jobs for local people provided by – </a:t>
            </a:r>
          </a:p>
          <a:p>
            <a:pPr marL="628650" lvl="1" indent="-171450">
              <a:buFont typeface="Arial" panose="020B0604020202020204" pitchFamily="34" charset="0"/>
              <a:buChar char="•"/>
            </a:pPr>
            <a:r>
              <a:rPr lang="en-GB" sz="1200" dirty="0"/>
              <a:t>Conferences on sustainability</a:t>
            </a:r>
          </a:p>
          <a:p>
            <a:pPr marL="628650" lvl="1" indent="-171450">
              <a:buFont typeface="Arial" panose="020B0604020202020204" pitchFamily="34" charset="0"/>
              <a:buChar char="•"/>
            </a:pPr>
            <a:r>
              <a:rPr lang="en-GB" sz="1200" dirty="0"/>
              <a:t>Research and manufacture of solar technology</a:t>
            </a:r>
          </a:p>
          <a:p>
            <a:r>
              <a:rPr lang="en-GB" sz="1200" b="1" dirty="0"/>
              <a:t>AO1 Example: </a:t>
            </a:r>
          </a:p>
          <a:p>
            <a:r>
              <a:rPr lang="en-GB" sz="1200" dirty="0"/>
              <a:t>Freiburg’s solar valley employs more than 1000 people. The solar training centre employs 250 people. Many solar institutions have their HQs in Freiburg. The city hosts solar conferences.</a:t>
            </a:r>
          </a:p>
        </p:txBody>
      </p:sp>
      <p:sp>
        <p:nvSpPr>
          <p:cNvPr id="11" name="TextBox 10"/>
          <p:cNvSpPr txBox="1"/>
          <p:nvPr/>
        </p:nvSpPr>
        <p:spPr>
          <a:xfrm>
            <a:off x="5863294" y="4363862"/>
            <a:ext cx="3190898" cy="2308324"/>
          </a:xfrm>
          <a:prstGeom prst="rect">
            <a:avLst/>
          </a:prstGeom>
          <a:noFill/>
          <a:ln>
            <a:solidFill>
              <a:schemeClr val="tx1"/>
            </a:solidFill>
          </a:ln>
        </p:spPr>
        <p:txBody>
          <a:bodyPr wrap="square" rtlCol="0">
            <a:spAutoFit/>
          </a:bodyPr>
          <a:lstStyle/>
          <a:p>
            <a:r>
              <a:rPr lang="en-GB" sz="1200" b="1" dirty="0"/>
              <a:t>Environmental planning in Freiburg</a:t>
            </a:r>
          </a:p>
          <a:p>
            <a:r>
              <a:rPr lang="en-GB" sz="1200" dirty="0"/>
              <a:t>Ensures that resources are not wasted and the environment is protected. A key strategy is reducing the amount of waste produced.</a:t>
            </a:r>
          </a:p>
          <a:p>
            <a:r>
              <a:rPr lang="en-GB" sz="1200" dirty="0"/>
              <a:t>In Freiburg:</a:t>
            </a:r>
          </a:p>
          <a:p>
            <a:pPr marL="171450" indent="-171450">
              <a:buFont typeface="Arial" panose="020B0604020202020204" pitchFamily="34" charset="0"/>
              <a:buChar char="•"/>
            </a:pPr>
            <a:r>
              <a:rPr lang="en-GB" sz="1200" dirty="0"/>
              <a:t>More than 1 million corks are recycled per year.</a:t>
            </a:r>
          </a:p>
          <a:p>
            <a:pPr marL="171450" indent="-171450">
              <a:buFont typeface="Arial" panose="020B0604020202020204" pitchFamily="34" charset="0"/>
              <a:buChar char="•"/>
            </a:pPr>
            <a:r>
              <a:rPr lang="en-GB" sz="1200" dirty="0"/>
              <a:t>More than 88% of packaging waste is recycled.</a:t>
            </a:r>
          </a:p>
          <a:p>
            <a:pPr marL="171450" indent="-171450">
              <a:buFont typeface="Arial" panose="020B0604020202020204" pitchFamily="34" charset="0"/>
              <a:buChar char="•"/>
            </a:pPr>
            <a:r>
              <a:rPr lang="en-GB" sz="1200" dirty="0"/>
              <a:t>Annual waste disposal has been reduced from 200,000 tonnes to 50,000 tonnes in jut 12 years.</a:t>
            </a:r>
          </a:p>
        </p:txBody>
      </p:sp>
    </p:spTree>
    <p:extLst>
      <p:ext uri="{BB962C8B-B14F-4D97-AF65-F5344CB8AC3E}">
        <p14:creationId xmlns:p14="http://schemas.microsoft.com/office/powerpoint/2010/main" val="130901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 Sustainable Urban Living: Freiburg Year 9 HT6</a:t>
            </a:r>
          </a:p>
        </p:txBody>
      </p:sp>
      <p:sp>
        <p:nvSpPr>
          <p:cNvPr id="17" name="Rectangle 16"/>
          <p:cNvSpPr/>
          <p:nvPr/>
        </p:nvSpPr>
        <p:spPr>
          <a:xfrm>
            <a:off x="0" y="919936"/>
            <a:ext cx="7048276" cy="369332"/>
          </a:xfrm>
          <a:prstGeom prst="rect">
            <a:avLst/>
          </a:prstGeom>
        </p:spPr>
        <p:txBody>
          <a:bodyPr wrap="none">
            <a:spAutoFit/>
          </a:bodyPr>
          <a:lstStyle/>
          <a:p>
            <a:r>
              <a:rPr lang="en-GB" b="1" u="sng" dirty="0"/>
              <a:t>Making urban water supply, energy, waste and green spaces sustainable</a:t>
            </a:r>
          </a:p>
        </p:txBody>
      </p:sp>
      <p:sp>
        <p:nvSpPr>
          <p:cNvPr id="18" name="TextBox 17"/>
          <p:cNvSpPr txBox="1"/>
          <p:nvPr/>
        </p:nvSpPr>
        <p:spPr>
          <a:xfrm>
            <a:off x="92117" y="1308672"/>
            <a:ext cx="2904176" cy="5447645"/>
          </a:xfrm>
          <a:prstGeom prst="rect">
            <a:avLst/>
          </a:prstGeom>
          <a:noFill/>
          <a:ln>
            <a:solidFill>
              <a:schemeClr val="tx1"/>
            </a:solidFill>
          </a:ln>
        </p:spPr>
        <p:txBody>
          <a:bodyPr wrap="square" rtlCol="0">
            <a:spAutoFit/>
          </a:bodyPr>
          <a:lstStyle/>
          <a:p>
            <a:r>
              <a:rPr lang="en-GB" sz="1200" b="1" dirty="0"/>
              <a:t>Water supply:</a:t>
            </a:r>
          </a:p>
          <a:p>
            <a:r>
              <a:rPr lang="en-GB" sz="1200" dirty="0"/>
              <a:t>Sustainable water supply depends on individuals using as little water as possible. This involves collecting and recycling water rather than taking water from reservoirs.</a:t>
            </a:r>
          </a:p>
          <a:p>
            <a:pPr marL="171450" indent="-171450">
              <a:buFont typeface="Arial" panose="020B0604020202020204" pitchFamily="34" charset="0"/>
              <a:buChar char="•"/>
            </a:pPr>
            <a:r>
              <a:rPr lang="en-GB" sz="1200" dirty="0"/>
              <a:t>Homes need to have roof gardens with facilities for rainwater harvesting and wastewater recycling.</a:t>
            </a:r>
          </a:p>
          <a:p>
            <a:pPr marL="171450" indent="-171450">
              <a:buFont typeface="Arial" panose="020B0604020202020204" pitchFamily="34" charset="0"/>
              <a:buChar char="•"/>
            </a:pPr>
            <a:r>
              <a:rPr lang="en-GB" sz="1200" dirty="0"/>
              <a:t>Groundwater has to be protected from pollution as it is an important source of drinking water.</a:t>
            </a:r>
          </a:p>
          <a:p>
            <a:endParaRPr lang="en-GB" sz="1200" dirty="0"/>
          </a:p>
          <a:p>
            <a:r>
              <a:rPr lang="en-GB" sz="1200" b="1" dirty="0"/>
              <a:t>What are they doing in Freiburg?</a:t>
            </a:r>
          </a:p>
          <a:p>
            <a:pPr marL="171450" indent="-171450">
              <a:buFont typeface="Arial" panose="020B0604020202020204" pitchFamily="34" charset="0"/>
              <a:buChar char="•"/>
            </a:pPr>
            <a:r>
              <a:rPr lang="en-GB" sz="1200" dirty="0"/>
              <a:t>Freiburg’s waste water system allows rainwater to be retained, reused or to seep back into the ground.</a:t>
            </a:r>
          </a:p>
          <a:p>
            <a:pPr marL="171450" indent="-171450">
              <a:buFont typeface="Arial" panose="020B0604020202020204" pitchFamily="34" charset="0"/>
              <a:buChar char="•"/>
            </a:pPr>
            <a:r>
              <a:rPr lang="en-GB" sz="1200" dirty="0"/>
              <a:t>There are financial incentives for inhabitants to use water sparingly.</a:t>
            </a:r>
          </a:p>
          <a:p>
            <a:pPr marL="171450" indent="-171450">
              <a:buFont typeface="Arial" panose="020B0604020202020204" pitchFamily="34" charset="0"/>
              <a:buChar char="•"/>
            </a:pPr>
            <a:r>
              <a:rPr lang="en-GB" sz="1200" dirty="0"/>
              <a:t>In </a:t>
            </a:r>
            <a:r>
              <a:rPr lang="en-GB" sz="1200" b="1" dirty="0"/>
              <a:t>Vauban District</a:t>
            </a:r>
            <a:r>
              <a:rPr lang="en-GB" sz="1200" dirty="0"/>
              <a:t> water conservation includes; collecting rainwater for use indoors, green roofs, pervious pavements that allow rainwater to soak through, unpaved tramways and drainage wetlands.</a:t>
            </a:r>
          </a:p>
          <a:p>
            <a:pPr marL="171450" indent="-171450">
              <a:buFont typeface="Arial" panose="020B0604020202020204" pitchFamily="34" charset="0"/>
              <a:buChar char="•"/>
            </a:pPr>
            <a:r>
              <a:rPr lang="en-GB" sz="1200" dirty="0"/>
              <a:t>Water in the River </a:t>
            </a:r>
            <a:r>
              <a:rPr lang="en-GB" sz="1200" dirty="0" err="1"/>
              <a:t>Dreisam</a:t>
            </a:r>
            <a:r>
              <a:rPr lang="en-GB" sz="1200" dirty="0"/>
              <a:t> is managed using flood retention basins. These store excess water to prevent flooding. The water is then used in the cities.</a:t>
            </a:r>
          </a:p>
        </p:txBody>
      </p:sp>
      <p:sp>
        <p:nvSpPr>
          <p:cNvPr id="23" name="TextBox 22"/>
          <p:cNvSpPr txBox="1"/>
          <p:nvPr/>
        </p:nvSpPr>
        <p:spPr>
          <a:xfrm>
            <a:off x="3119706" y="1308672"/>
            <a:ext cx="2904176" cy="3970318"/>
          </a:xfrm>
          <a:prstGeom prst="rect">
            <a:avLst/>
          </a:prstGeom>
          <a:noFill/>
          <a:ln>
            <a:solidFill>
              <a:schemeClr val="tx1"/>
            </a:solidFill>
          </a:ln>
        </p:spPr>
        <p:txBody>
          <a:bodyPr wrap="square" rtlCol="0">
            <a:spAutoFit/>
          </a:bodyPr>
          <a:lstStyle/>
          <a:p>
            <a:r>
              <a:rPr lang="en-GB" sz="1200" b="1" dirty="0"/>
              <a:t>Energy conservation:</a:t>
            </a:r>
          </a:p>
          <a:p>
            <a:r>
              <a:rPr lang="en-GB" sz="1200" dirty="0"/>
              <a:t>Cities make great demands on energy supply. Burning fossil fuels has provided most of this energy before now. Pollution and climate change mean that finding a </a:t>
            </a:r>
            <a:r>
              <a:rPr lang="en-GB" sz="1200" b="1" dirty="0"/>
              <a:t>sustainable energy supply</a:t>
            </a:r>
            <a:r>
              <a:rPr lang="en-GB" sz="1200" dirty="0"/>
              <a:t> is increasingly important.</a:t>
            </a:r>
          </a:p>
          <a:p>
            <a:endParaRPr lang="en-GB" sz="1200" dirty="0"/>
          </a:p>
          <a:p>
            <a:r>
              <a:rPr lang="en-GB" sz="1200" b="1" dirty="0"/>
              <a:t>What are they doing in Freiburg?</a:t>
            </a:r>
          </a:p>
          <a:p>
            <a:r>
              <a:rPr lang="en-GB" sz="1200" dirty="0"/>
              <a:t>Freiburg has a strict energy policy based on:</a:t>
            </a:r>
          </a:p>
          <a:p>
            <a:pPr marL="171450" indent="-171450">
              <a:buFont typeface="Arial" panose="020B0604020202020204" pitchFamily="34" charset="0"/>
              <a:buChar char="•"/>
            </a:pPr>
            <a:r>
              <a:rPr lang="en-GB" sz="1200" dirty="0"/>
              <a:t>Energy saving</a:t>
            </a:r>
          </a:p>
          <a:p>
            <a:pPr marL="171450" indent="-171450">
              <a:buFont typeface="Arial" panose="020B0604020202020204" pitchFamily="34" charset="0"/>
              <a:buChar char="•"/>
            </a:pPr>
            <a:r>
              <a:rPr lang="en-GB" sz="1200" dirty="0"/>
              <a:t>Efficient technology</a:t>
            </a:r>
          </a:p>
          <a:p>
            <a:pPr marL="171450" indent="-171450">
              <a:buFont typeface="Arial" panose="020B0604020202020204" pitchFamily="34" charset="0"/>
              <a:buChar char="•"/>
            </a:pPr>
            <a:r>
              <a:rPr lang="en-GB" sz="1200" dirty="0"/>
              <a:t>Use of </a:t>
            </a:r>
            <a:r>
              <a:rPr lang="en-GB" sz="1200" b="1" dirty="0"/>
              <a:t>renewable energy sources</a:t>
            </a:r>
            <a:endParaRPr lang="en-GB" sz="1200" dirty="0"/>
          </a:p>
          <a:p>
            <a:pPr marL="171450" indent="-171450">
              <a:buFont typeface="Arial" panose="020B0604020202020204" pitchFamily="34" charset="0"/>
              <a:buChar char="•"/>
            </a:pPr>
            <a:endParaRPr lang="en-GB" sz="1200" dirty="0"/>
          </a:p>
          <a:p>
            <a:r>
              <a:rPr lang="en-GB" sz="1200" dirty="0"/>
              <a:t>The city plans to be 100% powered by renewable energy sources by 2050. It is one of the sunniest cities in Germany, so solar power is an important form of renewable energy. There are about </a:t>
            </a:r>
            <a:r>
              <a:rPr lang="en-GB" sz="1200" b="1" dirty="0"/>
              <a:t>400 solar panel installations</a:t>
            </a:r>
            <a:r>
              <a:rPr lang="en-GB" sz="1200" dirty="0"/>
              <a:t> in the city, including the main train station and the football stadium.</a:t>
            </a:r>
          </a:p>
        </p:txBody>
      </p:sp>
      <p:sp>
        <p:nvSpPr>
          <p:cNvPr id="24" name="TextBox 23"/>
          <p:cNvSpPr txBox="1"/>
          <p:nvPr/>
        </p:nvSpPr>
        <p:spPr>
          <a:xfrm>
            <a:off x="6147295" y="1308672"/>
            <a:ext cx="2904176" cy="3970318"/>
          </a:xfrm>
          <a:prstGeom prst="rect">
            <a:avLst/>
          </a:prstGeom>
          <a:noFill/>
          <a:ln>
            <a:solidFill>
              <a:schemeClr val="tx1"/>
            </a:solidFill>
          </a:ln>
        </p:spPr>
        <p:txBody>
          <a:bodyPr wrap="square" rtlCol="0">
            <a:spAutoFit/>
          </a:bodyPr>
          <a:lstStyle/>
          <a:p>
            <a:r>
              <a:rPr lang="en-GB" sz="1200" b="1" dirty="0"/>
              <a:t>Creating green spaces:</a:t>
            </a:r>
          </a:p>
          <a:p>
            <a:r>
              <a:rPr lang="en-GB" sz="1200" dirty="0"/>
              <a:t>Provision of green spaces contributes to sustainability in economic and environmental terms. </a:t>
            </a:r>
          </a:p>
          <a:p>
            <a:pPr marL="171450" indent="-171450">
              <a:buFont typeface="Arial" panose="020B0604020202020204" pitchFamily="34" charset="0"/>
              <a:buChar char="•"/>
            </a:pPr>
            <a:r>
              <a:rPr lang="en-GB" sz="1200" dirty="0"/>
              <a:t>They serve as the city’s</a:t>
            </a:r>
            <a:r>
              <a:rPr lang="en-GB" sz="1200" b="1" dirty="0"/>
              <a:t> green lungs </a:t>
            </a:r>
            <a:r>
              <a:rPr lang="en-GB" sz="1200" dirty="0"/>
              <a:t>and help to keep the air clean.</a:t>
            </a:r>
          </a:p>
          <a:p>
            <a:pPr marL="171450" indent="-171450">
              <a:buFont typeface="Arial" panose="020B0604020202020204" pitchFamily="34" charset="0"/>
              <a:buChar char="•"/>
            </a:pPr>
            <a:r>
              <a:rPr lang="en-GB" sz="1200" dirty="0"/>
              <a:t>Soil is protected and prevents run off of water in heavy rainfall.</a:t>
            </a:r>
          </a:p>
          <a:p>
            <a:pPr marL="171450" indent="-171450">
              <a:buFont typeface="Arial" panose="020B0604020202020204" pitchFamily="34" charset="0"/>
              <a:buChar char="•"/>
            </a:pPr>
            <a:r>
              <a:rPr lang="en-GB" sz="1200" dirty="0"/>
              <a:t>Green spaces provide free recreation and habitats for wildlife.</a:t>
            </a:r>
          </a:p>
          <a:p>
            <a:pPr marL="171450" indent="-171450">
              <a:buFont typeface="Arial" panose="020B0604020202020204" pitchFamily="34" charset="0"/>
              <a:buChar char="•"/>
            </a:pPr>
            <a:endParaRPr lang="en-GB" sz="1200" dirty="0"/>
          </a:p>
          <a:p>
            <a:r>
              <a:rPr lang="en-GB" sz="1200" b="1" dirty="0"/>
              <a:t>What are they doing in Freiburg?</a:t>
            </a:r>
          </a:p>
          <a:p>
            <a:pPr marL="171450" indent="-171450">
              <a:buFont typeface="Arial" panose="020B0604020202020204" pitchFamily="34" charset="0"/>
              <a:buChar char="•"/>
            </a:pPr>
            <a:r>
              <a:rPr lang="en-GB" sz="1200" dirty="0"/>
              <a:t>44,000 trees have been planted in parks and streets.</a:t>
            </a:r>
          </a:p>
          <a:p>
            <a:pPr marL="171450" indent="-171450">
              <a:buFont typeface="Arial" panose="020B0604020202020204" pitchFamily="34" charset="0"/>
              <a:buChar char="•"/>
            </a:pPr>
            <a:r>
              <a:rPr lang="en-GB" sz="1200" dirty="0"/>
              <a:t>40% of the city is forested.</a:t>
            </a:r>
          </a:p>
          <a:p>
            <a:pPr marL="171450" indent="-171450">
              <a:buFont typeface="Arial" panose="020B0604020202020204" pitchFamily="34" charset="0"/>
              <a:buChar char="•"/>
            </a:pPr>
            <a:r>
              <a:rPr lang="en-GB" sz="1200" dirty="0"/>
              <a:t>In the </a:t>
            </a:r>
            <a:r>
              <a:rPr lang="en-GB" sz="1200" dirty="0" err="1"/>
              <a:t>Risenfeld</a:t>
            </a:r>
            <a:r>
              <a:rPr lang="en-GB" sz="1200" dirty="0"/>
              <a:t> District only 78 hectares are built on, leaving 240 hectares of open space.</a:t>
            </a:r>
          </a:p>
          <a:p>
            <a:pPr marL="171450" indent="-171450">
              <a:buFont typeface="Arial" panose="020B0604020202020204" pitchFamily="34" charset="0"/>
              <a:buChar char="•"/>
            </a:pPr>
            <a:r>
              <a:rPr lang="en-GB" sz="1200" dirty="0"/>
              <a:t>44% of wood from the cities forests is used for timber but 75% grows back within a year.</a:t>
            </a:r>
          </a:p>
        </p:txBody>
      </p:sp>
      <p:sp>
        <p:nvSpPr>
          <p:cNvPr id="25" name="TextBox 24"/>
          <p:cNvSpPr txBox="1"/>
          <p:nvPr/>
        </p:nvSpPr>
        <p:spPr>
          <a:xfrm>
            <a:off x="3119706" y="5371322"/>
            <a:ext cx="5931765" cy="1384995"/>
          </a:xfrm>
          <a:prstGeom prst="rect">
            <a:avLst/>
          </a:prstGeom>
          <a:noFill/>
          <a:ln>
            <a:solidFill>
              <a:schemeClr val="tx1"/>
            </a:solidFill>
          </a:ln>
        </p:spPr>
        <p:txBody>
          <a:bodyPr wrap="square" rtlCol="0">
            <a:spAutoFit/>
          </a:bodyPr>
          <a:lstStyle/>
          <a:p>
            <a:r>
              <a:rPr lang="en-GB" sz="1200" b="1" dirty="0"/>
              <a:t>Waste recycling in Freiburg:</a:t>
            </a:r>
          </a:p>
          <a:p>
            <a:pPr marL="171450" indent="-171450">
              <a:buFont typeface="Arial" panose="020B0604020202020204" pitchFamily="34" charset="0"/>
              <a:buChar char="•"/>
            </a:pPr>
            <a:r>
              <a:rPr lang="en-GB" sz="1200" dirty="0"/>
              <a:t>Each household is provided with three bins, one for paper, one for organic waste and garden waste and one for non-recyclable material. They also have a yellow sack for  packaging. The </a:t>
            </a:r>
            <a:r>
              <a:rPr lang="en-GB" sz="1200" dirty="0" err="1"/>
              <a:t>biobin</a:t>
            </a:r>
            <a:r>
              <a:rPr lang="en-GB" sz="1200" dirty="0"/>
              <a:t> is collected once a week, the others every two weeks</a:t>
            </a:r>
          </a:p>
          <a:p>
            <a:pPr marL="171450" indent="-171450">
              <a:buFont typeface="Arial" panose="020B0604020202020204" pitchFamily="34" charset="0"/>
              <a:buChar char="•"/>
            </a:pPr>
            <a:r>
              <a:rPr lang="en-GB" sz="1200" dirty="0"/>
              <a:t>There are three permanent recycling yards in the city. Freiburg recycles 70% of its total waste. Recycled paper is used in school exercise books and disposable drinks containers are banned.</a:t>
            </a:r>
          </a:p>
        </p:txBody>
      </p:sp>
    </p:spTree>
    <p:extLst>
      <p:ext uri="{BB962C8B-B14F-4D97-AF65-F5344CB8AC3E}">
        <p14:creationId xmlns:p14="http://schemas.microsoft.com/office/powerpoint/2010/main" val="183239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Sustainable Urban Living: Freiburg Year 9 HT6</a:t>
            </a:r>
          </a:p>
        </p:txBody>
      </p:sp>
      <p:sp>
        <p:nvSpPr>
          <p:cNvPr id="17" name="Rectangle 16"/>
          <p:cNvSpPr/>
          <p:nvPr/>
        </p:nvSpPr>
        <p:spPr>
          <a:xfrm>
            <a:off x="0" y="919936"/>
            <a:ext cx="6074868" cy="369332"/>
          </a:xfrm>
          <a:prstGeom prst="rect">
            <a:avLst/>
          </a:prstGeom>
        </p:spPr>
        <p:txBody>
          <a:bodyPr wrap="none">
            <a:spAutoFit/>
          </a:bodyPr>
          <a:lstStyle/>
          <a:p>
            <a:r>
              <a:rPr lang="en-GB" b="1" u="sng" dirty="0"/>
              <a:t>How can urban transport strategies reduce traffic congestion?</a:t>
            </a:r>
          </a:p>
        </p:txBody>
      </p:sp>
      <p:sp>
        <p:nvSpPr>
          <p:cNvPr id="18" name="TextBox 17"/>
          <p:cNvSpPr txBox="1"/>
          <p:nvPr/>
        </p:nvSpPr>
        <p:spPr>
          <a:xfrm>
            <a:off x="73191" y="1289268"/>
            <a:ext cx="8972838" cy="646331"/>
          </a:xfrm>
          <a:prstGeom prst="rect">
            <a:avLst/>
          </a:prstGeom>
          <a:noFill/>
          <a:ln>
            <a:solidFill>
              <a:schemeClr val="tx1"/>
            </a:solidFill>
          </a:ln>
        </p:spPr>
        <p:txBody>
          <a:bodyPr wrap="square" rtlCol="0">
            <a:spAutoFit/>
          </a:bodyPr>
          <a:lstStyle/>
          <a:p>
            <a:r>
              <a:rPr lang="en-GB" sz="1200" b="1" dirty="0"/>
              <a:t>Why is there a need to reduce traffic congestion?</a:t>
            </a:r>
          </a:p>
          <a:p>
            <a:r>
              <a:rPr lang="en-GB" sz="1200" dirty="0"/>
              <a:t>Traffic congestion can lead to air pollution. There are also negative economic effects of increased journey times, higher fuel consumption and greater risk of accidents.</a:t>
            </a:r>
          </a:p>
        </p:txBody>
      </p:sp>
      <p:sp>
        <p:nvSpPr>
          <p:cNvPr id="19" name="TextBox 18"/>
          <p:cNvSpPr txBox="1"/>
          <p:nvPr/>
        </p:nvSpPr>
        <p:spPr>
          <a:xfrm>
            <a:off x="73191" y="2027129"/>
            <a:ext cx="2904176" cy="4708981"/>
          </a:xfrm>
          <a:prstGeom prst="rect">
            <a:avLst/>
          </a:prstGeom>
          <a:noFill/>
          <a:ln>
            <a:solidFill>
              <a:schemeClr val="tx1"/>
            </a:solidFill>
          </a:ln>
        </p:spPr>
        <p:txBody>
          <a:bodyPr wrap="square" rtlCol="0">
            <a:spAutoFit/>
          </a:bodyPr>
          <a:lstStyle/>
          <a:p>
            <a:r>
              <a:rPr lang="en-GB" sz="1200" b="1" dirty="0"/>
              <a:t>Freiburg:</a:t>
            </a:r>
          </a:p>
          <a:p>
            <a:r>
              <a:rPr lang="en-GB" sz="1200" dirty="0"/>
              <a:t>The city has an integrated traffic system which is updated every ten years. It is based around the tram system which provides </a:t>
            </a:r>
            <a:r>
              <a:rPr lang="en-GB" sz="1200" b="1" dirty="0"/>
              <a:t>efficient, cheap </a:t>
            </a:r>
            <a:r>
              <a:rPr lang="en-GB" sz="1200" dirty="0"/>
              <a:t>and </a:t>
            </a:r>
            <a:r>
              <a:rPr lang="en-GB" sz="1200" b="1" dirty="0"/>
              <a:t>accessible public transport.</a:t>
            </a:r>
            <a:endParaRPr lang="en-GB" sz="1200" dirty="0"/>
          </a:p>
          <a:p>
            <a:endParaRPr lang="en-GB" sz="1200" dirty="0"/>
          </a:p>
          <a:p>
            <a:r>
              <a:rPr lang="en-GB" sz="1200" b="1" dirty="0"/>
              <a:t>What has Freiburg done?</a:t>
            </a:r>
          </a:p>
          <a:p>
            <a:pPr marL="171450" indent="-171450">
              <a:buFont typeface="Arial" panose="020B0604020202020204" pitchFamily="34" charset="0"/>
              <a:buChar char="•"/>
            </a:pPr>
            <a:r>
              <a:rPr lang="en-GB" sz="1200" dirty="0"/>
              <a:t>Created the ITS.</a:t>
            </a:r>
          </a:p>
          <a:p>
            <a:pPr marL="171450" indent="-171450">
              <a:buFont typeface="Arial" panose="020B0604020202020204" pitchFamily="34" charset="0"/>
              <a:buChar char="•"/>
            </a:pPr>
            <a:r>
              <a:rPr lang="en-GB" sz="1200" dirty="0"/>
              <a:t>Built 400km of cycle paths with 9000 parking spaces for bikes including ‘bike and ride’ facilities at railway and bus stations.</a:t>
            </a:r>
          </a:p>
          <a:p>
            <a:pPr marL="171450" indent="-171450">
              <a:buFont typeface="Arial" panose="020B0604020202020204" pitchFamily="34" charset="0"/>
              <a:buChar char="•"/>
            </a:pPr>
            <a:r>
              <a:rPr lang="en-GB" sz="1200" dirty="0"/>
              <a:t>Placed restrictions on car parking spaces; in </a:t>
            </a:r>
            <a:r>
              <a:rPr lang="en-GB" sz="1200" b="1" dirty="0"/>
              <a:t>Vauban district</a:t>
            </a:r>
            <a:r>
              <a:rPr lang="en-GB" sz="1200" dirty="0"/>
              <a:t> a parking space costs  £20,000.</a:t>
            </a:r>
          </a:p>
          <a:p>
            <a:pPr marL="171450" indent="-171450">
              <a:buFont typeface="Arial" panose="020B0604020202020204" pitchFamily="34" charset="0"/>
              <a:buChar char="•"/>
            </a:pPr>
            <a:r>
              <a:rPr lang="en-GB" sz="1200" dirty="0"/>
              <a:t>Lowered fares on the trams allowing unlimited travel around the city.</a:t>
            </a:r>
          </a:p>
          <a:p>
            <a:pPr marL="171450" indent="-171450">
              <a:buFont typeface="Arial" panose="020B0604020202020204" pitchFamily="34" charset="0"/>
              <a:buChar char="•"/>
            </a:pPr>
            <a:r>
              <a:rPr lang="en-GB" sz="1200" dirty="0"/>
              <a:t>Given free tram tickets with concert, sports and other events in the city.</a:t>
            </a:r>
          </a:p>
          <a:p>
            <a:pPr marL="171450" indent="-171450">
              <a:buFont typeface="Arial" panose="020B0604020202020204" pitchFamily="34" charset="0"/>
              <a:buChar char="•"/>
            </a:pPr>
            <a:endParaRPr lang="en-GB" sz="1200" dirty="0"/>
          </a:p>
          <a:p>
            <a:r>
              <a:rPr lang="en-GB" sz="1200" b="1" dirty="0"/>
              <a:t>What has the impact been?</a:t>
            </a:r>
          </a:p>
          <a:p>
            <a:r>
              <a:rPr lang="en-GB" sz="1200" dirty="0"/>
              <a:t>Freiburg has a low car density with less than 500 cars per 1000 residents. Tram journeys have increased by 25,000 per year.</a:t>
            </a:r>
          </a:p>
        </p:txBody>
      </p:sp>
      <p:sp>
        <p:nvSpPr>
          <p:cNvPr id="20" name="TextBox 19"/>
          <p:cNvSpPr txBox="1"/>
          <p:nvPr/>
        </p:nvSpPr>
        <p:spPr>
          <a:xfrm>
            <a:off x="3107522" y="2027128"/>
            <a:ext cx="2904176" cy="4708981"/>
          </a:xfrm>
          <a:prstGeom prst="rect">
            <a:avLst/>
          </a:prstGeom>
          <a:noFill/>
          <a:ln>
            <a:solidFill>
              <a:schemeClr val="tx1"/>
            </a:solidFill>
          </a:ln>
        </p:spPr>
        <p:txBody>
          <a:bodyPr wrap="square" rtlCol="0">
            <a:spAutoFit/>
          </a:bodyPr>
          <a:lstStyle/>
          <a:p>
            <a:r>
              <a:rPr lang="en-GB" sz="1200" b="1" dirty="0"/>
              <a:t>Singapore:</a:t>
            </a:r>
          </a:p>
          <a:p>
            <a:r>
              <a:rPr lang="en-GB" sz="1200" dirty="0"/>
              <a:t>Singapore is a small island with limited space, making traffic congestion a real problem.</a:t>
            </a:r>
          </a:p>
          <a:p>
            <a:endParaRPr lang="en-GB" sz="1200" dirty="0"/>
          </a:p>
          <a:p>
            <a:r>
              <a:rPr lang="en-GB" sz="1200" b="1" dirty="0"/>
              <a:t>What has Singapore done?</a:t>
            </a:r>
          </a:p>
          <a:p>
            <a:pPr marL="171450" indent="-171450">
              <a:buFont typeface="Arial" panose="020B0604020202020204" pitchFamily="34" charset="0"/>
              <a:buChar char="•"/>
            </a:pPr>
            <a:r>
              <a:rPr lang="en-GB" sz="1200" dirty="0"/>
              <a:t>Restricted entry to the city centre during rush hour.</a:t>
            </a:r>
          </a:p>
          <a:p>
            <a:pPr marL="171450" indent="-171450">
              <a:buFont typeface="Arial" panose="020B0604020202020204" pitchFamily="34" charset="0"/>
              <a:buChar char="•"/>
            </a:pPr>
            <a:r>
              <a:rPr lang="en-GB" sz="1200" dirty="0"/>
              <a:t>Introduced a quote system to reduce the number of car owners.</a:t>
            </a:r>
          </a:p>
          <a:p>
            <a:pPr marL="171450" indent="-171450">
              <a:buFont typeface="Arial" panose="020B0604020202020204" pitchFamily="34" charset="0"/>
              <a:buChar char="•"/>
            </a:pPr>
            <a:r>
              <a:rPr lang="en-GB" sz="1200" dirty="0"/>
              <a:t>Increased petrol prices.</a:t>
            </a:r>
          </a:p>
          <a:p>
            <a:pPr marL="171450" indent="-171450">
              <a:buFont typeface="Arial" panose="020B0604020202020204" pitchFamily="34" charset="0"/>
              <a:buChar char="•"/>
            </a:pPr>
            <a:r>
              <a:rPr lang="en-GB" sz="1200" dirty="0"/>
              <a:t>Financial incentives for using cars only at the weekend.</a:t>
            </a:r>
          </a:p>
          <a:p>
            <a:pPr marL="171450" indent="-171450">
              <a:buFont typeface="Arial" panose="020B0604020202020204" pitchFamily="34" charset="0"/>
              <a:buChar char="•"/>
            </a:pPr>
            <a:r>
              <a:rPr lang="en-GB" sz="1200" dirty="0"/>
              <a:t>Advanced electronic monitoring and control of traffic signals to keep traffic flowing.</a:t>
            </a:r>
          </a:p>
          <a:p>
            <a:pPr marL="171450" indent="-171450">
              <a:buFont typeface="Arial" panose="020B0604020202020204" pitchFamily="34" charset="0"/>
              <a:buChar char="•"/>
            </a:pPr>
            <a:r>
              <a:rPr lang="en-GB" sz="1200" dirty="0"/>
              <a:t>Development of an overhead railway system and efficient bus network.</a:t>
            </a:r>
          </a:p>
          <a:p>
            <a:pPr marL="171450" indent="-171450">
              <a:buFont typeface="Arial" panose="020B0604020202020204" pitchFamily="34" charset="0"/>
              <a:buChar char="•"/>
            </a:pPr>
            <a:endParaRPr lang="en-GB" sz="1200" dirty="0"/>
          </a:p>
          <a:p>
            <a:r>
              <a:rPr lang="en-GB" sz="1200" b="1" dirty="0"/>
              <a:t>What has the impact been?</a:t>
            </a:r>
          </a:p>
          <a:p>
            <a:pPr marL="171450" indent="-171450">
              <a:buFont typeface="Arial" panose="020B0604020202020204" pitchFamily="34" charset="0"/>
              <a:buChar char="•"/>
            </a:pPr>
            <a:r>
              <a:rPr lang="en-GB" sz="1200" dirty="0"/>
              <a:t>45% less traffic and 25% fewer accidents in the city centre.</a:t>
            </a:r>
          </a:p>
          <a:p>
            <a:pPr marL="171450" indent="-171450">
              <a:buFont typeface="Arial" panose="020B0604020202020204" pitchFamily="34" charset="0"/>
              <a:buChar char="•"/>
            </a:pPr>
            <a:r>
              <a:rPr lang="en-GB" sz="1200" dirty="0"/>
              <a:t>Traffic in the city centre has reduced by 40%.</a:t>
            </a:r>
          </a:p>
          <a:p>
            <a:pPr marL="171450" indent="-171450">
              <a:buFont typeface="Arial" panose="020B0604020202020204" pitchFamily="34" charset="0"/>
              <a:buChar char="•"/>
            </a:pPr>
            <a:r>
              <a:rPr lang="en-GB" sz="1200" dirty="0"/>
              <a:t>Car ownership has declined by 1%.</a:t>
            </a:r>
          </a:p>
        </p:txBody>
      </p:sp>
      <p:sp>
        <p:nvSpPr>
          <p:cNvPr id="21" name="TextBox 20"/>
          <p:cNvSpPr txBox="1"/>
          <p:nvPr/>
        </p:nvSpPr>
        <p:spPr>
          <a:xfrm>
            <a:off x="6141853" y="2027129"/>
            <a:ext cx="2904176" cy="4708981"/>
          </a:xfrm>
          <a:prstGeom prst="rect">
            <a:avLst/>
          </a:prstGeom>
          <a:noFill/>
          <a:ln>
            <a:solidFill>
              <a:schemeClr val="tx1"/>
            </a:solidFill>
          </a:ln>
        </p:spPr>
        <p:txBody>
          <a:bodyPr wrap="square" rtlCol="0">
            <a:spAutoFit/>
          </a:bodyPr>
          <a:lstStyle/>
          <a:p>
            <a:r>
              <a:rPr lang="en-GB" sz="1200" b="1" dirty="0"/>
              <a:t>Beijing:</a:t>
            </a:r>
          </a:p>
          <a:p>
            <a:r>
              <a:rPr lang="en-GB" sz="1200" dirty="0"/>
              <a:t>Beijing has an estimated 5 million cars. The city centre is often gridlocked. Congestion is predicted to get worse.</a:t>
            </a:r>
          </a:p>
          <a:p>
            <a:endParaRPr lang="en-GB" sz="1200" dirty="0"/>
          </a:p>
          <a:p>
            <a:r>
              <a:rPr lang="en-GB" sz="1200" b="1" dirty="0"/>
              <a:t>What has Beijing done?</a:t>
            </a:r>
          </a:p>
          <a:p>
            <a:pPr marL="171450" indent="-171450">
              <a:buFont typeface="Arial" panose="020B0604020202020204" pitchFamily="34" charset="0"/>
              <a:buChar char="•"/>
            </a:pPr>
            <a:r>
              <a:rPr lang="en-GB" sz="1200" dirty="0"/>
              <a:t>Limited car sales – only 20% of people who apply to own a car are successful.</a:t>
            </a:r>
          </a:p>
          <a:p>
            <a:pPr marL="171450" indent="-171450">
              <a:buFont typeface="Arial" panose="020B0604020202020204" pitchFamily="34" charset="0"/>
              <a:buChar char="•"/>
            </a:pPr>
            <a:r>
              <a:rPr lang="en-GB" sz="1200" dirty="0"/>
              <a:t>Restricted vehicle use – cars are banned from the city for one day a week based on a number plate system.</a:t>
            </a:r>
          </a:p>
          <a:p>
            <a:pPr marL="171450" indent="-171450">
              <a:buFont typeface="Arial" panose="020B0604020202020204" pitchFamily="34" charset="0"/>
              <a:buChar char="•"/>
            </a:pPr>
            <a:r>
              <a:rPr lang="en-GB" sz="1200" dirty="0"/>
              <a:t>Increased parking fees – Congestion charge and pollution tax have been introduced.</a:t>
            </a:r>
          </a:p>
          <a:p>
            <a:pPr marL="171450" indent="-171450">
              <a:buFont typeface="Arial" panose="020B0604020202020204" pitchFamily="34" charset="0"/>
              <a:buChar char="•"/>
            </a:pPr>
            <a:r>
              <a:rPr lang="en-GB" sz="1200" dirty="0"/>
              <a:t>Expansion of the public transport system – 30 new metro lines and a rapid bus transit system are to be built by 2020.</a:t>
            </a:r>
          </a:p>
          <a:p>
            <a:pPr marL="171450" indent="-171450">
              <a:buFont typeface="Arial" panose="020B0604020202020204" pitchFamily="34" charset="0"/>
              <a:buChar char="•"/>
            </a:pPr>
            <a:endParaRPr lang="en-GB" sz="1200" dirty="0"/>
          </a:p>
          <a:p>
            <a:r>
              <a:rPr lang="en-GB" sz="1200" b="1" dirty="0"/>
              <a:t>What has the impact been?</a:t>
            </a:r>
          </a:p>
          <a:p>
            <a:pPr marL="171450" indent="-171450">
              <a:buFont typeface="Arial" panose="020B0604020202020204" pitchFamily="34" charset="0"/>
              <a:buChar char="•"/>
            </a:pPr>
            <a:r>
              <a:rPr lang="en-GB" sz="1200" dirty="0"/>
              <a:t>There has been a 20% drop in car use.</a:t>
            </a:r>
          </a:p>
          <a:p>
            <a:pPr marL="171450" indent="-171450">
              <a:buFont typeface="Arial" panose="020B0604020202020204" pitchFamily="34" charset="0"/>
              <a:buChar char="•"/>
            </a:pPr>
            <a:r>
              <a:rPr lang="en-GB" sz="1200" dirty="0"/>
              <a:t>There has been a 12% drop in the use of car parks in the city centre.</a:t>
            </a:r>
          </a:p>
          <a:p>
            <a:pPr marL="171450" indent="-171450">
              <a:buFont typeface="Arial" panose="020B0604020202020204" pitchFamily="34" charset="0"/>
              <a:buChar char="•"/>
            </a:pPr>
            <a:r>
              <a:rPr lang="en-GB" sz="1200" b="1" dirty="0"/>
              <a:t>BUT </a:t>
            </a:r>
            <a:r>
              <a:rPr lang="en-GB" sz="1200" dirty="0"/>
              <a:t>building and widening of roads has resulted in increased car use at the expense of cycling.</a:t>
            </a:r>
          </a:p>
        </p:txBody>
      </p:sp>
    </p:spTree>
    <p:extLst>
      <p:ext uri="{BB962C8B-B14F-4D97-AF65-F5344CB8AC3E}">
        <p14:creationId xmlns:p14="http://schemas.microsoft.com/office/powerpoint/2010/main" val="34460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6500" y="199413"/>
            <a:ext cx="7475845" cy="404701"/>
          </a:xfrm>
        </p:spPr>
        <p:txBody>
          <a:bodyPr>
            <a:normAutofit fontScale="90000"/>
          </a:bodyPr>
          <a:lstStyle/>
          <a:p>
            <a:r>
              <a:rPr lang="en-US" b="1" dirty="0">
                <a:solidFill>
                  <a:schemeClr val="tx1"/>
                </a:solidFill>
              </a:rPr>
              <a:t>Polar Regions  Year 9 HT1</a:t>
            </a:r>
          </a:p>
        </p:txBody>
      </p:sp>
      <p:sp>
        <p:nvSpPr>
          <p:cNvPr id="3" name="TextBox 2"/>
          <p:cNvSpPr txBox="1"/>
          <p:nvPr/>
        </p:nvSpPr>
        <p:spPr>
          <a:xfrm>
            <a:off x="110836" y="873621"/>
            <a:ext cx="3048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Where are the Polar regions</a:t>
            </a:r>
          </a:p>
        </p:txBody>
      </p:sp>
      <p:pic>
        <p:nvPicPr>
          <p:cNvPr id="4" name="Picture 3"/>
          <p:cNvPicPr>
            <a:picLocks noChangeAspect="1"/>
          </p:cNvPicPr>
          <p:nvPr/>
        </p:nvPicPr>
        <p:blipFill>
          <a:blip r:embed="rId2"/>
          <a:stretch>
            <a:fillRect/>
          </a:stretch>
        </p:blipFill>
        <p:spPr>
          <a:xfrm>
            <a:off x="43585" y="1320677"/>
            <a:ext cx="2810451" cy="1433330"/>
          </a:xfrm>
          <a:prstGeom prst="rect">
            <a:avLst/>
          </a:prstGeom>
        </p:spPr>
      </p:pic>
      <p:pic>
        <p:nvPicPr>
          <p:cNvPr id="5" name="Picture 4"/>
          <p:cNvPicPr>
            <a:picLocks noChangeAspect="1"/>
          </p:cNvPicPr>
          <p:nvPr/>
        </p:nvPicPr>
        <p:blipFill>
          <a:blip r:embed="rId3"/>
          <a:stretch>
            <a:fillRect/>
          </a:stretch>
        </p:blipFill>
        <p:spPr>
          <a:xfrm>
            <a:off x="3158836" y="1271247"/>
            <a:ext cx="2558415" cy="1622035"/>
          </a:xfrm>
          <a:prstGeom prst="rect">
            <a:avLst/>
          </a:prstGeom>
        </p:spPr>
      </p:pic>
      <p:pic>
        <p:nvPicPr>
          <p:cNvPr id="6" name="Picture 5"/>
          <p:cNvPicPr>
            <a:picLocks noChangeAspect="1"/>
          </p:cNvPicPr>
          <p:nvPr/>
        </p:nvPicPr>
        <p:blipFill>
          <a:blip r:embed="rId4"/>
          <a:stretch>
            <a:fillRect/>
          </a:stretch>
        </p:blipFill>
        <p:spPr>
          <a:xfrm>
            <a:off x="5916298" y="1288641"/>
            <a:ext cx="2562621" cy="1465366"/>
          </a:xfrm>
          <a:prstGeom prst="rect">
            <a:avLst/>
          </a:prstGeom>
        </p:spPr>
      </p:pic>
      <p:pic>
        <p:nvPicPr>
          <p:cNvPr id="7" name="Picture 6"/>
          <p:cNvPicPr>
            <a:picLocks noChangeAspect="1"/>
          </p:cNvPicPr>
          <p:nvPr/>
        </p:nvPicPr>
        <p:blipFill>
          <a:blip r:embed="rId5"/>
          <a:stretch>
            <a:fillRect/>
          </a:stretch>
        </p:blipFill>
        <p:spPr>
          <a:xfrm>
            <a:off x="6677891" y="2905042"/>
            <a:ext cx="2008908" cy="904009"/>
          </a:xfrm>
          <a:prstGeom prst="rect">
            <a:avLst/>
          </a:prstGeom>
        </p:spPr>
      </p:pic>
      <p:pic>
        <p:nvPicPr>
          <p:cNvPr id="8" name="Picture 7"/>
          <p:cNvPicPr>
            <a:picLocks noChangeAspect="1"/>
          </p:cNvPicPr>
          <p:nvPr/>
        </p:nvPicPr>
        <p:blipFill>
          <a:blip r:embed="rId6"/>
          <a:stretch>
            <a:fillRect/>
          </a:stretch>
        </p:blipFill>
        <p:spPr>
          <a:xfrm>
            <a:off x="3192323" y="2968038"/>
            <a:ext cx="1302705" cy="1143727"/>
          </a:xfrm>
          <a:prstGeom prst="rect">
            <a:avLst/>
          </a:prstGeom>
        </p:spPr>
      </p:pic>
      <p:sp>
        <p:nvSpPr>
          <p:cNvPr id="9" name="TextBox 8"/>
          <p:cNvSpPr txBox="1"/>
          <p:nvPr/>
        </p:nvSpPr>
        <p:spPr>
          <a:xfrm>
            <a:off x="526472" y="2783372"/>
            <a:ext cx="165330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Antarctic Treaty</a:t>
            </a:r>
          </a:p>
        </p:txBody>
      </p:sp>
      <p:sp>
        <p:nvSpPr>
          <p:cNvPr id="10" name="Content Placeholder 2"/>
          <p:cNvSpPr txBox="1">
            <a:spLocks/>
          </p:cNvSpPr>
          <p:nvPr/>
        </p:nvSpPr>
        <p:spPr>
          <a:xfrm>
            <a:off x="74092" y="3182318"/>
            <a:ext cx="2836132" cy="3578842"/>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b="1" dirty="0">
                <a:solidFill>
                  <a:schemeClr val="accent1"/>
                </a:solidFill>
              </a:rPr>
              <a:t>Countries that sign the treaty agree:</a:t>
            </a:r>
          </a:p>
          <a:p>
            <a:pPr marL="457200" indent="-457200">
              <a:buFont typeface="+mj-lt"/>
              <a:buAutoNum type="arabicPeriod"/>
            </a:pPr>
            <a:r>
              <a:rPr lang="en-GB" sz="1000" dirty="0"/>
              <a:t>To make Antarctica a natural reserve that is devoted to </a:t>
            </a:r>
            <a:r>
              <a:rPr lang="en-GB" sz="1000" b="1" dirty="0"/>
              <a:t>peace</a:t>
            </a:r>
            <a:r>
              <a:rPr lang="en-GB" sz="1000" dirty="0"/>
              <a:t> and </a:t>
            </a:r>
            <a:r>
              <a:rPr lang="en-GB" sz="1000" b="1" dirty="0"/>
              <a:t>science</a:t>
            </a:r>
          </a:p>
          <a:p>
            <a:pPr marL="457200" indent="-457200">
              <a:buFont typeface="+mj-lt"/>
              <a:buAutoNum type="arabicPeriod"/>
            </a:pPr>
            <a:r>
              <a:rPr lang="en-GB" sz="1000" dirty="0"/>
              <a:t>To allow scientists freedom to work</a:t>
            </a:r>
          </a:p>
          <a:p>
            <a:pPr marL="457200" indent="-457200">
              <a:buFont typeface="+mj-lt"/>
              <a:buAutoNum type="arabicPeriod"/>
            </a:pPr>
            <a:r>
              <a:rPr lang="en-GB" sz="1000" dirty="0"/>
              <a:t>To </a:t>
            </a:r>
            <a:r>
              <a:rPr lang="en-GB" sz="1000" b="1" dirty="0"/>
              <a:t>share</a:t>
            </a:r>
            <a:r>
              <a:rPr lang="en-GB" sz="1000" dirty="0"/>
              <a:t> scientific knowledge</a:t>
            </a:r>
          </a:p>
          <a:p>
            <a:pPr marL="457200" indent="-457200">
              <a:buFont typeface="+mj-lt"/>
              <a:buAutoNum type="arabicPeriod"/>
            </a:pPr>
            <a:r>
              <a:rPr lang="en-GB" sz="1000" dirty="0"/>
              <a:t>To set aside any territorial claims</a:t>
            </a:r>
          </a:p>
          <a:p>
            <a:pPr marL="457200" indent="-457200">
              <a:buFont typeface="+mj-lt"/>
              <a:buAutoNum type="arabicPeriod"/>
            </a:pPr>
            <a:r>
              <a:rPr lang="en-GB" sz="1000" dirty="0"/>
              <a:t>To ban nuclear explosions and the disposal of radioactive waste</a:t>
            </a:r>
          </a:p>
          <a:p>
            <a:pPr marL="457200" indent="-457200">
              <a:buFont typeface="+mj-lt"/>
              <a:buAutoNum type="arabicPeriod"/>
            </a:pPr>
            <a:r>
              <a:rPr lang="en-GB" sz="1000" dirty="0"/>
              <a:t>To make sure all visits to Antarctica comply with the treaty</a:t>
            </a:r>
          </a:p>
          <a:p>
            <a:pPr marL="457200" indent="-457200">
              <a:buFont typeface="+mj-lt"/>
              <a:buAutoNum type="arabicPeriod"/>
            </a:pPr>
            <a:r>
              <a:rPr lang="en-GB" sz="1000" dirty="0"/>
              <a:t>To ban all commercial mining until at least 2048.</a:t>
            </a:r>
          </a:p>
          <a:p>
            <a:pPr marL="457200" indent="-457200">
              <a:buFont typeface="+mj-lt"/>
              <a:buAutoNum type="arabicPeriod"/>
            </a:pPr>
            <a:r>
              <a:rPr lang="en-GB" sz="1000" dirty="0"/>
              <a:t>To ensure all waste is disposed of without damaging the environment</a:t>
            </a:r>
          </a:p>
          <a:p>
            <a:pPr marL="457200" indent="-457200">
              <a:buFont typeface="+mj-lt"/>
              <a:buAutoNum type="arabicPeriod"/>
            </a:pPr>
            <a:r>
              <a:rPr lang="en-GB" sz="1000" dirty="0"/>
              <a:t>To </a:t>
            </a:r>
            <a:r>
              <a:rPr lang="en-GB" sz="1000" b="1" dirty="0"/>
              <a:t>protect</a:t>
            </a:r>
            <a:r>
              <a:rPr lang="en-GB" sz="1000" dirty="0"/>
              <a:t> all Antarctic animals and plants.</a:t>
            </a:r>
          </a:p>
        </p:txBody>
      </p:sp>
      <p:sp>
        <p:nvSpPr>
          <p:cNvPr id="11" name="TextBox 10"/>
          <p:cNvSpPr txBox="1"/>
          <p:nvPr/>
        </p:nvSpPr>
        <p:spPr>
          <a:xfrm>
            <a:off x="4420148" y="851315"/>
            <a:ext cx="29319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Climate in the Polar regions</a:t>
            </a:r>
          </a:p>
        </p:txBody>
      </p:sp>
      <p:graphicFrame>
        <p:nvGraphicFramePr>
          <p:cNvPr id="12" name="Table 11"/>
          <p:cNvGraphicFramePr>
            <a:graphicFrameLocks noGrp="1"/>
          </p:cNvGraphicFramePr>
          <p:nvPr/>
        </p:nvGraphicFramePr>
        <p:xfrm>
          <a:off x="4742872" y="4016583"/>
          <a:ext cx="4331853" cy="2725631"/>
        </p:xfrm>
        <a:graphic>
          <a:graphicData uri="http://schemas.openxmlformats.org/drawingml/2006/table">
            <a:tbl>
              <a:tblPr firstRow="1" bandRow="1">
                <a:tableStyleId>{5940675A-B579-460E-94D1-54222C63F5DA}</a:tableStyleId>
              </a:tblPr>
              <a:tblGrid>
                <a:gridCol w="1145309">
                  <a:extLst>
                    <a:ext uri="{9D8B030D-6E8A-4147-A177-3AD203B41FA5}">
                      <a16:colId xmlns:a16="http://schemas.microsoft.com/office/drawing/2014/main" val="210293520"/>
                    </a:ext>
                  </a:extLst>
                </a:gridCol>
                <a:gridCol w="1742593">
                  <a:extLst>
                    <a:ext uri="{9D8B030D-6E8A-4147-A177-3AD203B41FA5}">
                      <a16:colId xmlns:a16="http://schemas.microsoft.com/office/drawing/2014/main" val="3551853972"/>
                    </a:ext>
                  </a:extLst>
                </a:gridCol>
                <a:gridCol w="1443951">
                  <a:extLst>
                    <a:ext uri="{9D8B030D-6E8A-4147-A177-3AD203B41FA5}">
                      <a16:colId xmlns:a16="http://schemas.microsoft.com/office/drawing/2014/main" val="2184723546"/>
                    </a:ext>
                  </a:extLst>
                </a:gridCol>
              </a:tblGrid>
              <a:tr h="629265">
                <a:tc>
                  <a:txBody>
                    <a:bodyPr/>
                    <a:lstStyle/>
                    <a:p>
                      <a:r>
                        <a:rPr lang="en-GB" sz="1000" dirty="0"/>
                        <a:t>Most people only stay on land for a few hours</a:t>
                      </a:r>
                    </a:p>
                  </a:txBody>
                  <a:tcPr/>
                </a:tc>
                <a:tc>
                  <a:txBody>
                    <a:bodyPr/>
                    <a:lstStyle/>
                    <a:p>
                      <a:r>
                        <a:rPr lang="en-GB" sz="1000" dirty="0"/>
                        <a:t>Invasive species can be brought onto land</a:t>
                      </a:r>
                      <a:r>
                        <a:rPr lang="en-GB" sz="1000" baseline="0" dirty="0"/>
                        <a:t> as seeds stuck to the soles of shoes</a:t>
                      </a:r>
                      <a:endParaRPr lang="en-GB" sz="1000" dirty="0"/>
                    </a:p>
                  </a:txBody>
                  <a:tcPr/>
                </a:tc>
                <a:tc>
                  <a:txBody>
                    <a:bodyPr/>
                    <a:lstStyle/>
                    <a:p>
                      <a:r>
                        <a:rPr lang="en-GB" sz="1000" dirty="0"/>
                        <a:t>Cruise</a:t>
                      </a:r>
                      <a:r>
                        <a:rPr lang="en-GB" sz="1000" baseline="0" dirty="0"/>
                        <a:t> ships an leak oil and damage the marine environment</a:t>
                      </a:r>
                      <a:endParaRPr lang="en-GB" sz="1000" dirty="0"/>
                    </a:p>
                  </a:txBody>
                  <a:tcPr/>
                </a:tc>
                <a:extLst>
                  <a:ext uri="{0D108BD9-81ED-4DB2-BD59-A6C34878D82A}">
                    <a16:rowId xmlns:a16="http://schemas.microsoft.com/office/drawing/2014/main" val="352297594"/>
                  </a:ext>
                </a:extLst>
              </a:tr>
              <a:tr h="629265">
                <a:tc>
                  <a:txBody>
                    <a:bodyPr/>
                    <a:lstStyle/>
                    <a:p>
                      <a:r>
                        <a:rPr lang="en-GB" sz="1000" dirty="0"/>
                        <a:t>Tourists can become champions of Antarctica</a:t>
                      </a:r>
                    </a:p>
                  </a:txBody>
                  <a:tcPr/>
                </a:tc>
                <a:tc>
                  <a:txBody>
                    <a:bodyPr/>
                    <a:lstStyle/>
                    <a:p>
                      <a:r>
                        <a:rPr lang="en-GB" sz="1000" dirty="0"/>
                        <a:t>Tourists cant visit all year due to the harsh winter climate so this limits numbers</a:t>
                      </a:r>
                    </a:p>
                  </a:txBody>
                  <a:tcPr/>
                </a:tc>
                <a:tc>
                  <a:txBody>
                    <a:bodyPr/>
                    <a:lstStyle/>
                    <a:p>
                      <a:r>
                        <a:rPr lang="en-GB" sz="1000" dirty="0"/>
                        <a:t>Fragile plants can get trampled</a:t>
                      </a:r>
                    </a:p>
                  </a:txBody>
                  <a:tcPr/>
                </a:tc>
                <a:extLst>
                  <a:ext uri="{0D108BD9-81ED-4DB2-BD59-A6C34878D82A}">
                    <a16:rowId xmlns:a16="http://schemas.microsoft.com/office/drawing/2014/main" val="920832296"/>
                  </a:ext>
                </a:extLst>
              </a:tr>
              <a:tr h="629265">
                <a:tc>
                  <a:txBody>
                    <a:bodyPr/>
                    <a:lstStyle/>
                    <a:p>
                      <a:r>
                        <a:rPr lang="en-GB" sz="1000" dirty="0"/>
                        <a:t>Nesting birds can be disturbed</a:t>
                      </a:r>
                    </a:p>
                  </a:txBody>
                  <a:tcPr/>
                </a:tc>
                <a:tc>
                  <a:txBody>
                    <a:bodyPr/>
                    <a:lstStyle/>
                    <a:p>
                      <a:r>
                        <a:rPr lang="en-GB" sz="1000" dirty="0"/>
                        <a:t>Tourists and visitors get to appreciate the beauty</a:t>
                      </a:r>
                      <a:r>
                        <a:rPr lang="en-GB" sz="1000" baseline="0" dirty="0"/>
                        <a:t> of the last great wilderness</a:t>
                      </a:r>
                      <a:endParaRPr lang="en-GB" sz="1000" dirty="0"/>
                    </a:p>
                  </a:txBody>
                  <a:tcPr/>
                </a:tc>
                <a:tc>
                  <a:txBody>
                    <a:bodyPr/>
                    <a:lstStyle/>
                    <a:p>
                      <a:r>
                        <a:rPr lang="en-GB" sz="1000" dirty="0"/>
                        <a:t>Erosion of paths where most tourists walk</a:t>
                      </a:r>
                    </a:p>
                  </a:txBody>
                  <a:tcPr/>
                </a:tc>
                <a:extLst>
                  <a:ext uri="{0D108BD9-81ED-4DB2-BD59-A6C34878D82A}">
                    <a16:rowId xmlns:a16="http://schemas.microsoft.com/office/drawing/2014/main" val="828957200"/>
                  </a:ext>
                </a:extLst>
              </a:tr>
              <a:tr h="766061">
                <a:tc>
                  <a:txBody>
                    <a:bodyPr/>
                    <a:lstStyle/>
                    <a:p>
                      <a:r>
                        <a:rPr lang="en-GB" sz="1000" dirty="0"/>
                        <a:t>Waste created by visitors has to be dealt with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Antarctica has no native residents so tourists can speak up for Antarctica</a:t>
                      </a:r>
                    </a:p>
                  </a:txBody>
                  <a:tcPr/>
                </a:tc>
                <a:tc>
                  <a:txBody>
                    <a:bodyPr/>
                    <a:lstStyle/>
                    <a:p>
                      <a:r>
                        <a:rPr lang="en-GB" sz="1000" dirty="0"/>
                        <a:t>Small boats can disturb the resting sites of seals off</a:t>
                      </a:r>
                      <a:r>
                        <a:rPr lang="en-GB" sz="1000" baseline="0" dirty="0"/>
                        <a:t> shore</a:t>
                      </a:r>
                      <a:r>
                        <a:rPr lang="en-GB" sz="1000" dirty="0"/>
                        <a:t> </a:t>
                      </a:r>
                    </a:p>
                  </a:txBody>
                  <a:tcPr/>
                </a:tc>
                <a:extLst>
                  <a:ext uri="{0D108BD9-81ED-4DB2-BD59-A6C34878D82A}">
                    <a16:rowId xmlns:a16="http://schemas.microsoft.com/office/drawing/2014/main" val="3274485533"/>
                  </a:ext>
                </a:extLst>
              </a:tr>
            </a:tbl>
          </a:graphicData>
        </a:graphic>
      </p:graphicFrame>
      <p:sp>
        <p:nvSpPr>
          <p:cNvPr id="13" name="TextBox 12"/>
          <p:cNvSpPr txBox="1"/>
          <p:nvPr/>
        </p:nvSpPr>
        <p:spPr>
          <a:xfrm>
            <a:off x="4777127" y="3369444"/>
            <a:ext cx="172041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Challenges of Tourism in Antarctica</a:t>
            </a:r>
          </a:p>
        </p:txBody>
      </p:sp>
      <p:graphicFrame>
        <p:nvGraphicFramePr>
          <p:cNvPr id="16" name="Table 15"/>
          <p:cNvGraphicFramePr>
            <a:graphicFrameLocks noGrp="1"/>
          </p:cNvGraphicFramePr>
          <p:nvPr/>
        </p:nvGraphicFramePr>
        <p:xfrm>
          <a:off x="3023178" y="4401874"/>
          <a:ext cx="1640993" cy="2084736"/>
        </p:xfrm>
        <a:graphic>
          <a:graphicData uri="http://schemas.openxmlformats.org/drawingml/2006/table">
            <a:tbl>
              <a:tblPr>
                <a:tableStyleId>{5C22544A-7EE6-4342-B048-85BDC9FD1C3A}</a:tableStyleId>
              </a:tblPr>
              <a:tblGrid>
                <a:gridCol w="1640993">
                  <a:extLst>
                    <a:ext uri="{9D8B030D-6E8A-4147-A177-3AD203B41FA5}">
                      <a16:colId xmlns:a16="http://schemas.microsoft.com/office/drawing/2014/main" val="352605200"/>
                    </a:ext>
                  </a:extLst>
                </a:gridCol>
              </a:tblGrid>
              <a:tr h="2084736">
                <a:tc>
                  <a:txBody>
                    <a:bodyPr/>
                    <a:lstStyle/>
                    <a:p>
                      <a:pPr algn="l">
                        <a:lnSpc>
                          <a:spcPct val="107000"/>
                        </a:lnSpc>
                        <a:spcAft>
                          <a:spcPts val="0"/>
                        </a:spcAft>
                      </a:pPr>
                      <a:r>
                        <a:rPr lang="en-GB" sz="1200" b="1" dirty="0">
                          <a:effectLst/>
                        </a:rPr>
                        <a:t>KEY Vocabulary</a:t>
                      </a:r>
                    </a:p>
                    <a:p>
                      <a:pPr algn="l">
                        <a:lnSpc>
                          <a:spcPct val="107000"/>
                        </a:lnSpc>
                        <a:spcAft>
                          <a:spcPts val="0"/>
                        </a:spcAft>
                      </a:pPr>
                      <a:r>
                        <a:rPr lang="en-GB" sz="1200" dirty="0">
                          <a:effectLst/>
                        </a:rPr>
                        <a:t>Indigenous, Arctic, Antarctica, biome, adaptation, climate change, permafrost, endangered, culture, nomadic, trade, erosion, migration, fossil fuels, icecap, treaty, conflict.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0702855"/>
                  </a:ext>
                </a:extLst>
              </a:tr>
            </a:tbl>
          </a:graphicData>
        </a:graphic>
      </p:graphicFrame>
      <p:pic>
        <p:nvPicPr>
          <p:cNvPr id="18" name="Picture 17"/>
          <p:cNvPicPr>
            <a:picLocks noChangeAspect="1"/>
          </p:cNvPicPr>
          <p:nvPr/>
        </p:nvPicPr>
        <p:blipFill>
          <a:blip r:embed="rId7"/>
          <a:stretch>
            <a:fillRect/>
          </a:stretch>
        </p:blipFill>
        <p:spPr>
          <a:xfrm>
            <a:off x="5483253" y="4396561"/>
            <a:ext cx="233998" cy="196750"/>
          </a:xfrm>
          <a:prstGeom prst="rect">
            <a:avLst/>
          </a:prstGeom>
        </p:spPr>
      </p:pic>
      <p:pic>
        <p:nvPicPr>
          <p:cNvPr id="19" name="Picture 18"/>
          <p:cNvPicPr>
            <a:picLocks noChangeAspect="1"/>
          </p:cNvPicPr>
          <p:nvPr/>
        </p:nvPicPr>
        <p:blipFill>
          <a:blip r:embed="rId7"/>
          <a:stretch>
            <a:fillRect/>
          </a:stretch>
        </p:blipFill>
        <p:spPr>
          <a:xfrm>
            <a:off x="7206598" y="5027284"/>
            <a:ext cx="233998" cy="196750"/>
          </a:xfrm>
          <a:prstGeom prst="rect">
            <a:avLst/>
          </a:prstGeom>
        </p:spPr>
      </p:pic>
      <p:pic>
        <p:nvPicPr>
          <p:cNvPr id="20" name="Picture 19"/>
          <p:cNvPicPr>
            <a:picLocks noChangeAspect="1"/>
          </p:cNvPicPr>
          <p:nvPr/>
        </p:nvPicPr>
        <p:blipFill>
          <a:blip r:embed="rId7"/>
          <a:stretch>
            <a:fillRect/>
          </a:stretch>
        </p:blipFill>
        <p:spPr>
          <a:xfrm>
            <a:off x="7197608" y="6388235"/>
            <a:ext cx="233998" cy="196750"/>
          </a:xfrm>
          <a:prstGeom prst="rect">
            <a:avLst/>
          </a:prstGeom>
        </p:spPr>
      </p:pic>
      <p:pic>
        <p:nvPicPr>
          <p:cNvPr id="21" name="Picture 20"/>
          <p:cNvPicPr>
            <a:picLocks noChangeAspect="1"/>
          </p:cNvPicPr>
          <p:nvPr/>
        </p:nvPicPr>
        <p:blipFill>
          <a:blip r:embed="rId7"/>
          <a:stretch>
            <a:fillRect/>
          </a:stretch>
        </p:blipFill>
        <p:spPr>
          <a:xfrm>
            <a:off x="5572470" y="5050511"/>
            <a:ext cx="233998" cy="196750"/>
          </a:xfrm>
          <a:prstGeom prst="rect">
            <a:avLst/>
          </a:prstGeom>
        </p:spPr>
      </p:pic>
      <p:pic>
        <p:nvPicPr>
          <p:cNvPr id="22" name="Picture 21"/>
          <p:cNvPicPr>
            <a:picLocks noChangeAspect="1"/>
          </p:cNvPicPr>
          <p:nvPr/>
        </p:nvPicPr>
        <p:blipFill>
          <a:blip r:embed="rId8"/>
          <a:stretch>
            <a:fillRect/>
          </a:stretch>
        </p:blipFill>
        <p:spPr>
          <a:xfrm>
            <a:off x="7431606" y="4424016"/>
            <a:ext cx="184634" cy="165937"/>
          </a:xfrm>
          <a:prstGeom prst="rect">
            <a:avLst/>
          </a:prstGeom>
        </p:spPr>
      </p:pic>
      <p:pic>
        <p:nvPicPr>
          <p:cNvPr id="23" name="Picture 22"/>
          <p:cNvPicPr>
            <a:picLocks noChangeAspect="1"/>
          </p:cNvPicPr>
          <p:nvPr/>
        </p:nvPicPr>
        <p:blipFill>
          <a:blip r:embed="rId8"/>
          <a:stretch>
            <a:fillRect/>
          </a:stretch>
        </p:blipFill>
        <p:spPr>
          <a:xfrm>
            <a:off x="5553770" y="5647843"/>
            <a:ext cx="252378" cy="226821"/>
          </a:xfrm>
          <a:prstGeom prst="rect">
            <a:avLst/>
          </a:prstGeom>
        </p:spPr>
      </p:pic>
      <p:pic>
        <p:nvPicPr>
          <p:cNvPr id="24" name="Picture 23"/>
          <p:cNvPicPr>
            <a:picLocks noChangeAspect="1"/>
          </p:cNvPicPr>
          <p:nvPr/>
        </p:nvPicPr>
        <p:blipFill>
          <a:blip r:embed="rId8"/>
          <a:stretch>
            <a:fillRect/>
          </a:stretch>
        </p:blipFill>
        <p:spPr>
          <a:xfrm>
            <a:off x="7368345" y="5718435"/>
            <a:ext cx="188857" cy="169732"/>
          </a:xfrm>
          <a:prstGeom prst="rect">
            <a:avLst/>
          </a:prstGeom>
        </p:spPr>
      </p:pic>
      <p:pic>
        <p:nvPicPr>
          <p:cNvPr id="25" name="Picture 24"/>
          <p:cNvPicPr>
            <a:picLocks noChangeAspect="1"/>
          </p:cNvPicPr>
          <p:nvPr/>
        </p:nvPicPr>
        <p:blipFill>
          <a:blip r:embed="rId8"/>
          <a:stretch>
            <a:fillRect/>
          </a:stretch>
        </p:blipFill>
        <p:spPr>
          <a:xfrm>
            <a:off x="8597264" y="4996089"/>
            <a:ext cx="252378" cy="226821"/>
          </a:xfrm>
          <a:prstGeom prst="rect">
            <a:avLst/>
          </a:prstGeom>
        </p:spPr>
      </p:pic>
      <p:pic>
        <p:nvPicPr>
          <p:cNvPr id="26" name="Picture 25"/>
          <p:cNvPicPr>
            <a:picLocks noChangeAspect="1"/>
          </p:cNvPicPr>
          <p:nvPr/>
        </p:nvPicPr>
        <p:blipFill>
          <a:blip r:embed="rId8"/>
          <a:stretch>
            <a:fillRect/>
          </a:stretch>
        </p:blipFill>
        <p:spPr>
          <a:xfrm>
            <a:off x="8560610" y="4381525"/>
            <a:ext cx="252378" cy="226821"/>
          </a:xfrm>
          <a:prstGeom prst="rect">
            <a:avLst/>
          </a:prstGeom>
        </p:spPr>
      </p:pic>
      <p:pic>
        <p:nvPicPr>
          <p:cNvPr id="27" name="Picture 26"/>
          <p:cNvPicPr>
            <a:picLocks noChangeAspect="1"/>
          </p:cNvPicPr>
          <p:nvPr/>
        </p:nvPicPr>
        <p:blipFill>
          <a:blip r:embed="rId8"/>
          <a:stretch>
            <a:fillRect/>
          </a:stretch>
        </p:blipFill>
        <p:spPr>
          <a:xfrm>
            <a:off x="8410887" y="6429237"/>
            <a:ext cx="252378" cy="226821"/>
          </a:xfrm>
          <a:prstGeom prst="rect">
            <a:avLst/>
          </a:prstGeom>
        </p:spPr>
      </p:pic>
      <p:pic>
        <p:nvPicPr>
          <p:cNvPr id="28" name="Picture 27"/>
          <p:cNvPicPr>
            <a:picLocks noChangeAspect="1"/>
          </p:cNvPicPr>
          <p:nvPr/>
        </p:nvPicPr>
        <p:blipFill>
          <a:blip r:embed="rId8"/>
          <a:stretch>
            <a:fillRect/>
          </a:stretch>
        </p:blipFill>
        <p:spPr>
          <a:xfrm>
            <a:off x="8686799" y="5622636"/>
            <a:ext cx="252378" cy="226821"/>
          </a:xfrm>
          <a:prstGeom prst="rect">
            <a:avLst/>
          </a:prstGeom>
        </p:spPr>
      </p:pic>
      <p:pic>
        <p:nvPicPr>
          <p:cNvPr id="29" name="Picture 28"/>
          <p:cNvPicPr>
            <a:picLocks noChangeAspect="1"/>
          </p:cNvPicPr>
          <p:nvPr/>
        </p:nvPicPr>
        <p:blipFill>
          <a:blip r:embed="rId8"/>
          <a:stretch>
            <a:fillRect/>
          </a:stretch>
        </p:blipFill>
        <p:spPr>
          <a:xfrm>
            <a:off x="5483253" y="6324057"/>
            <a:ext cx="252378" cy="226821"/>
          </a:xfrm>
          <a:prstGeom prst="rect">
            <a:avLst/>
          </a:prstGeom>
        </p:spPr>
      </p:pic>
    </p:spTree>
    <p:extLst>
      <p:ext uri="{BB962C8B-B14F-4D97-AF65-F5344CB8AC3E}">
        <p14:creationId xmlns:p14="http://schemas.microsoft.com/office/powerpoint/2010/main" val="26320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007940" y="945800"/>
            <a:ext cx="3490121" cy="24199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2" name="Title 1"/>
          <p:cNvSpPr>
            <a:spLocks noGrp="1"/>
          </p:cNvSpPr>
          <p:nvPr>
            <p:ph type="title"/>
          </p:nvPr>
        </p:nvSpPr>
        <p:spPr>
          <a:xfrm>
            <a:off x="410786" y="285599"/>
            <a:ext cx="7475845" cy="404701"/>
          </a:xfrm>
        </p:spPr>
        <p:txBody>
          <a:bodyPr>
            <a:normAutofit fontScale="90000"/>
          </a:bodyPr>
          <a:lstStyle/>
          <a:p>
            <a:r>
              <a:rPr lang="en-GB" b="1" dirty="0">
                <a:solidFill>
                  <a:schemeClr val="tx1"/>
                </a:solidFill>
              </a:rPr>
              <a:t>Polar Regions Year 9 HT1</a:t>
            </a:r>
          </a:p>
        </p:txBody>
      </p:sp>
      <p:pic>
        <p:nvPicPr>
          <p:cNvPr id="3" name="Picture 2"/>
          <p:cNvPicPr>
            <a:picLocks noChangeAspect="1"/>
          </p:cNvPicPr>
          <p:nvPr/>
        </p:nvPicPr>
        <p:blipFill>
          <a:blip r:embed="rId2"/>
          <a:stretch>
            <a:fillRect/>
          </a:stretch>
        </p:blipFill>
        <p:spPr>
          <a:xfrm>
            <a:off x="3063568" y="993732"/>
            <a:ext cx="1810677" cy="1327830"/>
          </a:xfrm>
          <a:prstGeom prst="rect">
            <a:avLst/>
          </a:prstGeom>
        </p:spPr>
      </p:pic>
      <p:sp>
        <p:nvSpPr>
          <p:cNvPr id="4" name="TextBox 3"/>
          <p:cNvSpPr txBox="1"/>
          <p:nvPr/>
        </p:nvSpPr>
        <p:spPr>
          <a:xfrm>
            <a:off x="138545" y="1037392"/>
            <a:ext cx="2854037" cy="143116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Ø"/>
            </a:pPr>
            <a:r>
              <a:rPr lang="en-GB" sz="1200" dirty="0"/>
              <a:t>What are the issues with ICE MELTING: ANTARCTICA</a:t>
            </a:r>
          </a:p>
          <a:p>
            <a:pPr marL="285750" indent="-285750">
              <a:buFont typeface="Wingdings" panose="05000000000000000000" pitchFamily="2" charset="2"/>
              <a:buChar char="Ø"/>
            </a:pPr>
            <a:r>
              <a:rPr lang="en-GB" sz="1050" dirty="0"/>
              <a:t>Temperatures in Antarctica are rising</a:t>
            </a:r>
          </a:p>
          <a:p>
            <a:pPr marL="285750" indent="-285750">
              <a:buFont typeface="Wingdings" panose="05000000000000000000" pitchFamily="2" charset="2"/>
              <a:buChar char="Ø"/>
            </a:pPr>
            <a:r>
              <a:rPr lang="en-GB" sz="1050" dirty="0"/>
              <a:t>Ice sheets have broken off</a:t>
            </a:r>
          </a:p>
          <a:p>
            <a:pPr marL="285750" indent="-285750">
              <a:buFont typeface="Wingdings" panose="05000000000000000000" pitchFamily="2" charset="2"/>
              <a:buChar char="Ø"/>
            </a:pPr>
            <a:r>
              <a:rPr lang="en-GB" sz="1050" dirty="0"/>
              <a:t>Glaciers in some places are melting</a:t>
            </a:r>
          </a:p>
          <a:p>
            <a:pPr marL="285750" indent="-285750">
              <a:buFont typeface="Wingdings" panose="05000000000000000000" pitchFamily="2" charset="2"/>
              <a:buChar char="Ø"/>
            </a:pPr>
            <a:r>
              <a:rPr lang="en-GB" sz="1050" dirty="0"/>
              <a:t>Global sea levels are rising</a:t>
            </a:r>
          </a:p>
          <a:p>
            <a:pPr marL="285750" indent="-285750">
              <a:buFont typeface="Wingdings" panose="05000000000000000000" pitchFamily="2" charset="2"/>
              <a:buChar char="Ø"/>
            </a:pPr>
            <a:r>
              <a:rPr lang="en-GB" sz="1050" dirty="0"/>
              <a:t>Not all of Antarctica is meting</a:t>
            </a:r>
          </a:p>
          <a:p>
            <a:pPr marL="285750" indent="-285750">
              <a:buFont typeface="Wingdings" panose="05000000000000000000" pitchFamily="2" charset="2"/>
              <a:buChar char="Ø"/>
            </a:pPr>
            <a:r>
              <a:rPr lang="en-GB" sz="1050" dirty="0"/>
              <a:t>The majority of Antarctica remains frozen</a:t>
            </a:r>
          </a:p>
        </p:txBody>
      </p:sp>
      <p:sp>
        <p:nvSpPr>
          <p:cNvPr id="5" name="TextBox 4"/>
          <p:cNvSpPr txBox="1"/>
          <p:nvPr/>
        </p:nvSpPr>
        <p:spPr>
          <a:xfrm>
            <a:off x="4976585" y="1097134"/>
            <a:ext cx="3609787" cy="769441"/>
          </a:xfrm>
          <a:prstGeom prst="rect">
            <a:avLst/>
          </a:prstGeom>
          <a:noFill/>
        </p:spPr>
        <p:txBody>
          <a:bodyPr wrap="square" rtlCol="0">
            <a:spAutoFit/>
          </a:bodyPr>
          <a:lstStyle/>
          <a:p>
            <a:pPr marL="285750" indent="-285750">
              <a:buFont typeface="Courier New" panose="02070309020205020404" pitchFamily="49" charset="0"/>
              <a:buChar char="o"/>
            </a:pPr>
            <a:r>
              <a:rPr lang="en-GB" sz="1100" dirty="0"/>
              <a:t>Apart from the Greenland icecap the Arctic is frozen ocean.</a:t>
            </a:r>
          </a:p>
          <a:p>
            <a:pPr marL="285750" indent="-285750">
              <a:buFont typeface="Courier New" panose="02070309020205020404" pitchFamily="49" charset="0"/>
              <a:buChar char="o"/>
            </a:pPr>
            <a:r>
              <a:rPr lang="en-GB" sz="1100" dirty="0"/>
              <a:t>Ocean temperatures rarely fall below -2°C which makes it on the whole warmer than Antarctica</a:t>
            </a:r>
          </a:p>
        </p:txBody>
      </p:sp>
      <p:sp>
        <p:nvSpPr>
          <p:cNvPr id="6" name="TextBox 5"/>
          <p:cNvSpPr txBox="1"/>
          <p:nvPr/>
        </p:nvSpPr>
        <p:spPr>
          <a:xfrm>
            <a:off x="4976585" y="2000208"/>
            <a:ext cx="3490122" cy="1223412"/>
          </a:xfrm>
          <a:prstGeom prst="rect">
            <a:avLst/>
          </a:prstGeom>
          <a:noFill/>
        </p:spPr>
        <p:txBody>
          <a:bodyPr wrap="square" rtlCol="0">
            <a:spAutoFit/>
          </a:bodyPr>
          <a:lstStyle/>
          <a:p>
            <a:pPr marL="285750" indent="-285750">
              <a:buFont typeface="Courier New" panose="02070309020205020404" pitchFamily="49" charset="0"/>
              <a:buChar char="o"/>
            </a:pPr>
            <a:r>
              <a:rPr lang="en-US" sz="1050" dirty="0"/>
              <a:t>There are 8 countries which have land and a share of Arctic: Norway, Sweden, Finland, Russia, USA (Alaska), Denmark (Greenland), Canada and Iceland. </a:t>
            </a:r>
          </a:p>
          <a:p>
            <a:pPr marL="285750" indent="-285750">
              <a:buFont typeface="Courier New" panose="02070309020205020404" pitchFamily="49" charset="0"/>
              <a:buChar char="o"/>
            </a:pPr>
            <a:r>
              <a:rPr lang="en-US" sz="1050" dirty="0"/>
              <a:t>Across these 8 countries indigenous people make up about 10% of the 4 million people that live there. </a:t>
            </a:r>
          </a:p>
          <a:p>
            <a:pPr marL="285750" indent="-285750">
              <a:buFont typeface="Courier New" panose="02070309020205020404" pitchFamily="49" charset="0"/>
              <a:buChar char="o"/>
            </a:pPr>
            <a:r>
              <a:rPr lang="en-GB" sz="1050" dirty="0"/>
              <a:t>Out of these 4 million inhabitants in the Arctic, 2 million are Russian</a:t>
            </a:r>
          </a:p>
        </p:txBody>
      </p:sp>
      <p:sp>
        <p:nvSpPr>
          <p:cNvPr id="8" name="TextBox 7"/>
          <p:cNvSpPr txBox="1"/>
          <p:nvPr/>
        </p:nvSpPr>
        <p:spPr>
          <a:xfrm>
            <a:off x="5671127" y="963501"/>
            <a:ext cx="2355273" cy="276999"/>
          </a:xfrm>
          <a:prstGeom prst="rect">
            <a:avLst/>
          </a:prstGeom>
          <a:noFill/>
        </p:spPr>
        <p:txBody>
          <a:bodyPr wrap="square" rtlCol="0">
            <a:spAutoFit/>
          </a:bodyPr>
          <a:lstStyle/>
          <a:p>
            <a:r>
              <a:rPr lang="en-GB" sz="1200" b="1" dirty="0"/>
              <a:t>What are the issues in the Arctic</a:t>
            </a:r>
          </a:p>
        </p:txBody>
      </p:sp>
      <p:pic>
        <p:nvPicPr>
          <p:cNvPr id="9" name="Picture 8"/>
          <p:cNvPicPr>
            <a:picLocks noChangeAspect="1"/>
          </p:cNvPicPr>
          <p:nvPr/>
        </p:nvPicPr>
        <p:blipFill>
          <a:blip r:embed="rId3"/>
          <a:stretch>
            <a:fillRect/>
          </a:stretch>
        </p:blipFill>
        <p:spPr>
          <a:xfrm>
            <a:off x="3161366" y="2363651"/>
            <a:ext cx="1758263" cy="1165142"/>
          </a:xfrm>
          <a:prstGeom prst="rect">
            <a:avLst/>
          </a:prstGeom>
        </p:spPr>
      </p:pic>
      <p:sp>
        <p:nvSpPr>
          <p:cNvPr id="10" name="TextBox 9"/>
          <p:cNvSpPr txBox="1"/>
          <p:nvPr/>
        </p:nvSpPr>
        <p:spPr>
          <a:xfrm>
            <a:off x="3408218" y="3563248"/>
            <a:ext cx="5383577"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Rising global temperatures are having a catastrophic effect in the Arctic.  Recent years have seen such high temperatures that there have been a number of serous fires</a:t>
            </a:r>
          </a:p>
        </p:txBody>
      </p:sp>
      <p:sp>
        <p:nvSpPr>
          <p:cNvPr id="11" name="TextBox 10"/>
          <p:cNvSpPr txBox="1"/>
          <p:nvPr/>
        </p:nvSpPr>
        <p:spPr>
          <a:xfrm>
            <a:off x="4919629" y="4047626"/>
            <a:ext cx="4015131" cy="1354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v"/>
            </a:pPr>
            <a:r>
              <a:rPr lang="en-GB" sz="1200" b="1" dirty="0"/>
              <a:t>Russia's Plans for the Arctic</a:t>
            </a:r>
          </a:p>
          <a:p>
            <a:pPr marL="285750" indent="-285750">
              <a:buFont typeface="Wingdings" panose="05000000000000000000" pitchFamily="2" charset="2"/>
              <a:buChar char="v"/>
            </a:pPr>
            <a:r>
              <a:rPr lang="en-GB" sz="1000" dirty="0"/>
              <a:t>Russia has the longest coastline of all the Arctic nations.  As the ice melts it opens up tremendous possibilities for Russia.  </a:t>
            </a:r>
          </a:p>
          <a:p>
            <a:pPr marL="285750" indent="-285750">
              <a:buFont typeface="Wingdings" panose="05000000000000000000" pitchFamily="2" charset="2"/>
              <a:buChar char="v"/>
            </a:pPr>
            <a:r>
              <a:rPr lang="en-GB" sz="1000" dirty="0"/>
              <a:t>Currently their major coastline is frozen for 6 months of the year so as the ice melts this reveals their coastline and potential new trade routes, shipping ports and oil exploration are possible.  </a:t>
            </a:r>
          </a:p>
          <a:p>
            <a:pPr marL="285750" indent="-285750">
              <a:buFont typeface="Wingdings" panose="05000000000000000000" pitchFamily="2" charset="2"/>
              <a:buChar char="v"/>
            </a:pPr>
            <a:r>
              <a:rPr lang="en-GB" sz="1000" dirty="0"/>
              <a:t>Russia have already laid claim to the seabed under the ice at the North pole by planting a flag on the sea bed</a:t>
            </a:r>
          </a:p>
        </p:txBody>
      </p:sp>
      <p:pic>
        <p:nvPicPr>
          <p:cNvPr id="12" name="Picture 11"/>
          <p:cNvPicPr>
            <a:picLocks noChangeAspect="1"/>
          </p:cNvPicPr>
          <p:nvPr/>
        </p:nvPicPr>
        <p:blipFill>
          <a:blip r:embed="rId4"/>
          <a:stretch>
            <a:fillRect/>
          </a:stretch>
        </p:blipFill>
        <p:spPr>
          <a:xfrm>
            <a:off x="6981468" y="5570750"/>
            <a:ext cx="1810327" cy="988534"/>
          </a:xfrm>
          <a:prstGeom prst="rect">
            <a:avLst/>
          </a:prstGeom>
        </p:spPr>
      </p:pic>
      <p:pic>
        <p:nvPicPr>
          <p:cNvPr id="13" name="Picture 12"/>
          <p:cNvPicPr>
            <a:picLocks noChangeAspect="1"/>
          </p:cNvPicPr>
          <p:nvPr/>
        </p:nvPicPr>
        <p:blipFill>
          <a:blip r:embed="rId5"/>
          <a:stretch>
            <a:fillRect/>
          </a:stretch>
        </p:blipFill>
        <p:spPr>
          <a:xfrm>
            <a:off x="226289" y="4234762"/>
            <a:ext cx="1140693" cy="1140693"/>
          </a:xfrm>
          <a:prstGeom prst="rect">
            <a:avLst/>
          </a:prstGeom>
        </p:spPr>
      </p:pic>
      <p:sp>
        <p:nvSpPr>
          <p:cNvPr id="14" name="TextBox 13"/>
          <p:cNvSpPr txBox="1"/>
          <p:nvPr/>
        </p:nvSpPr>
        <p:spPr>
          <a:xfrm>
            <a:off x="158307" y="2965467"/>
            <a:ext cx="2435821" cy="12234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dirty="0"/>
              <a:t>Over 4 million people call the Arctic home with well over 30 different languages spoken. The original inhabitants of the Arctic region are known as indigenous people and there are many different cultures in many of the Arctic nations.</a:t>
            </a:r>
          </a:p>
        </p:txBody>
      </p:sp>
      <p:sp>
        <p:nvSpPr>
          <p:cNvPr id="15" name="TextBox 14"/>
          <p:cNvSpPr txBox="1"/>
          <p:nvPr/>
        </p:nvSpPr>
        <p:spPr>
          <a:xfrm>
            <a:off x="138545" y="2518829"/>
            <a:ext cx="247534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The people of the Arctic</a:t>
            </a:r>
          </a:p>
        </p:txBody>
      </p:sp>
      <p:sp>
        <p:nvSpPr>
          <p:cNvPr id="16" name="TextBox 15"/>
          <p:cNvSpPr txBox="1"/>
          <p:nvPr/>
        </p:nvSpPr>
        <p:spPr>
          <a:xfrm>
            <a:off x="179194" y="6384776"/>
            <a:ext cx="4216400" cy="4462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Careers: </a:t>
            </a:r>
            <a:r>
              <a:rPr lang="en-GB" sz="1100" dirty="0"/>
              <a:t>Antarctica scientist/researcher £50-80,000 per year</a:t>
            </a:r>
          </a:p>
          <a:p>
            <a:r>
              <a:rPr lang="en-GB" sz="1100" dirty="0"/>
              <a:t>Engineer working in the Arctic £65,000 per year</a:t>
            </a:r>
          </a:p>
        </p:txBody>
      </p:sp>
      <p:sp>
        <p:nvSpPr>
          <p:cNvPr id="17" name="TextBox 16"/>
          <p:cNvSpPr txBox="1"/>
          <p:nvPr/>
        </p:nvSpPr>
        <p:spPr>
          <a:xfrm>
            <a:off x="1663669" y="4329455"/>
            <a:ext cx="310341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Issue for the indigenous people of the Arctic</a:t>
            </a:r>
            <a:r>
              <a:rPr lang="en-GB" sz="1100" dirty="0"/>
              <a:t>:</a:t>
            </a:r>
          </a:p>
          <a:p>
            <a:pPr marL="285750" indent="-285750">
              <a:buFont typeface="Wingdings" panose="05000000000000000000" pitchFamily="2" charset="2"/>
              <a:buChar char="Ø"/>
            </a:pPr>
            <a:r>
              <a:rPr lang="en-GB" sz="1100" dirty="0"/>
              <a:t>Ice is thinning making hunting hazardous</a:t>
            </a:r>
          </a:p>
          <a:p>
            <a:pPr marL="285750" indent="-285750">
              <a:buFont typeface="Wingdings" panose="05000000000000000000" pitchFamily="2" charset="2"/>
              <a:buChar char="Ø"/>
            </a:pPr>
            <a:r>
              <a:rPr lang="en-GB" sz="1100" dirty="0"/>
              <a:t>Migration of caribou is changing</a:t>
            </a:r>
          </a:p>
          <a:p>
            <a:pPr marL="285750" indent="-285750">
              <a:buFont typeface="Wingdings" panose="05000000000000000000" pitchFamily="2" charset="2"/>
              <a:buChar char="Ø"/>
            </a:pPr>
            <a:r>
              <a:rPr lang="en-GB" sz="1100" dirty="0"/>
              <a:t>Animals have less meat</a:t>
            </a:r>
          </a:p>
          <a:p>
            <a:pPr marL="285750" indent="-285750">
              <a:buFont typeface="Wingdings" panose="05000000000000000000" pitchFamily="2" charset="2"/>
              <a:buChar char="Ø"/>
            </a:pPr>
            <a:r>
              <a:rPr lang="en-GB" sz="1100" dirty="0"/>
              <a:t>Competition with oil companies</a:t>
            </a:r>
          </a:p>
        </p:txBody>
      </p:sp>
      <p:sp>
        <p:nvSpPr>
          <p:cNvPr id="18" name="TextBox 17"/>
          <p:cNvSpPr txBox="1"/>
          <p:nvPr/>
        </p:nvSpPr>
        <p:spPr>
          <a:xfrm>
            <a:off x="179194" y="5475616"/>
            <a:ext cx="5030115"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Questions to consider</a:t>
            </a:r>
            <a:r>
              <a:rPr lang="en-GB" sz="1200" dirty="0"/>
              <a:t>: </a:t>
            </a:r>
          </a:p>
          <a:p>
            <a:r>
              <a:rPr lang="en-GB" sz="1200" dirty="0"/>
              <a:t>Can the traditional life of the indigenous people survive?</a:t>
            </a:r>
          </a:p>
          <a:p>
            <a:r>
              <a:rPr lang="en-GB" sz="1200" dirty="0"/>
              <a:t>Will future generations respect the Antarctic treaty</a:t>
            </a:r>
          </a:p>
          <a:p>
            <a:r>
              <a:rPr lang="en-GB" sz="1200" dirty="0"/>
              <a:t>Will Russia push ahead with plans to develop their Arctic coast?</a:t>
            </a:r>
          </a:p>
        </p:txBody>
      </p:sp>
      <p:sp>
        <p:nvSpPr>
          <p:cNvPr id="23" name="TextBox 22"/>
          <p:cNvSpPr txBox="1"/>
          <p:nvPr/>
        </p:nvSpPr>
        <p:spPr>
          <a:xfrm>
            <a:off x="5373674" y="5738197"/>
            <a:ext cx="1443429"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Ambitious Vocabulary:</a:t>
            </a:r>
          </a:p>
          <a:p>
            <a:r>
              <a:rPr lang="en-GB" sz="1050" dirty="0"/>
              <a:t>Extensive, Flourish, exploit, undermine, consensus</a:t>
            </a:r>
          </a:p>
        </p:txBody>
      </p:sp>
    </p:spTree>
    <p:extLst>
      <p:ext uri="{BB962C8B-B14F-4D97-AF65-F5344CB8AC3E}">
        <p14:creationId xmlns:p14="http://schemas.microsoft.com/office/powerpoint/2010/main" val="304673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6226" y="173038"/>
            <a:ext cx="7475845" cy="404701"/>
          </a:xfrm>
        </p:spPr>
        <p:txBody>
          <a:bodyPr>
            <a:normAutofit fontScale="90000"/>
          </a:bodyPr>
          <a:lstStyle/>
          <a:p>
            <a:r>
              <a:rPr lang="en-US" b="1" dirty="0">
                <a:solidFill>
                  <a:schemeClr val="tx1"/>
                </a:solidFill>
              </a:rPr>
              <a:t>Climate change  Year 9 HT2</a:t>
            </a:r>
          </a:p>
        </p:txBody>
      </p:sp>
      <p:sp>
        <p:nvSpPr>
          <p:cNvPr id="3" name="TextBox 2"/>
          <p:cNvSpPr txBox="1"/>
          <p:nvPr/>
        </p:nvSpPr>
        <p:spPr>
          <a:xfrm>
            <a:off x="64655" y="905164"/>
            <a:ext cx="1717963" cy="510909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0"/>
              </a:spcAft>
            </a:pPr>
            <a:r>
              <a:rPr lang="en-GB" sz="1100" b="1" dirty="0">
                <a:latin typeface="Trebuchet MS" panose="020B0603020202020204" pitchFamily="34" charset="0"/>
                <a:ea typeface="Calibri" panose="020F0502020204030204" pitchFamily="34" charset="0"/>
                <a:cs typeface="Times New Roman" panose="02020603050405020304" pitchFamily="18" charset="0"/>
              </a:rPr>
              <a:t>KEY VOCABULARY</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Adaptation</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Alternative energy</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Atmosphere</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Axial tilt</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Carbon capture and storage (CCS)</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Carbon dioxide</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Carbon sinks</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Climate change</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Eccentricity</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Enhanced greenhouse effect</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Fossil fuel</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Global warming</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Greenhouse effect</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Greenhouse gas</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Ice cores</a:t>
            </a:r>
          </a:p>
          <a:p>
            <a:pPr>
              <a:spcAft>
                <a:spcPts val="0"/>
              </a:spcAft>
            </a:pPr>
            <a:r>
              <a:rPr lang="en-GB" sz="1100" dirty="0" err="1">
                <a:latin typeface="Trebuchet MS" panose="020B0603020202020204" pitchFamily="34" charset="0"/>
                <a:ea typeface="Calibri" panose="020F0502020204030204" pitchFamily="34" charset="0"/>
                <a:cs typeface="Times New Roman" panose="02020603050405020304" pitchFamily="18" charset="0"/>
              </a:rPr>
              <a:t>Milankovitch</a:t>
            </a:r>
            <a:r>
              <a:rPr lang="en-GB" sz="1100" dirty="0">
                <a:latin typeface="Trebuchet MS" panose="020B0603020202020204" pitchFamily="34" charset="0"/>
                <a:ea typeface="Calibri" panose="020F0502020204030204" pitchFamily="34" charset="0"/>
                <a:cs typeface="Times New Roman" panose="02020603050405020304" pitchFamily="18" charset="0"/>
              </a:rPr>
              <a:t> cycle</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Mitigation</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Nitrous oxide</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Precession</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Quaternary period</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Renewable energy</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Solar flare</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Solar radiation</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Sunspots</a:t>
            </a:r>
          </a:p>
          <a:p>
            <a:pPr>
              <a:spcAft>
                <a:spcPts val="0"/>
              </a:spcAft>
            </a:pPr>
            <a:r>
              <a:rPr lang="en-GB" sz="1100" dirty="0">
                <a:latin typeface="Trebuchet MS" panose="020B0603020202020204" pitchFamily="34" charset="0"/>
                <a:ea typeface="Calibri" panose="020F0502020204030204" pitchFamily="34" charset="0"/>
                <a:cs typeface="Times New Roman" panose="02020603050405020304" pitchFamily="18" charset="0"/>
              </a:rPr>
              <a:t>Volcanic eruption</a:t>
            </a:r>
            <a:endParaRPr lang="en-GB" sz="1100" dirty="0">
              <a:ea typeface="Calibri" panose="020F0502020204030204" pitchFamily="34" charset="0"/>
              <a:cs typeface="Times New Roman" panose="02020603050405020304" pitchFamily="18" charset="0"/>
            </a:endParaRPr>
          </a:p>
          <a:p>
            <a:endParaRPr lang="en-GB" dirty="0"/>
          </a:p>
        </p:txBody>
      </p:sp>
      <p:pic>
        <p:nvPicPr>
          <p:cNvPr id="4" name="Picture 3"/>
          <p:cNvPicPr>
            <a:picLocks noChangeAspect="1"/>
          </p:cNvPicPr>
          <p:nvPr/>
        </p:nvPicPr>
        <p:blipFill>
          <a:blip r:embed="rId2"/>
          <a:stretch>
            <a:fillRect/>
          </a:stretch>
        </p:blipFill>
        <p:spPr>
          <a:xfrm>
            <a:off x="1871328" y="905164"/>
            <a:ext cx="2288865" cy="168101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4248903" y="895925"/>
            <a:ext cx="4333602" cy="1791855"/>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1871328" y="2687780"/>
            <a:ext cx="2297141" cy="166199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Evidence for past changes in climate:</a:t>
            </a:r>
          </a:p>
          <a:p>
            <a:pPr marL="171450" indent="-171450">
              <a:buFont typeface="Wingdings" panose="05000000000000000000" pitchFamily="2" charset="2"/>
              <a:buChar char="§"/>
            </a:pPr>
            <a:r>
              <a:rPr lang="en-GB" sz="1200" dirty="0"/>
              <a:t>Ice cores</a:t>
            </a:r>
          </a:p>
          <a:p>
            <a:pPr marL="171450" indent="-171450">
              <a:buFont typeface="Wingdings" panose="05000000000000000000" pitchFamily="2" charset="2"/>
              <a:buChar char="§"/>
            </a:pPr>
            <a:r>
              <a:rPr lang="en-GB" sz="1200" dirty="0"/>
              <a:t>Ocean sediments</a:t>
            </a:r>
          </a:p>
          <a:p>
            <a:pPr marL="171450" indent="-171450">
              <a:buFont typeface="Wingdings" panose="05000000000000000000" pitchFamily="2" charset="2"/>
              <a:buChar char="§"/>
            </a:pPr>
            <a:r>
              <a:rPr lang="en-GB" sz="1200" dirty="0"/>
              <a:t>Rising sea levels</a:t>
            </a:r>
          </a:p>
          <a:p>
            <a:pPr marL="171450" indent="-171450">
              <a:buFont typeface="Wingdings" panose="05000000000000000000" pitchFamily="2" charset="2"/>
              <a:buChar char="§"/>
            </a:pPr>
            <a:r>
              <a:rPr lang="en-GB" sz="1200" dirty="0"/>
              <a:t>Shrinking glaciers</a:t>
            </a:r>
          </a:p>
          <a:p>
            <a:pPr marL="171450" indent="-171450">
              <a:buFont typeface="Wingdings" panose="05000000000000000000" pitchFamily="2" charset="2"/>
              <a:buChar char="§"/>
            </a:pPr>
            <a:r>
              <a:rPr lang="en-GB" sz="1200" dirty="0"/>
              <a:t>Shrinking sea ice</a:t>
            </a:r>
          </a:p>
          <a:p>
            <a:endParaRPr lang="en-GB" dirty="0"/>
          </a:p>
        </p:txBody>
      </p:sp>
      <p:pic>
        <p:nvPicPr>
          <p:cNvPr id="7" name="Picture 6"/>
          <p:cNvPicPr>
            <a:picLocks noChangeAspect="1"/>
          </p:cNvPicPr>
          <p:nvPr/>
        </p:nvPicPr>
        <p:blipFill>
          <a:blip r:embed="rId4"/>
          <a:stretch>
            <a:fillRect/>
          </a:stretch>
        </p:blipFill>
        <p:spPr>
          <a:xfrm>
            <a:off x="1871327" y="4498107"/>
            <a:ext cx="2989461" cy="2244438"/>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4946071" y="5339245"/>
            <a:ext cx="3556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Natural causes of climate change are:</a:t>
            </a:r>
          </a:p>
          <a:p>
            <a:pPr marL="171450" indent="-171450">
              <a:buFont typeface="Wingdings" panose="05000000000000000000" pitchFamily="2" charset="2"/>
              <a:buChar char="§"/>
            </a:pPr>
            <a:r>
              <a:rPr lang="en-GB" sz="1200" dirty="0"/>
              <a:t>The </a:t>
            </a:r>
            <a:r>
              <a:rPr lang="en-GB" sz="1200" dirty="0" err="1"/>
              <a:t>Milankovitch</a:t>
            </a:r>
            <a:r>
              <a:rPr lang="en-GB" sz="1200" dirty="0"/>
              <a:t> cycles</a:t>
            </a:r>
          </a:p>
          <a:p>
            <a:pPr marL="171450" indent="-171450">
              <a:buFont typeface="Wingdings" panose="05000000000000000000" pitchFamily="2" charset="2"/>
              <a:buChar char="§"/>
            </a:pPr>
            <a:r>
              <a:rPr lang="en-GB" sz="1200" dirty="0"/>
              <a:t>Solar activity: sunspots, solar flares average 11 year cycle</a:t>
            </a:r>
          </a:p>
          <a:p>
            <a:pPr marL="171450" indent="-171450">
              <a:buFont typeface="Wingdings" panose="05000000000000000000" pitchFamily="2" charset="2"/>
              <a:buChar char="§"/>
            </a:pPr>
            <a:r>
              <a:rPr lang="en-GB" sz="1200" dirty="0"/>
              <a:t>Volcanic activity: Ash blocks sun, Sulphur dioxide mixes with water =sulphuric acid = reflects sun= volcanic winter</a:t>
            </a:r>
          </a:p>
        </p:txBody>
      </p:sp>
      <p:graphicFrame>
        <p:nvGraphicFramePr>
          <p:cNvPr id="10" name="Table 9"/>
          <p:cNvGraphicFramePr>
            <a:graphicFrameLocks noGrp="1"/>
          </p:cNvGraphicFramePr>
          <p:nvPr/>
        </p:nvGraphicFramePr>
        <p:xfrm>
          <a:off x="4257179" y="3052340"/>
          <a:ext cx="4748276" cy="1371600"/>
        </p:xfrm>
        <a:graphic>
          <a:graphicData uri="http://schemas.openxmlformats.org/drawingml/2006/table">
            <a:tbl>
              <a:tblPr firstRow="1" bandRow="1">
                <a:tableStyleId>{073A0DAA-6AF3-43AB-8588-CEC1D06C72B9}</a:tableStyleId>
              </a:tblPr>
              <a:tblGrid>
                <a:gridCol w="892264">
                  <a:extLst>
                    <a:ext uri="{9D8B030D-6E8A-4147-A177-3AD203B41FA5}">
                      <a16:colId xmlns:a16="http://schemas.microsoft.com/office/drawing/2014/main" val="2023572442"/>
                    </a:ext>
                  </a:extLst>
                </a:gridCol>
                <a:gridCol w="1267165">
                  <a:extLst>
                    <a:ext uri="{9D8B030D-6E8A-4147-A177-3AD203B41FA5}">
                      <a16:colId xmlns:a16="http://schemas.microsoft.com/office/drawing/2014/main" val="1891468320"/>
                    </a:ext>
                  </a:extLst>
                </a:gridCol>
                <a:gridCol w="959746">
                  <a:extLst>
                    <a:ext uri="{9D8B030D-6E8A-4147-A177-3AD203B41FA5}">
                      <a16:colId xmlns:a16="http://schemas.microsoft.com/office/drawing/2014/main" val="4282528933"/>
                    </a:ext>
                  </a:extLst>
                </a:gridCol>
                <a:gridCol w="1629101">
                  <a:extLst>
                    <a:ext uri="{9D8B030D-6E8A-4147-A177-3AD203B41FA5}">
                      <a16:colId xmlns:a16="http://schemas.microsoft.com/office/drawing/2014/main" val="3372323949"/>
                    </a:ext>
                  </a:extLst>
                </a:gridCol>
              </a:tblGrid>
              <a:tr h="253076">
                <a:tc>
                  <a:txBody>
                    <a:bodyPr/>
                    <a:lstStyle/>
                    <a:p>
                      <a:r>
                        <a:rPr lang="en-GB" sz="1200" b="1" dirty="0">
                          <a:solidFill>
                            <a:schemeClr val="tx1"/>
                          </a:solidFill>
                        </a:rPr>
                        <a:t>Carbon dioxide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Burning fossil fuels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Car exhausts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Deforestation and burning trees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4203705"/>
                  </a:ext>
                </a:extLst>
              </a:tr>
              <a:tr h="370840">
                <a:tc>
                  <a:txBody>
                    <a:bodyPr/>
                    <a:lstStyle/>
                    <a:p>
                      <a:r>
                        <a:rPr lang="en-GB" sz="1200" b="1" dirty="0"/>
                        <a:t>Nitrous 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Sewage 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Car exhausts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Electricity production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356202"/>
                  </a:ext>
                </a:extLst>
              </a:tr>
              <a:tr h="370840">
                <a:tc>
                  <a:txBody>
                    <a:bodyPr/>
                    <a:lstStyle/>
                    <a:p>
                      <a:r>
                        <a:rPr lang="en-GB" sz="1200" b="1" dirty="0"/>
                        <a:t>Methane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Farm livestock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Rice farming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rPr>
                        <a:t>Rotting rubbish in landfill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1196955"/>
                  </a:ext>
                </a:extLst>
              </a:tr>
            </a:tbl>
          </a:graphicData>
        </a:graphic>
      </p:graphicFrame>
      <p:sp>
        <p:nvSpPr>
          <p:cNvPr id="11" name="TextBox 10"/>
          <p:cNvSpPr txBox="1"/>
          <p:nvPr/>
        </p:nvSpPr>
        <p:spPr>
          <a:xfrm>
            <a:off x="4801801" y="2761947"/>
            <a:ext cx="265265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Human causes of climate change</a:t>
            </a:r>
          </a:p>
        </p:txBody>
      </p:sp>
      <p:pic>
        <p:nvPicPr>
          <p:cNvPr id="12" name="Picture 11"/>
          <p:cNvPicPr>
            <a:picLocks noChangeAspect="1"/>
          </p:cNvPicPr>
          <p:nvPr/>
        </p:nvPicPr>
        <p:blipFill>
          <a:blip r:embed="rId5"/>
          <a:stretch>
            <a:fillRect/>
          </a:stretch>
        </p:blipFill>
        <p:spPr>
          <a:xfrm>
            <a:off x="7909981" y="4520643"/>
            <a:ext cx="1095474" cy="730316"/>
          </a:xfrm>
          <a:prstGeom prst="rect">
            <a:avLst/>
          </a:prstGeom>
        </p:spPr>
      </p:pic>
      <p:pic>
        <p:nvPicPr>
          <p:cNvPr id="13" name="Picture 12"/>
          <p:cNvPicPr>
            <a:picLocks noChangeAspect="1"/>
          </p:cNvPicPr>
          <p:nvPr/>
        </p:nvPicPr>
        <p:blipFill>
          <a:blip r:embed="rId6"/>
          <a:stretch>
            <a:fillRect/>
          </a:stretch>
        </p:blipFill>
        <p:spPr>
          <a:xfrm>
            <a:off x="6816437" y="4612881"/>
            <a:ext cx="838632" cy="558071"/>
          </a:xfrm>
          <a:prstGeom prst="rect">
            <a:avLst/>
          </a:prstGeom>
        </p:spPr>
      </p:pic>
      <p:pic>
        <p:nvPicPr>
          <p:cNvPr id="14" name="Picture 13"/>
          <p:cNvPicPr>
            <a:picLocks noChangeAspect="1"/>
          </p:cNvPicPr>
          <p:nvPr/>
        </p:nvPicPr>
        <p:blipFill>
          <a:blip r:embed="rId7"/>
          <a:stretch>
            <a:fillRect/>
          </a:stretch>
        </p:blipFill>
        <p:spPr>
          <a:xfrm>
            <a:off x="5370804" y="4574496"/>
            <a:ext cx="935616" cy="622610"/>
          </a:xfrm>
          <a:prstGeom prst="rect">
            <a:avLst/>
          </a:prstGeom>
        </p:spPr>
      </p:pic>
    </p:spTree>
    <p:extLst>
      <p:ext uri="{BB962C8B-B14F-4D97-AF65-F5344CB8AC3E}">
        <p14:creationId xmlns:p14="http://schemas.microsoft.com/office/powerpoint/2010/main" val="54035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43099" y="145328"/>
            <a:ext cx="7475845" cy="404701"/>
          </a:xfrm>
        </p:spPr>
        <p:txBody>
          <a:bodyPr>
            <a:normAutofit fontScale="90000"/>
          </a:bodyPr>
          <a:lstStyle/>
          <a:p>
            <a:r>
              <a:rPr lang="en-GB" b="1" dirty="0">
                <a:solidFill>
                  <a:schemeClr val="tx1"/>
                </a:solidFill>
              </a:rPr>
              <a:t>Climate change: Management (</a:t>
            </a:r>
            <a:r>
              <a:rPr lang="en-GB" sz="2000" b="1" dirty="0">
                <a:solidFill>
                  <a:schemeClr val="tx1"/>
                </a:solidFill>
              </a:rPr>
              <a:t>adaptation and mitigation</a:t>
            </a:r>
            <a:r>
              <a:rPr lang="en-GB" b="1" dirty="0">
                <a:solidFill>
                  <a:schemeClr val="tx1"/>
                </a:solidFill>
              </a:rPr>
              <a:t>)</a:t>
            </a:r>
            <a:br>
              <a:rPr lang="en-GB" b="1" dirty="0">
                <a:solidFill>
                  <a:schemeClr val="tx1"/>
                </a:solidFill>
              </a:rPr>
            </a:br>
            <a:r>
              <a:rPr lang="en-GB" b="1" dirty="0">
                <a:solidFill>
                  <a:schemeClr val="tx1"/>
                </a:solidFill>
              </a:rPr>
              <a:t>Year 9 HT2</a:t>
            </a:r>
          </a:p>
        </p:txBody>
      </p:sp>
      <p:sp>
        <p:nvSpPr>
          <p:cNvPr id="3" name="TextBox 2"/>
          <p:cNvSpPr txBox="1"/>
          <p:nvPr/>
        </p:nvSpPr>
        <p:spPr>
          <a:xfrm>
            <a:off x="92364" y="914400"/>
            <a:ext cx="233680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Mitigating</a:t>
            </a:r>
            <a:r>
              <a:rPr lang="en-GB" sz="1400" dirty="0"/>
              <a:t> against climate change means reducing the impacts of climate change</a:t>
            </a:r>
          </a:p>
        </p:txBody>
      </p:sp>
      <p:sp>
        <p:nvSpPr>
          <p:cNvPr id="4" name="TextBox 3"/>
          <p:cNvSpPr txBox="1"/>
          <p:nvPr/>
        </p:nvSpPr>
        <p:spPr>
          <a:xfrm>
            <a:off x="92364" y="1821868"/>
            <a:ext cx="3048000"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Alternative energy sources:</a:t>
            </a:r>
          </a:p>
          <a:p>
            <a:pPr marL="285750" indent="-285750">
              <a:buFont typeface="Wingdings" panose="05000000000000000000" pitchFamily="2" charset="2"/>
              <a:buChar char="Ø"/>
            </a:pPr>
            <a:r>
              <a:rPr lang="en-GB" sz="1400" dirty="0"/>
              <a:t>Solar, wind, </a:t>
            </a:r>
          </a:p>
          <a:p>
            <a:pPr marL="285750" indent="-285750">
              <a:buFont typeface="Wingdings" panose="05000000000000000000" pitchFamily="2" charset="2"/>
              <a:buChar char="Ø"/>
            </a:pPr>
            <a:r>
              <a:rPr lang="en-GB" sz="1400" dirty="0"/>
              <a:t>hydroelectric.</a:t>
            </a:r>
          </a:p>
          <a:p>
            <a:pPr marL="285750" indent="-285750">
              <a:buFont typeface="Wingdings" panose="05000000000000000000" pitchFamily="2" charset="2"/>
              <a:buChar char="Ø"/>
            </a:pPr>
            <a:r>
              <a:rPr lang="en-GB" sz="1400" dirty="0"/>
              <a:t>Nuclear</a:t>
            </a:r>
          </a:p>
          <a:p>
            <a:r>
              <a:rPr lang="en-GB" sz="1400" dirty="0"/>
              <a:t>Burring fossil fuels produces greenhouse gases so reducing their use is important in reducing greenhouse gas emissions</a:t>
            </a:r>
          </a:p>
        </p:txBody>
      </p:sp>
      <p:sp>
        <p:nvSpPr>
          <p:cNvPr id="5" name="TextBox 4"/>
          <p:cNvSpPr txBox="1"/>
          <p:nvPr/>
        </p:nvSpPr>
        <p:spPr>
          <a:xfrm>
            <a:off x="92364" y="3739380"/>
            <a:ext cx="30480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Carbon capture:</a:t>
            </a:r>
          </a:p>
          <a:p>
            <a:r>
              <a:rPr lang="en-GB" sz="1200" dirty="0"/>
              <a:t>Filtering carbon out of the air, diluting it in water and injecting it into the ground so it is locked away</a:t>
            </a:r>
          </a:p>
        </p:txBody>
      </p:sp>
      <p:sp>
        <p:nvSpPr>
          <p:cNvPr id="6" name="TextBox 5"/>
          <p:cNvSpPr txBox="1"/>
          <p:nvPr/>
        </p:nvSpPr>
        <p:spPr>
          <a:xfrm>
            <a:off x="92364" y="4672007"/>
            <a:ext cx="3048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Planting trees</a:t>
            </a:r>
            <a:r>
              <a:rPr lang="en-GB" sz="1200" dirty="0"/>
              <a:t>: Trees absorb CO2. The more we plant the more CO2 is locked away</a:t>
            </a:r>
          </a:p>
        </p:txBody>
      </p:sp>
      <p:sp>
        <p:nvSpPr>
          <p:cNvPr id="7" name="TextBox 6"/>
          <p:cNvSpPr txBox="1"/>
          <p:nvPr/>
        </p:nvSpPr>
        <p:spPr>
          <a:xfrm>
            <a:off x="92364" y="5253330"/>
            <a:ext cx="30480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International agreements:</a:t>
            </a:r>
          </a:p>
          <a:p>
            <a:r>
              <a:rPr lang="en-GB" sz="1200" dirty="0"/>
              <a:t>2005 in Kyoto</a:t>
            </a:r>
          </a:p>
          <a:p>
            <a:r>
              <a:rPr lang="en-GB" sz="1200" dirty="0"/>
              <a:t>2009 in Copenhagen</a:t>
            </a:r>
          </a:p>
          <a:p>
            <a:r>
              <a:rPr lang="en-GB" sz="1200" dirty="0"/>
              <a:t>2015 in Paris</a:t>
            </a:r>
          </a:p>
          <a:p>
            <a:r>
              <a:rPr lang="en-GB" sz="1200" dirty="0"/>
              <a:t>2021 in Glasgow</a:t>
            </a:r>
          </a:p>
        </p:txBody>
      </p:sp>
      <p:sp>
        <p:nvSpPr>
          <p:cNvPr id="8" name="TextBox 7"/>
          <p:cNvSpPr txBox="1"/>
          <p:nvPr/>
        </p:nvSpPr>
        <p:spPr>
          <a:xfrm>
            <a:off x="2512293" y="791289"/>
            <a:ext cx="3066471"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You need to be able to:</a:t>
            </a:r>
          </a:p>
          <a:p>
            <a:pPr marL="285750" indent="-285750">
              <a:buFont typeface="Wingdings" panose="05000000000000000000" pitchFamily="2" charset="2"/>
              <a:buChar char="Ø"/>
            </a:pPr>
            <a:r>
              <a:rPr lang="en-GB" sz="1400" b="1" dirty="0"/>
              <a:t> Describe the methods</a:t>
            </a:r>
          </a:p>
          <a:p>
            <a:pPr marL="285750" indent="-285750">
              <a:buFont typeface="Wingdings" panose="05000000000000000000" pitchFamily="2" charset="2"/>
              <a:buChar char="Ø"/>
            </a:pPr>
            <a:r>
              <a:rPr lang="en-GB" sz="1400" b="1" dirty="0"/>
              <a:t>Explain how they will work</a:t>
            </a:r>
          </a:p>
          <a:p>
            <a:pPr marL="285750" indent="-285750">
              <a:buFont typeface="Wingdings" panose="05000000000000000000" pitchFamily="2" charset="2"/>
              <a:buChar char="Ø"/>
            </a:pPr>
            <a:r>
              <a:rPr lang="en-GB" sz="1400" b="1" dirty="0"/>
              <a:t>Evaluate their effectiveness</a:t>
            </a:r>
          </a:p>
        </p:txBody>
      </p:sp>
      <p:sp>
        <p:nvSpPr>
          <p:cNvPr id="9" name="TextBox 8"/>
          <p:cNvSpPr txBox="1"/>
          <p:nvPr/>
        </p:nvSpPr>
        <p:spPr>
          <a:xfrm>
            <a:off x="5661892" y="827560"/>
            <a:ext cx="249381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Adapting to climate </a:t>
            </a:r>
            <a:r>
              <a:rPr lang="en-GB" sz="1200" dirty="0"/>
              <a:t>change means accepting that things will change and finding ways to alter what we do</a:t>
            </a:r>
          </a:p>
        </p:txBody>
      </p:sp>
      <p:sp>
        <p:nvSpPr>
          <p:cNvPr id="10" name="TextBox 9"/>
          <p:cNvSpPr txBox="1"/>
          <p:nvPr/>
        </p:nvSpPr>
        <p:spPr>
          <a:xfrm>
            <a:off x="5661892" y="1634836"/>
            <a:ext cx="338050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Many changes will have to happen in </a:t>
            </a:r>
            <a:r>
              <a:rPr lang="en-GB" sz="1200" b="1" u="sng" dirty="0"/>
              <a:t>Agriculture</a:t>
            </a:r>
            <a:r>
              <a:rPr lang="en-GB" sz="1200" b="1" dirty="0"/>
              <a:t>:</a:t>
            </a:r>
          </a:p>
          <a:p>
            <a:pPr marL="285750" indent="-285750">
              <a:buFont typeface="Wingdings" panose="05000000000000000000" pitchFamily="2" charset="2"/>
              <a:buChar char="Ø"/>
            </a:pPr>
            <a:r>
              <a:rPr lang="en-GB" sz="1200" dirty="0"/>
              <a:t>Introduce drought resistant plants</a:t>
            </a:r>
          </a:p>
          <a:p>
            <a:pPr marL="285750" indent="-285750">
              <a:buFont typeface="Wingdings" panose="05000000000000000000" pitchFamily="2" charset="2"/>
              <a:buChar char="Ø"/>
            </a:pPr>
            <a:r>
              <a:rPr lang="en-GB" sz="1200" dirty="0"/>
              <a:t>Use new irrigation systems</a:t>
            </a:r>
          </a:p>
          <a:p>
            <a:pPr marL="285750" indent="-285750">
              <a:buFont typeface="Wingdings" panose="05000000000000000000" pitchFamily="2" charset="2"/>
              <a:buChar char="Ø"/>
            </a:pPr>
            <a:r>
              <a:rPr lang="en-GB" sz="1200" dirty="0"/>
              <a:t>Introduce water harvesting</a:t>
            </a:r>
          </a:p>
          <a:p>
            <a:pPr marL="285750" indent="-285750">
              <a:buFont typeface="Wingdings" panose="05000000000000000000" pitchFamily="2" charset="2"/>
              <a:buChar char="Ø"/>
            </a:pPr>
            <a:r>
              <a:rPr lang="en-GB" sz="1200" dirty="0"/>
              <a:t>Plant trees for shade</a:t>
            </a:r>
          </a:p>
          <a:p>
            <a:pPr marL="285750" indent="-285750">
              <a:buFont typeface="Wingdings" panose="05000000000000000000" pitchFamily="2" charset="2"/>
              <a:buChar char="Ø"/>
            </a:pPr>
            <a:r>
              <a:rPr lang="en-GB" sz="1200" dirty="0"/>
              <a:t>Change when you plant and sow seeds</a:t>
            </a:r>
          </a:p>
          <a:p>
            <a:endParaRPr lang="en-GB" dirty="0"/>
          </a:p>
        </p:txBody>
      </p:sp>
      <p:sp>
        <p:nvSpPr>
          <p:cNvPr id="11" name="TextBox 10"/>
          <p:cNvSpPr txBox="1"/>
          <p:nvPr/>
        </p:nvSpPr>
        <p:spPr>
          <a:xfrm>
            <a:off x="5661892" y="3214383"/>
            <a:ext cx="338050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Managing </a:t>
            </a:r>
            <a:r>
              <a:rPr lang="en-GB" sz="1200" b="1" u="sng" dirty="0"/>
              <a:t>water supply </a:t>
            </a:r>
            <a:r>
              <a:rPr lang="en-GB" sz="1200" dirty="0"/>
              <a:t>will become increasingly important:</a:t>
            </a:r>
          </a:p>
          <a:p>
            <a:r>
              <a:rPr lang="en-GB" sz="1200" dirty="0"/>
              <a:t>Harvesting water off glaciers in the summer and storing it so it freezes in winter ready to provide regular water supply in the summer as the ice melts</a:t>
            </a:r>
          </a:p>
        </p:txBody>
      </p:sp>
      <p:sp>
        <p:nvSpPr>
          <p:cNvPr id="12" name="TextBox 11"/>
          <p:cNvSpPr txBox="1"/>
          <p:nvPr/>
        </p:nvSpPr>
        <p:spPr>
          <a:xfrm>
            <a:off x="5661891" y="4533507"/>
            <a:ext cx="338050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Managing </a:t>
            </a:r>
            <a:r>
              <a:rPr lang="en-GB" sz="1200" b="1" u="sng" dirty="0"/>
              <a:t>rising sea levels</a:t>
            </a:r>
            <a:r>
              <a:rPr lang="en-GB" sz="1200" b="1" dirty="0"/>
              <a:t>:</a:t>
            </a:r>
          </a:p>
          <a:p>
            <a:r>
              <a:rPr lang="en-GB" sz="1200" dirty="0"/>
              <a:t>In the Maldives they have</a:t>
            </a:r>
          </a:p>
          <a:p>
            <a:pPr marL="285750" indent="-285750">
              <a:buFont typeface="Wingdings" panose="05000000000000000000" pitchFamily="2" charset="2"/>
              <a:buChar char="Ø"/>
            </a:pPr>
            <a:r>
              <a:rPr lang="en-GB" sz="1200" dirty="0"/>
              <a:t>Built sea walls</a:t>
            </a:r>
          </a:p>
          <a:p>
            <a:pPr marL="285750" indent="-285750">
              <a:buFont typeface="Wingdings" panose="05000000000000000000" pitchFamily="2" charset="2"/>
              <a:buChar char="Ø"/>
            </a:pPr>
            <a:r>
              <a:rPr lang="en-GB" sz="1200" dirty="0"/>
              <a:t>Houses on stilts</a:t>
            </a:r>
          </a:p>
          <a:p>
            <a:pPr marL="285750" indent="-285750">
              <a:buFont typeface="Wingdings" panose="05000000000000000000" pitchFamily="2" charset="2"/>
              <a:buChar char="Ø"/>
            </a:pPr>
            <a:r>
              <a:rPr lang="en-GB" sz="1200" dirty="0"/>
              <a:t>Build artificial islands</a:t>
            </a:r>
          </a:p>
          <a:p>
            <a:pPr marL="285750" indent="-285750">
              <a:buFont typeface="Wingdings" panose="05000000000000000000" pitchFamily="2" charset="2"/>
              <a:buChar char="Ø"/>
            </a:pPr>
            <a:r>
              <a:rPr lang="en-GB" sz="1200" dirty="0"/>
              <a:t>Restore coastal mangrove</a:t>
            </a:r>
          </a:p>
        </p:txBody>
      </p:sp>
      <p:sp>
        <p:nvSpPr>
          <p:cNvPr id="13" name="TextBox 12"/>
          <p:cNvSpPr txBox="1"/>
          <p:nvPr/>
        </p:nvSpPr>
        <p:spPr>
          <a:xfrm>
            <a:off x="3223492" y="1822706"/>
            <a:ext cx="235527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What are the global impacts of climate change</a:t>
            </a:r>
            <a:r>
              <a:rPr lang="en-GB" sz="1200" dirty="0"/>
              <a:t>?</a:t>
            </a:r>
          </a:p>
          <a:p>
            <a:pPr marL="171450" indent="-171450">
              <a:buFont typeface="Wingdings" panose="05000000000000000000" pitchFamily="2" charset="2"/>
              <a:buChar char="Ø"/>
            </a:pPr>
            <a:r>
              <a:rPr lang="en-GB" sz="1200" dirty="0"/>
              <a:t>Lower crop yields</a:t>
            </a:r>
          </a:p>
          <a:p>
            <a:pPr marL="171450" indent="-171450">
              <a:buFont typeface="Wingdings" panose="05000000000000000000" pitchFamily="2" charset="2"/>
              <a:buChar char="Ø"/>
            </a:pPr>
            <a:r>
              <a:rPr lang="en-GB" sz="1200" dirty="0"/>
              <a:t>Increased risks of drought and floods</a:t>
            </a:r>
          </a:p>
          <a:p>
            <a:pPr marL="171450" indent="-171450">
              <a:buFont typeface="Wingdings" panose="05000000000000000000" pitchFamily="2" charset="2"/>
              <a:buChar char="Ø"/>
            </a:pPr>
            <a:r>
              <a:rPr lang="en-GB" sz="1200" dirty="0"/>
              <a:t>Increased heat related diseases</a:t>
            </a:r>
          </a:p>
          <a:p>
            <a:pPr marL="171450" indent="-171450">
              <a:buFont typeface="Wingdings" panose="05000000000000000000" pitchFamily="2" charset="2"/>
              <a:buChar char="Ø"/>
            </a:pPr>
            <a:r>
              <a:rPr lang="en-GB" sz="1200" dirty="0"/>
              <a:t>Stronger tropical storms</a:t>
            </a:r>
          </a:p>
          <a:p>
            <a:pPr marL="171450" indent="-171450">
              <a:buFont typeface="Wingdings" panose="05000000000000000000" pitchFamily="2" charset="2"/>
              <a:buChar char="Ø"/>
            </a:pPr>
            <a:r>
              <a:rPr lang="en-GB" sz="1200" dirty="0"/>
              <a:t>Increased desertification</a:t>
            </a:r>
          </a:p>
          <a:p>
            <a:pPr marL="171450" indent="-171450">
              <a:buFont typeface="Wingdings" panose="05000000000000000000" pitchFamily="2" charset="2"/>
              <a:buChar char="Ø"/>
            </a:pPr>
            <a:r>
              <a:rPr lang="en-GB" sz="1200" dirty="0"/>
              <a:t>Wildlife extinction and changing migration</a:t>
            </a:r>
          </a:p>
          <a:p>
            <a:pPr marL="171450" indent="-171450">
              <a:buFont typeface="Wingdings" panose="05000000000000000000" pitchFamily="2" charset="2"/>
              <a:buChar char="Ø"/>
            </a:pPr>
            <a:r>
              <a:rPr lang="en-GB" sz="1200" dirty="0"/>
              <a:t>Rising sea levels coastal flooding</a:t>
            </a:r>
          </a:p>
        </p:txBody>
      </p:sp>
      <p:sp>
        <p:nvSpPr>
          <p:cNvPr id="14" name="TextBox 13"/>
          <p:cNvSpPr txBox="1"/>
          <p:nvPr/>
        </p:nvSpPr>
        <p:spPr>
          <a:xfrm>
            <a:off x="3223492" y="4235806"/>
            <a:ext cx="235527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Can you identify social, economic and environmental impacts?</a:t>
            </a:r>
          </a:p>
        </p:txBody>
      </p:sp>
      <p:pic>
        <p:nvPicPr>
          <p:cNvPr id="15" name="Picture 14"/>
          <p:cNvPicPr>
            <a:picLocks noChangeAspect="1"/>
          </p:cNvPicPr>
          <p:nvPr/>
        </p:nvPicPr>
        <p:blipFill>
          <a:blip r:embed="rId2"/>
          <a:stretch>
            <a:fillRect/>
          </a:stretch>
        </p:blipFill>
        <p:spPr>
          <a:xfrm>
            <a:off x="3184226" y="4974470"/>
            <a:ext cx="2433802" cy="1734084"/>
          </a:xfrm>
          <a:prstGeom prst="rect">
            <a:avLst/>
          </a:prstGeom>
        </p:spPr>
      </p:pic>
    </p:spTree>
    <p:extLst>
      <p:ext uri="{BB962C8B-B14F-4D97-AF65-F5344CB8AC3E}">
        <p14:creationId xmlns:p14="http://schemas.microsoft.com/office/powerpoint/2010/main" val="226298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Glaciation Year 9 HT3</a:t>
            </a:r>
          </a:p>
        </p:txBody>
      </p:sp>
      <p:sp>
        <p:nvSpPr>
          <p:cNvPr id="14" name="Rectangle 13"/>
          <p:cNvSpPr/>
          <p:nvPr/>
        </p:nvSpPr>
        <p:spPr>
          <a:xfrm>
            <a:off x="133351" y="933450"/>
            <a:ext cx="6191248" cy="990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u="sng" dirty="0">
                <a:solidFill>
                  <a:schemeClr val="tx1"/>
                </a:solidFill>
              </a:rPr>
              <a:t>Tier 3 - Vocabulary</a:t>
            </a:r>
          </a:p>
          <a:p>
            <a:r>
              <a:rPr lang="en-GB" sz="1200" dirty="0">
                <a:solidFill>
                  <a:schemeClr val="tx1"/>
                </a:solidFill>
              </a:rPr>
              <a:t>Ice age, tundra, glacier, glaciated, ice shelf, iceberg, crevasses, erosion, transportation, deposition, plucking, abrasion, freeze-thaw, corries, arêtes, pyramidal peaks, hanging valley, u-shaped valley, ribbon lake, till, terminal moraine, lateral moraine, ground moraine, </a:t>
            </a:r>
            <a:r>
              <a:rPr lang="en-GB" sz="1200" dirty="0" err="1">
                <a:solidFill>
                  <a:schemeClr val="tx1"/>
                </a:solidFill>
              </a:rPr>
              <a:t>erratics</a:t>
            </a:r>
            <a:r>
              <a:rPr lang="en-GB" sz="1200" dirty="0">
                <a:solidFill>
                  <a:schemeClr val="tx1"/>
                </a:solidFill>
              </a:rPr>
              <a:t>, drumlins</a:t>
            </a:r>
          </a:p>
        </p:txBody>
      </p:sp>
      <p:sp>
        <p:nvSpPr>
          <p:cNvPr id="30" name="Rectangle 29"/>
          <p:cNvSpPr/>
          <p:nvPr/>
        </p:nvSpPr>
        <p:spPr>
          <a:xfrm>
            <a:off x="6477000" y="933450"/>
            <a:ext cx="1809751" cy="12382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u="sng" dirty="0">
                <a:solidFill>
                  <a:schemeClr val="tx1"/>
                </a:solidFill>
              </a:rPr>
              <a:t>Tier 2 - Vocabulary</a:t>
            </a:r>
          </a:p>
          <a:p>
            <a:pPr marL="171450" indent="-171450">
              <a:buFont typeface="Arial" panose="020B0604020202020204" pitchFamily="34" charset="0"/>
              <a:buChar char="•"/>
            </a:pPr>
            <a:r>
              <a:rPr lang="en-GB" sz="1200" dirty="0">
                <a:solidFill>
                  <a:schemeClr val="tx1"/>
                </a:solidFill>
              </a:rPr>
              <a:t>Compacted</a:t>
            </a:r>
          </a:p>
          <a:p>
            <a:pPr marL="171450" indent="-171450">
              <a:buFont typeface="Arial" panose="020B0604020202020204" pitchFamily="34" charset="0"/>
              <a:buChar char="•"/>
            </a:pPr>
            <a:r>
              <a:rPr lang="en-GB" sz="1200" dirty="0">
                <a:solidFill>
                  <a:schemeClr val="tx1"/>
                </a:solidFill>
              </a:rPr>
              <a:t>Flow</a:t>
            </a:r>
          </a:p>
          <a:p>
            <a:pPr marL="171450" indent="-171450">
              <a:buFont typeface="Arial" panose="020B0604020202020204" pitchFamily="34" charset="0"/>
              <a:buChar char="•"/>
            </a:pPr>
            <a:r>
              <a:rPr lang="en-GB" sz="1200" dirty="0">
                <a:solidFill>
                  <a:schemeClr val="tx1"/>
                </a:solidFill>
              </a:rPr>
              <a:t>Spectacular</a:t>
            </a:r>
          </a:p>
          <a:p>
            <a:pPr marL="171450" indent="-171450">
              <a:buFont typeface="Arial" panose="020B0604020202020204" pitchFamily="34" charset="0"/>
              <a:buChar char="•"/>
            </a:pPr>
            <a:r>
              <a:rPr lang="en-GB" sz="1200" dirty="0">
                <a:solidFill>
                  <a:schemeClr val="tx1"/>
                </a:solidFill>
              </a:rPr>
              <a:t>Bulldoze</a:t>
            </a:r>
          </a:p>
          <a:p>
            <a:pPr marL="171450" indent="-171450">
              <a:buFont typeface="Arial" panose="020B0604020202020204" pitchFamily="34" charset="0"/>
              <a:buChar char="•"/>
            </a:pPr>
            <a:r>
              <a:rPr lang="en-GB" sz="1200" dirty="0">
                <a:solidFill>
                  <a:schemeClr val="tx1"/>
                </a:solidFill>
              </a:rPr>
              <a:t>Route</a:t>
            </a:r>
          </a:p>
        </p:txBody>
      </p:sp>
      <p:sp>
        <p:nvSpPr>
          <p:cNvPr id="15" name="Rectangle 14"/>
          <p:cNvSpPr/>
          <p:nvPr/>
        </p:nvSpPr>
        <p:spPr>
          <a:xfrm>
            <a:off x="133351" y="2057402"/>
            <a:ext cx="3019424" cy="471487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u="sng" dirty="0">
                <a:solidFill>
                  <a:schemeClr val="tx1"/>
                </a:solidFill>
              </a:rPr>
              <a:t>What and where are glaciers?</a:t>
            </a:r>
            <a:endParaRPr lang="en-GB" sz="1100" u="sng" dirty="0">
              <a:solidFill>
                <a:schemeClr val="tx1"/>
              </a:solidFill>
            </a:endParaRPr>
          </a:p>
          <a:p>
            <a:pPr algn="ctr"/>
            <a:endParaRPr lang="en-GB" sz="1100" b="1" dirty="0">
              <a:solidFill>
                <a:schemeClr val="tx1"/>
              </a:solidFill>
            </a:endParaRPr>
          </a:p>
          <a:p>
            <a:pPr marL="171450" indent="-171450">
              <a:buFont typeface="Arial" panose="020B0604020202020204" pitchFamily="34" charset="0"/>
              <a:buChar char="•"/>
            </a:pPr>
            <a:r>
              <a:rPr lang="en-GB" sz="1100" dirty="0">
                <a:solidFill>
                  <a:schemeClr val="tx1"/>
                </a:solidFill>
              </a:rPr>
              <a:t>During the last </a:t>
            </a:r>
            <a:r>
              <a:rPr lang="en-GB" sz="1100" b="1" dirty="0">
                <a:solidFill>
                  <a:schemeClr val="tx1"/>
                </a:solidFill>
              </a:rPr>
              <a:t>ice age </a:t>
            </a:r>
            <a:r>
              <a:rPr lang="en-GB" sz="1100" dirty="0">
                <a:solidFill>
                  <a:schemeClr val="tx1"/>
                </a:solidFill>
              </a:rPr>
              <a:t>ice covered about a third of Earth’s land.</a:t>
            </a:r>
          </a:p>
          <a:p>
            <a:pPr marL="171450" indent="-171450">
              <a:buFont typeface="Arial" panose="020B0604020202020204" pitchFamily="34" charset="0"/>
              <a:buChar char="•"/>
            </a:pPr>
            <a:r>
              <a:rPr lang="en-GB" sz="1100" b="1" dirty="0">
                <a:solidFill>
                  <a:schemeClr val="tx1"/>
                </a:solidFill>
              </a:rPr>
              <a:t>Glaciers</a:t>
            </a:r>
            <a:r>
              <a:rPr lang="en-GB" sz="1100" dirty="0">
                <a:solidFill>
                  <a:schemeClr val="tx1"/>
                </a:solidFill>
              </a:rPr>
              <a:t> are large masses of ice that flow across the land. Giant glaciers are called </a:t>
            </a:r>
            <a:r>
              <a:rPr lang="en-GB" sz="1100" b="1" dirty="0">
                <a:solidFill>
                  <a:schemeClr val="tx1"/>
                </a:solidFill>
              </a:rPr>
              <a:t>ice sheets.</a:t>
            </a:r>
          </a:p>
          <a:p>
            <a:pPr marL="171450" indent="-171450">
              <a:buFont typeface="Arial" panose="020B0604020202020204" pitchFamily="34" charset="0"/>
              <a:buChar char="•"/>
            </a:pPr>
            <a:r>
              <a:rPr lang="en-GB" sz="1100" dirty="0">
                <a:solidFill>
                  <a:schemeClr val="tx1"/>
                </a:solidFill>
              </a:rPr>
              <a:t>Glaciers are found on every continent.</a:t>
            </a:r>
          </a:p>
          <a:p>
            <a:pPr marL="171450" indent="-171450">
              <a:buFont typeface="Arial" panose="020B0604020202020204" pitchFamily="34" charset="0"/>
              <a:buChar char="•"/>
            </a:pPr>
            <a:r>
              <a:rPr lang="en-GB" sz="1100" dirty="0">
                <a:solidFill>
                  <a:schemeClr val="tx1"/>
                </a:solidFill>
              </a:rPr>
              <a:t>Antarctica and Greenland contain 99% of Earth’s ice.</a:t>
            </a:r>
          </a:p>
          <a:p>
            <a:pPr marL="171450" indent="-171450">
              <a:buFont typeface="Arial" panose="020B0604020202020204" pitchFamily="34" charset="0"/>
              <a:buChar char="•"/>
            </a:pPr>
            <a:r>
              <a:rPr lang="en-GB" sz="1100" dirty="0">
                <a:solidFill>
                  <a:schemeClr val="tx1"/>
                </a:solidFill>
              </a:rPr>
              <a:t>Mountain or alpine glaciers are much smaller than ice sheets.</a:t>
            </a:r>
          </a:p>
          <a:p>
            <a:pPr marL="171450" indent="-171450">
              <a:buFont typeface="Arial" panose="020B0604020202020204" pitchFamily="34" charset="0"/>
              <a:buChar char="•"/>
            </a:pPr>
            <a:r>
              <a:rPr lang="en-GB" sz="1100" dirty="0">
                <a:solidFill>
                  <a:schemeClr val="tx1"/>
                </a:solidFill>
              </a:rPr>
              <a:t>Glaciers depend on snow. They form when snow falls layer upon layer and become </a:t>
            </a:r>
            <a:r>
              <a:rPr lang="en-GB" sz="1100" b="1" dirty="0">
                <a:solidFill>
                  <a:schemeClr val="tx1"/>
                </a:solidFill>
              </a:rPr>
              <a:t>compacted</a:t>
            </a:r>
            <a:r>
              <a:rPr lang="en-GB" sz="1100" dirty="0">
                <a:solidFill>
                  <a:schemeClr val="tx1"/>
                </a:solidFill>
              </a:rPr>
              <a:t> into ice. It takes a layer of snow 10m thick to make 1m of ice. As the ice gets heavier it starts to </a:t>
            </a:r>
            <a:r>
              <a:rPr lang="en-GB" sz="1100" b="1" dirty="0">
                <a:solidFill>
                  <a:schemeClr val="tx1"/>
                </a:solidFill>
              </a:rPr>
              <a:t>flow</a:t>
            </a:r>
            <a:r>
              <a:rPr lang="en-GB" sz="1100" dirty="0">
                <a:solidFill>
                  <a:schemeClr val="tx1"/>
                </a:solidFill>
              </a:rPr>
              <a:t>.</a:t>
            </a:r>
          </a:p>
          <a:p>
            <a:pPr marL="171450" indent="-171450">
              <a:buFont typeface="Arial" panose="020B0604020202020204" pitchFamily="34" charset="0"/>
              <a:buChar char="•"/>
            </a:pPr>
            <a:r>
              <a:rPr lang="en-GB" sz="1100" dirty="0">
                <a:solidFill>
                  <a:schemeClr val="tx1"/>
                </a:solidFill>
              </a:rPr>
              <a:t>Ice can flow </a:t>
            </a:r>
            <a:r>
              <a:rPr lang="en-GB" sz="1100" i="1" dirty="0">
                <a:solidFill>
                  <a:schemeClr val="tx1"/>
                </a:solidFill>
              </a:rPr>
              <a:t>inside</a:t>
            </a:r>
            <a:r>
              <a:rPr lang="en-GB" sz="1100" b="1" i="1" dirty="0">
                <a:solidFill>
                  <a:schemeClr val="tx1"/>
                </a:solidFill>
              </a:rPr>
              <a:t> </a:t>
            </a:r>
            <a:r>
              <a:rPr lang="en-GB" sz="1100" dirty="0">
                <a:solidFill>
                  <a:schemeClr val="tx1"/>
                </a:solidFill>
              </a:rPr>
              <a:t>a glacier because the ice crystals slide over each other, under pressure. The ice at the bottom of a glacier can melt due to the weight of the glacier causing the glacier to slide along on the melted water.</a:t>
            </a:r>
          </a:p>
          <a:p>
            <a:pPr marL="171450" indent="-171450">
              <a:buFont typeface="Arial" panose="020B0604020202020204" pitchFamily="34" charset="0"/>
              <a:buChar char="•"/>
            </a:pPr>
            <a:r>
              <a:rPr lang="en-GB" sz="1100" dirty="0">
                <a:solidFill>
                  <a:schemeClr val="tx1"/>
                </a:solidFill>
              </a:rPr>
              <a:t>Mountain glaciers flow down the sides of mountains and eventually meet a place where they melt.</a:t>
            </a:r>
          </a:p>
          <a:p>
            <a:pPr marL="171450" indent="-171450">
              <a:buFont typeface="Arial" panose="020B0604020202020204" pitchFamily="34" charset="0"/>
              <a:buChar char="•"/>
            </a:pPr>
            <a:r>
              <a:rPr lang="en-GB" sz="1100" dirty="0">
                <a:solidFill>
                  <a:schemeClr val="tx1"/>
                </a:solidFill>
              </a:rPr>
              <a:t>Ice sheets flow out to the thinnest parts. In Antarctica they flow into the oceans and form </a:t>
            </a:r>
            <a:r>
              <a:rPr lang="en-GB" sz="1100" b="1" dirty="0">
                <a:solidFill>
                  <a:schemeClr val="tx1"/>
                </a:solidFill>
              </a:rPr>
              <a:t>ice shelves</a:t>
            </a:r>
            <a:r>
              <a:rPr lang="en-GB" sz="1100" dirty="0">
                <a:solidFill>
                  <a:schemeClr val="tx1"/>
                </a:solidFill>
              </a:rPr>
              <a:t>.</a:t>
            </a:r>
          </a:p>
        </p:txBody>
      </p:sp>
      <p:sp>
        <p:nvSpPr>
          <p:cNvPr id="31" name="Rectangle 30"/>
          <p:cNvSpPr/>
          <p:nvPr/>
        </p:nvSpPr>
        <p:spPr>
          <a:xfrm>
            <a:off x="3305174" y="2057402"/>
            <a:ext cx="3019424" cy="471487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r>
              <a:rPr lang="en-GB" sz="1100" b="1" u="sng" dirty="0">
                <a:solidFill>
                  <a:schemeClr val="tx1"/>
                </a:solidFill>
              </a:rPr>
              <a:t>How do glaciers shape the land?</a:t>
            </a:r>
          </a:p>
          <a:p>
            <a:pPr algn="ctr"/>
            <a:endParaRPr lang="en-GB" sz="1100" b="1" dirty="0">
              <a:solidFill>
                <a:schemeClr val="tx1"/>
              </a:solidFill>
            </a:endParaRPr>
          </a:p>
          <a:p>
            <a:pPr marL="171450" indent="-171450">
              <a:buFont typeface="Arial" panose="020B0604020202020204" pitchFamily="34" charset="0"/>
              <a:buChar char="•"/>
            </a:pPr>
            <a:r>
              <a:rPr lang="en-GB" sz="1100" dirty="0">
                <a:solidFill>
                  <a:schemeClr val="tx1"/>
                </a:solidFill>
              </a:rPr>
              <a:t>As glaciers flow they scrape and shape the landscape like giant </a:t>
            </a:r>
            <a:r>
              <a:rPr lang="en-GB" sz="1100" b="1" dirty="0">
                <a:solidFill>
                  <a:schemeClr val="tx1"/>
                </a:solidFill>
              </a:rPr>
              <a:t>bulldozers.</a:t>
            </a:r>
          </a:p>
          <a:p>
            <a:endParaRPr lang="en-GB" sz="1100" dirty="0">
              <a:solidFill>
                <a:schemeClr val="tx1"/>
              </a:solidFill>
            </a:endParaRPr>
          </a:p>
          <a:p>
            <a:r>
              <a:rPr lang="en-GB" sz="1100" b="1" u="sng" dirty="0">
                <a:solidFill>
                  <a:schemeClr val="tx1"/>
                </a:solidFill>
              </a:rPr>
              <a:t>Erosion Processes</a:t>
            </a: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r>
              <a:rPr lang="en-GB" sz="1100" b="1" u="sng" dirty="0">
                <a:solidFill>
                  <a:schemeClr val="tx1"/>
                </a:solidFill>
              </a:rPr>
              <a:t>Transportation Processes</a:t>
            </a:r>
          </a:p>
          <a:p>
            <a:endParaRPr lang="en-GB" sz="1100" b="1" u="sng"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pPr algn="ctr"/>
            <a:endParaRPr lang="en-GB" sz="1100" b="1" dirty="0">
              <a:solidFill>
                <a:schemeClr val="tx1"/>
              </a:solidFill>
            </a:endParaRPr>
          </a:p>
          <a:p>
            <a:r>
              <a:rPr lang="en-GB" sz="1100" b="1" u="sng" dirty="0">
                <a:solidFill>
                  <a:schemeClr val="tx1"/>
                </a:solidFill>
              </a:rPr>
              <a:t>Deposition Processes</a:t>
            </a:r>
          </a:p>
          <a:p>
            <a:r>
              <a:rPr lang="en-GB" sz="1100" b="1" dirty="0">
                <a:solidFill>
                  <a:schemeClr val="tx1"/>
                </a:solidFill>
              </a:rPr>
              <a:t>Till</a:t>
            </a:r>
            <a:r>
              <a:rPr lang="en-GB" sz="1100" dirty="0">
                <a:solidFill>
                  <a:schemeClr val="tx1"/>
                </a:solidFill>
              </a:rPr>
              <a:t> is the load in a glacier which has fallen to the floor. Water melting from ice is called</a:t>
            </a:r>
            <a:r>
              <a:rPr lang="en-GB" sz="1100" b="1" dirty="0">
                <a:solidFill>
                  <a:schemeClr val="tx1"/>
                </a:solidFill>
              </a:rPr>
              <a:t> melt water. </a:t>
            </a:r>
            <a:r>
              <a:rPr lang="en-GB" sz="1100" dirty="0">
                <a:solidFill>
                  <a:schemeClr val="tx1"/>
                </a:solidFill>
              </a:rPr>
              <a:t>It runs off to feed rivers and lakes.</a:t>
            </a:r>
            <a:endParaRPr lang="en-GB" sz="1100" b="1" dirty="0">
              <a:solidFill>
                <a:schemeClr val="tx1"/>
              </a:solidFill>
            </a:endParaRPr>
          </a:p>
          <a:p>
            <a:endParaRPr lang="en-GB" sz="1100" b="1" dirty="0">
              <a:solidFill>
                <a:schemeClr val="tx1"/>
              </a:solidFill>
            </a:endParaRPr>
          </a:p>
          <a:p>
            <a:pPr algn="ctr"/>
            <a:endParaRPr lang="en-GB" sz="1100" b="1" dirty="0">
              <a:solidFill>
                <a:schemeClr val="tx1"/>
              </a:solidFill>
            </a:endParaRPr>
          </a:p>
          <a:p>
            <a:pPr algn="ctr"/>
            <a:endParaRPr lang="en-GB" sz="1100" dirty="0">
              <a:solidFill>
                <a:schemeClr val="tx1"/>
              </a:solidFill>
            </a:endParaRPr>
          </a:p>
          <a:p>
            <a:pPr algn="ctr"/>
            <a:endParaRPr lang="en-GB" sz="1100" b="1" dirty="0">
              <a:solidFill>
                <a:schemeClr val="tx1"/>
              </a:solidFill>
            </a:endParaRPr>
          </a:p>
        </p:txBody>
      </p:sp>
      <p:sp>
        <p:nvSpPr>
          <p:cNvPr id="17" name="AutoShape 2" descr="See the source 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AutoShape 4" descr="https://static2.mbtfiles.co.uk/media/docs/newdocs/gcse/geography/physical_geography/888726/html/images/image09.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 name="Picture 33"/>
          <p:cNvPicPr>
            <a:picLocks noChangeAspect="1"/>
          </p:cNvPicPr>
          <p:nvPr/>
        </p:nvPicPr>
        <p:blipFill>
          <a:blip r:embed="rId2"/>
          <a:stretch>
            <a:fillRect/>
          </a:stretch>
        </p:blipFill>
        <p:spPr>
          <a:xfrm>
            <a:off x="3355529" y="3108322"/>
            <a:ext cx="2854773" cy="1195700"/>
          </a:xfrm>
          <a:prstGeom prst="rect">
            <a:avLst/>
          </a:prstGeom>
        </p:spPr>
      </p:pic>
      <p:pic>
        <p:nvPicPr>
          <p:cNvPr id="35" name="Picture 34"/>
          <p:cNvPicPr>
            <a:picLocks noChangeAspect="1"/>
          </p:cNvPicPr>
          <p:nvPr/>
        </p:nvPicPr>
        <p:blipFill>
          <a:blip r:embed="rId3"/>
          <a:stretch>
            <a:fillRect/>
          </a:stretch>
        </p:blipFill>
        <p:spPr>
          <a:xfrm>
            <a:off x="3355529" y="4639812"/>
            <a:ext cx="2854773" cy="1231588"/>
          </a:xfrm>
          <a:prstGeom prst="rect">
            <a:avLst/>
          </a:prstGeom>
        </p:spPr>
      </p:pic>
      <p:sp>
        <p:nvSpPr>
          <p:cNvPr id="36" name="Rectangle 35"/>
          <p:cNvSpPr/>
          <p:nvPr/>
        </p:nvSpPr>
        <p:spPr>
          <a:xfrm>
            <a:off x="6476998" y="2282376"/>
            <a:ext cx="2533652" cy="448990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r>
              <a:rPr lang="en-GB" sz="1100" b="1" u="sng" dirty="0">
                <a:solidFill>
                  <a:schemeClr val="tx1"/>
                </a:solidFill>
              </a:rPr>
              <a:t>Landforms shaped by erosion</a:t>
            </a: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r>
              <a:rPr lang="en-GB" sz="1100" b="1" dirty="0">
                <a:solidFill>
                  <a:schemeClr val="tx1"/>
                </a:solidFill>
              </a:rPr>
              <a:t>Corries </a:t>
            </a:r>
            <a:r>
              <a:rPr lang="en-GB" sz="1100" dirty="0">
                <a:solidFill>
                  <a:schemeClr val="tx1"/>
                </a:solidFill>
              </a:rPr>
              <a:t>start as sheltered hollows that are deepened by </a:t>
            </a:r>
            <a:r>
              <a:rPr lang="en-GB" sz="1100" b="1" dirty="0">
                <a:solidFill>
                  <a:schemeClr val="tx1"/>
                </a:solidFill>
              </a:rPr>
              <a:t>abrasion</a:t>
            </a:r>
            <a:r>
              <a:rPr lang="en-GB" sz="1100" dirty="0">
                <a:solidFill>
                  <a:schemeClr val="tx1"/>
                </a:solidFill>
              </a:rPr>
              <a:t> and </a:t>
            </a:r>
            <a:r>
              <a:rPr lang="en-GB" sz="1100" b="1" dirty="0">
                <a:solidFill>
                  <a:schemeClr val="tx1"/>
                </a:solidFill>
              </a:rPr>
              <a:t>plucking</a:t>
            </a:r>
            <a:r>
              <a:rPr lang="en-GB" sz="1100" dirty="0">
                <a:solidFill>
                  <a:schemeClr val="tx1"/>
                </a:solidFill>
              </a:rPr>
              <a:t>.</a:t>
            </a:r>
            <a:r>
              <a:rPr lang="en-GB" sz="1100" b="1" dirty="0">
                <a:solidFill>
                  <a:schemeClr val="tx1"/>
                </a:solidFill>
              </a:rPr>
              <a:t> </a:t>
            </a:r>
            <a:r>
              <a:rPr lang="en-GB" sz="1100" dirty="0">
                <a:solidFill>
                  <a:schemeClr val="tx1"/>
                </a:solidFill>
              </a:rPr>
              <a:t>They can often have lakes in them called </a:t>
            </a:r>
            <a:r>
              <a:rPr lang="en-GB" sz="1100" b="1" dirty="0">
                <a:solidFill>
                  <a:schemeClr val="tx1"/>
                </a:solidFill>
              </a:rPr>
              <a:t>tarns</a:t>
            </a:r>
            <a:r>
              <a:rPr lang="en-GB" sz="1100" dirty="0">
                <a:solidFill>
                  <a:schemeClr val="tx1"/>
                </a:solidFill>
              </a:rPr>
              <a:t>.</a:t>
            </a:r>
          </a:p>
          <a:p>
            <a:endParaRPr lang="en-GB" sz="1100" b="1" u="sng" dirty="0">
              <a:solidFill>
                <a:schemeClr val="tx1"/>
              </a:solidFill>
            </a:endParaRPr>
          </a:p>
          <a:p>
            <a:r>
              <a:rPr lang="en-GB" sz="1100" b="1" dirty="0">
                <a:solidFill>
                  <a:schemeClr val="tx1"/>
                </a:solidFill>
              </a:rPr>
              <a:t>Arêtes </a:t>
            </a:r>
            <a:r>
              <a:rPr lang="en-GB" sz="1100" dirty="0">
                <a:solidFill>
                  <a:schemeClr val="tx1"/>
                </a:solidFill>
              </a:rPr>
              <a:t>are a sharp ridge formed by two back-to-back corries.</a:t>
            </a:r>
          </a:p>
          <a:p>
            <a:endParaRPr lang="en-GB" sz="1100" b="1" dirty="0">
              <a:solidFill>
                <a:schemeClr val="tx1"/>
              </a:solidFill>
            </a:endParaRPr>
          </a:p>
          <a:p>
            <a:r>
              <a:rPr lang="en-GB" sz="1100" b="1" dirty="0">
                <a:solidFill>
                  <a:schemeClr val="tx1"/>
                </a:solidFill>
              </a:rPr>
              <a:t>Pyramidal Peaks </a:t>
            </a:r>
            <a:r>
              <a:rPr lang="en-GB" sz="1100" dirty="0">
                <a:solidFill>
                  <a:schemeClr val="tx1"/>
                </a:solidFill>
              </a:rPr>
              <a:t>are formed by three or four corries forming around a mountain top.</a:t>
            </a:r>
          </a:p>
          <a:p>
            <a:endParaRPr lang="en-GB" sz="1100" b="1" dirty="0">
              <a:solidFill>
                <a:schemeClr val="tx1"/>
              </a:solidFill>
            </a:endParaRPr>
          </a:p>
          <a:p>
            <a:r>
              <a:rPr lang="en-GB" sz="1100" b="1" dirty="0">
                <a:solidFill>
                  <a:schemeClr val="tx1"/>
                </a:solidFill>
              </a:rPr>
              <a:t>U-shaped valleys</a:t>
            </a:r>
            <a:r>
              <a:rPr lang="en-GB" sz="1100" dirty="0">
                <a:solidFill>
                  <a:schemeClr val="tx1"/>
                </a:solidFill>
              </a:rPr>
              <a:t> begin as v-shaped valleys that are bulldozed by a glacier and widened and deepened. They often contain </a:t>
            </a:r>
            <a:r>
              <a:rPr lang="en-GB" sz="1100" b="1" dirty="0">
                <a:solidFill>
                  <a:schemeClr val="tx1"/>
                </a:solidFill>
              </a:rPr>
              <a:t>misfit rivers</a:t>
            </a:r>
            <a:r>
              <a:rPr lang="en-GB" sz="1100" dirty="0">
                <a:solidFill>
                  <a:schemeClr val="tx1"/>
                </a:solidFill>
              </a:rPr>
              <a:t>.</a:t>
            </a: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b="1"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p:txBody>
      </p:sp>
      <p:pic>
        <p:nvPicPr>
          <p:cNvPr id="3" name="Picture 2"/>
          <p:cNvPicPr>
            <a:picLocks noChangeAspect="1"/>
          </p:cNvPicPr>
          <p:nvPr/>
        </p:nvPicPr>
        <p:blipFill>
          <a:blip r:embed="rId4"/>
          <a:stretch>
            <a:fillRect/>
          </a:stretch>
        </p:blipFill>
        <p:spPr>
          <a:xfrm>
            <a:off x="6576628" y="2601462"/>
            <a:ext cx="2357822" cy="1364197"/>
          </a:xfrm>
          <a:prstGeom prst="rect">
            <a:avLst/>
          </a:prstGeom>
        </p:spPr>
      </p:pic>
    </p:spTree>
    <p:extLst>
      <p:ext uri="{BB962C8B-B14F-4D97-AF65-F5344CB8AC3E}">
        <p14:creationId xmlns:p14="http://schemas.microsoft.com/office/powerpoint/2010/main" val="217589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1"/>
                </a:solidFill>
              </a:rPr>
              <a:t>Glaciation  Year 9 HT3</a:t>
            </a:r>
          </a:p>
        </p:txBody>
      </p:sp>
      <p:sp>
        <p:nvSpPr>
          <p:cNvPr id="3" name="Rectangle 2"/>
          <p:cNvSpPr/>
          <p:nvPr/>
        </p:nvSpPr>
        <p:spPr>
          <a:xfrm>
            <a:off x="6197994" y="2095503"/>
            <a:ext cx="2822181" cy="46481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r>
              <a:rPr lang="en-GB" sz="1100" b="1" u="sng" dirty="0">
                <a:solidFill>
                  <a:schemeClr val="tx1"/>
                </a:solidFill>
              </a:rPr>
              <a:t>What was Europe like in the last ice age?</a:t>
            </a:r>
            <a:endParaRPr lang="en-GB" sz="1100" u="sng" dirty="0">
              <a:solidFill>
                <a:schemeClr val="tx1"/>
              </a:solidFill>
            </a:endParaRPr>
          </a:p>
          <a:p>
            <a:endParaRPr lang="en-GB" sz="1100" b="1" u="sng" dirty="0">
              <a:solidFill>
                <a:schemeClr val="tx1"/>
              </a:solidFill>
            </a:endParaRPr>
          </a:p>
          <a:p>
            <a:pPr marL="171450" indent="-171450">
              <a:buFont typeface="Arial" panose="020B0604020202020204" pitchFamily="34" charset="0"/>
              <a:buChar char="•"/>
            </a:pPr>
            <a:r>
              <a:rPr lang="en-GB" sz="1100" dirty="0">
                <a:solidFill>
                  <a:schemeClr val="tx1"/>
                </a:solidFill>
              </a:rPr>
              <a:t>The last ice age began around 110,000 years ago. An ice sheet spread over much of northern Europe, and most of the British Isles.</a:t>
            </a:r>
          </a:p>
          <a:p>
            <a:pPr marL="171450" indent="-171450">
              <a:buFont typeface="Arial" panose="020B0604020202020204" pitchFamily="34" charset="0"/>
              <a:buChar char="•"/>
            </a:pPr>
            <a:r>
              <a:rPr lang="en-GB" sz="1100" dirty="0">
                <a:solidFill>
                  <a:schemeClr val="tx1"/>
                </a:solidFill>
              </a:rPr>
              <a:t>The ice sheet did not cover the whole of Britain, but the areas that were not covered where </a:t>
            </a:r>
            <a:r>
              <a:rPr lang="en-GB" sz="1100" b="1" dirty="0">
                <a:solidFill>
                  <a:schemeClr val="tx1"/>
                </a:solidFill>
              </a:rPr>
              <a:t>tundra</a:t>
            </a:r>
            <a:r>
              <a:rPr lang="en-GB" sz="1100" dirty="0">
                <a:solidFill>
                  <a:schemeClr val="tx1"/>
                </a:solidFill>
              </a:rPr>
              <a:t>. The ground was deeply frozen and only the surface thawed in summer. There was limited vegetation and animal life (Woolly mammoth, bison, Arctic fox).</a:t>
            </a:r>
          </a:p>
          <a:p>
            <a:pPr marL="171450" indent="-171450">
              <a:buFont typeface="Arial" panose="020B0604020202020204" pitchFamily="34" charset="0"/>
              <a:buChar char="•"/>
            </a:pPr>
            <a:r>
              <a:rPr lang="en-GB" sz="1100" dirty="0">
                <a:solidFill>
                  <a:schemeClr val="tx1"/>
                </a:solidFill>
              </a:rPr>
              <a:t>By 10 000 years ago, Earth had warmed up again. The ice age ended and the ice over Britain melted away.</a:t>
            </a:r>
          </a:p>
          <a:p>
            <a:pPr marL="171450" indent="-171450">
              <a:buFont typeface="Arial" panose="020B0604020202020204" pitchFamily="34" charset="0"/>
              <a:buChar char="•"/>
            </a:pPr>
            <a:r>
              <a:rPr lang="en-GB" sz="1100" dirty="0">
                <a:solidFill>
                  <a:schemeClr val="tx1"/>
                </a:solidFill>
              </a:rPr>
              <a:t>During the ice age, water levels in the oceans were much lower than today (Up to 120m lower). This meant that Britain was connected the rest of Europe by land.</a:t>
            </a:r>
          </a:p>
          <a:p>
            <a:pPr marL="171450" indent="-171450">
              <a:buFont typeface="Arial" panose="020B0604020202020204" pitchFamily="34" charset="0"/>
              <a:buChar char="•"/>
            </a:pPr>
            <a:r>
              <a:rPr lang="en-GB" sz="1100" dirty="0">
                <a:solidFill>
                  <a:schemeClr val="tx1"/>
                </a:solidFill>
              </a:rPr>
              <a:t>There was nobody in Britain 20 000 years ago. People had arrived there 40 000 years ago, but it became too cold. People returned to Britain </a:t>
            </a:r>
          </a:p>
          <a:p>
            <a:pPr marL="171450" indent="-171450">
              <a:buFont typeface="Arial" panose="020B0604020202020204" pitchFamily="34" charset="0"/>
              <a:buChar char="•"/>
            </a:pPr>
            <a:r>
              <a:rPr lang="en-GB" sz="1100" dirty="0">
                <a:solidFill>
                  <a:schemeClr val="tx1"/>
                </a:solidFill>
              </a:rPr>
              <a:t>12 000 years ago.</a:t>
            </a:r>
          </a:p>
          <a:p>
            <a:pPr marL="171450" indent="-171450">
              <a:buFont typeface="Arial" panose="020B0604020202020204" pitchFamily="34" charset="0"/>
              <a:buChar char="•"/>
            </a:pPr>
            <a:r>
              <a:rPr lang="en-GB" sz="1100" dirty="0">
                <a:solidFill>
                  <a:schemeClr val="tx1"/>
                </a:solidFill>
              </a:rPr>
              <a:t>Britain was cut off from Europe by rising sea levels 8 100 years ago.</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4" name="Rectangle 3"/>
          <p:cNvSpPr/>
          <p:nvPr/>
        </p:nvSpPr>
        <p:spPr>
          <a:xfrm>
            <a:off x="133350" y="748424"/>
            <a:ext cx="8086724" cy="990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u="sng" dirty="0">
                <a:solidFill>
                  <a:schemeClr val="tx1"/>
                </a:solidFill>
              </a:rPr>
              <a:t>Careers linked to glaciated landscapes:</a:t>
            </a:r>
          </a:p>
          <a:p>
            <a:r>
              <a:rPr lang="en-GB" sz="1200" dirty="0">
                <a:solidFill>
                  <a:schemeClr val="tx1"/>
                </a:solidFill>
              </a:rPr>
              <a:t>Glaciologist – A scientist who conducts tests to understand the movement and processes of glaciers and snow.</a:t>
            </a:r>
          </a:p>
          <a:p>
            <a:r>
              <a:rPr lang="en-GB" sz="1200" dirty="0">
                <a:solidFill>
                  <a:schemeClr val="tx1"/>
                </a:solidFill>
              </a:rPr>
              <a:t>Ski-instructor – Someone who teaches skiing to large groups of people of similar ability or to individuals.</a:t>
            </a:r>
          </a:p>
          <a:p>
            <a:r>
              <a:rPr lang="en-GB" sz="1200" dirty="0">
                <a:solidFill>
                  <a:schemeClr val="tx1"/>
                </a:solidFill>
              </a:rPr>
              <a:t>Mountain Rescue - teams of highly trained individuals who come to the aid of the injured, unwell, lost or missing in our mountain regions</a:t>
            </a:r>
            <a:endParaRPr lang="en-GB" sz="1000" dirty="0">
              <a:solidFill>
                <a:schemeClr val="tx1"/>
              </a:solidFill>
            </a:endParaRPr>
          </a:p>
        </p:txBody>
      </p:sp>
      <p:sp>
        <p:nvSpPr>
          <p:cNvPr id="5" name="Rectangle 4"/>
          <p:cNvSpPr/>
          <p:nvPr/>
        </p:nvSpPr>
        <p:spPr>
          <a:xfrm>
            <a:off x="3188094" y="2035479"/>
            <a:ext cx="3009900" cy="46481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r>
              <a:rPr lang="en-GB" sz="1100" b="1" u="sng" dirty="0">
                <a:solidFill>
                  <a:schemeClr val="tx1"/>
                </a:solidFill>
              </a:rPr>
              <a:t>Landforms shaped by deposition</a:t>
            </a:r>
          </a:p>
          <a:p>
            <a:r>
              <a:rPr lang="en-GB" sz="1100" b="1" dirty="0">
                <a:solidFill>
                  <a:schemeClr val="tx1"/>
                </a:solidFill>
              </a:rPr>
              <a:t>Different types of moraine:</a:t>
            </a:r>
          </a:p>
          <a:p>
            <a:endParaRPr lang="en-GB" sz="1100" b="1"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endParaRPr lang="en-GB" sz="1100" b="1" dirty="0">
              <a:solidFill>
                <a:schemeClr val="tx1"/>
              </a:solidFill>
            </a:endParaRPr>
          </a:p>
          <a:p>
            <a:endParaRPr lang="en-GB" sz="1100" b="1" dirty="0">
              <a:solidFill>
                <a:schemeClr val="tx1"/>
              </a:solidFill>
            </a:endParaRPr>
          </a:p>
          <a:p>
            <a:r>
              <a:rPr lang="en-GB" sz="1100" b="1" dirty="0" err="1">
                <a:solidFill>
                  <a:schemeClr val="tx1"/>
                </a:solidFill>
              </a:rPr>
              <a:t>Erratics</a:t>
            </a:r>
            <a:r>
              <a:rPr lang="en-GB" sz="1100" b="1" dirty="0">
                <a:solidFill>
                  <a:schemeClr val="tx1"/>
                </a:solidFill>
              </a:rPr>
              <a:t> </a:t>
            </a:r>
            <a:r>
              <a:rPr lang="en-GB" sz="1100" dirty="0">
                <a:solidFill>
                  <a:schemeClr val="tx1"/>
                </a:solidFill>
              </a:rPr>
              <a:t>are huge rocks that are dropped as the ice melts. They may be a long way from where they started.</a:t>
            </a:r>
          </a:p>
          <a:p>
            <a:endParaRPr lang="en-GB" sz="1100" dirty="0">
              <a:solidFill>
                <a:schemeClr val="tx1"/>
              </a:solidFill>
            </a:endParaRPr>
          </a:p>
          <a:p>
            <a:r>
              <a:rPr lang="en-GB" sz="1100" b="1" dirty="0">
                <a:solidFill>
                  <a:schemeClr val="tx1"/>
                </a:solidFill>
              </a:rPr>
              <a:t>Drumlins</a:t>
            </a:r>
            <a:r>
              <a:rPr lang="en-GB" sz="1100" dirty="0">
                <a:solidFill>
                  <a:schemeClr val="tx1"/>
                </a:solidFill>
              </a:rPr>
              <a:t> are low hills, shaped like the back of a spoon. </a:t>
            </a:r>
            <a:endParaRPr lang="en-GB" sz="1100" b="1"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r>
              <a:rPr lang="en-GB" sz="1100" dirty="0">
                <a:solidFill>
                  <a:schemeClr val="tx1"/>
                </a:solidFill>
              </a:rPr>
              <a:t> </a:t>
            </a:r>
            <a:endParaRPr lang="en-GB" sz="1100" b="1"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p:txBody>
      </p:sp>
      <p:pic>
        <p:nvPicPr>
          <p:cNvPr id="6" name="Picture 5"/>
          <p:cNvPicPr>
            <a:picLocks noChangeAspect="1"/>
          </p:cNvPicPr>
          <p:nvPr/>
        </p:nvPicPr>
        <p:blipFill>
          <a:blip r:embed="rId2"/>
          <a:stretch>
            <a:fillRect/>
          </a:stretch>
        </p:blipFill>
        <p:spPr>
          <a:xfrm>
            <a:off x="3188094" y="2485823"/>
            <a:ext cx="2815438" cy="1526780"/>
          </a:xfrm>
          <a:prstGeom prst="rect">
            <a:avLst/>
          </a:prstGeom>
        </p:spPr>
      </p:pic>
      <p:pic>
        <p:nvPicPr>
          <p:cNvPr id="7" name="Picture 6"/>
          <p:cNvPicPr>
            <a:picLocks noChangeAspect="1"/>
          </p:cNvPicPr>
          <p:nvPr/>
        </p:nvPicPr>
        <p:blipFill>
          <a:blip r:embed="rId3"/>
          <a:stretch>
            <a:fillRect/>
          </a:stretch>
        </p:blipFill>
        <p:spPr>
          <a:xfrm>
            <a:off x="3188094" y="4136429"/>
            <a:ext cx="2815438" cy="1538260"/>
          </a:xfrm>
          <a:prstGeom prst="rect">
            <a:avLst/>
          </a:prstGeom>
        </p:spPr>
      </p:pic>
      <p:sp>
        <p:nvSpPr>
          <p:cNvPr id="8" name="Rectangle 7"/>
          <p:cNvSpPr/>
          <p:nvPr/>
        </p:nvSpPr>
        <p:spPr>
          <a:xfrm>
            <a:off x="133350" y="2091878"/>
            <a:ext cx="2831707" cy="46518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r>
              <a:rPr lang="en-GB" sz="1100" b="1" u="sng" dirty="0">
                <a:solidFill>
                  <a:schemeClr val="tx1"/>
                </a:solidFill>
              </a:rPr>
              <a:t>Living in a glaciated landscape</a:t>
            </a:r>
          </a:p>
          <a:p>
            <a:pPr algn="ctr"/>
            <a:endParaRPr lang="en-GB" sz="1100" b="1" u="sng" dirty="0">
              <a:solidFill>
                <a:schemeClr val="tx1"/>
              </a:solidFill>
            </a:endParaRPr>
          </a:p>
          <a:p>
            <a:r>
              <a:rPr lang="en-GB" sz="1100" b="1" dirty="0">
                <a:solidFill>
                  <a:schemeClr val="tx1"/>
                </a:solidFill>
              </a:rPr>
              <a:t>Case study: </a:t>
            </a:r>
            <a:r>
              <a:rPr lang="en-GB" sz="1100" dirty="0">
                <a:solidFill>
                  <a:schemeClr val="tx1"/>
                </a:solidFill>
              </a:rPr>
              <a:t>The Lake District is in Cumbria, north west England. It is a national park.</a:t>
            </a:r>
          </a:p>
          <a:p>
            <a:endParaRPr lang="en-GB" sz="500" b="1" dirty="0">
              <a:solidFill>
                <a:schemeClr val="tx1"/>
              </a:solidFill>
            </a:endParaRPr>
          </a:p>
          <a:p>
            <a:r>
              <a:rPr lang="en-GB" sz="1100" b="1" dirty="0">
                <a:solidFill>
                  <a:schemeClr val="tx1"/>
                </a:solidFill>
              </a:rPr>
              <a:t>Glaciation on OS maps:</a:t>
            </a:r>
          </a:p>
          <a:p>
            <a:r>
              <a:rPr lang="en-GB" sz="1100" dirty="0">
                <a:solidFill>
                  <a:schemeClr val="tx1"/>
                </a:solidFill>
              </a:rPr>
              <a:t>On OS maps glaciated areas are often shown with contour lines that are very close together showing steep land. Contour lines help us to pick out landforms left behind by glaciers.</a:t>
            </a: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r>
              <a:rPr lang="en-GB" sz="1100" dirty="0">
                <a:solidFill>
                  <a:schemeClr val="tx1"/>
                </a:solidFill>
              </a:rPr>
              <a:t>People in the Lake District earn money from the landscape through </a:t>
            </a:r>
            <a:r>
              <a:rPr lang="en-GB" sz="1100" b="1" dirty="0">
                <a:solidFill>
                  <a:schemeClr val="tx1"/>
                </a:solidFill>
              </a:rPr>
              <a:t>tourism, farming </a:t>
            </a:r>
            <a:r>
              <a:rPr lang="en-GB" sz="1100" dirty="0">
                <a:solidFill>
                  <a:schemeClr val="tx1"/>
                </a:solidFill>
              </a:rPr>
              <a:t>and </a:t>
            </a:r>
            <a:r>
              <a:rPr lang="en-GB" sz="1100" b="1" dirty="0">
                <a:solidFill>
                  <a:schemeClr val="tx1"/>
                </a:solidFill>
              </a:rPr>
              <a:t>forestry</a:t>
            </a:r>
            <a:r>
              <a:rPr lang="en-GB" sz="1100" dirty="0">
                <a:solidFill>
                  <a:schemeClr val="tx1"/>
                </a:solidFill>
              </a:rPr>
              <a:t>.</a:t>
            </a:r>
          </a:p>
          <a:p>
            <a:pPr algn="ctr"/>
            <a:endParaRPr lang="en-GB" sz="1100" dirty="0">
              <a:solidFill>
                <a:schemeClr val="tx1"/>
              </a:solidFill>
            </a:endParaRPr>
          </a:p>
          <a:p>
            <a:pPr algn="ctr"/>
            <a:endParaRPr lang="en-GB" sz="1100" dirty="0">
              <a:solidFill>
                <a:schemeClr val="tx1"/>
              </a:solidFill>
            </a:endParaRPr>
          </a:p>
          <a:p>
            <a:pPr algn="ctr"/>
            <a:endParaRPr lang="en-GB" sz="1100"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b="1"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a:p>
            <a:pPr algn="ctr"/>
            <a:endParaRPr lang="en-GB" sz="1100" b="1" u="sng" dirty="0">
              <a:solidFill>
                <a:schemeClr val="tx1"/>
              </a:solidFill>
            </a:endParaRPr>
          </a:p>
        </p:txBody>
      </p:sp>
      <p:pic>
        <p:nvPicPr>
          <p:cNvPr id="9" name="Picture 8"/>
          <p:cNvPicPr>
            <a:picLocks noChangeAspect="1"/>
          </p:cNvPicPr>
          <p:nvPr/>
        </p:nvPicPr>
        <p:blipFill>
          <a:blip r:embed="rId4"/>
          <a:stretch>
            <a:fillRect/>
          </a:stretch>
        </p:blipFill>
        <p:spPr>
          <a:xfrm>
            <a:off x="242608" y="3788187"/>
            <a:ext cx="2643468" cy="1142782"/>
          </a:xfrm>
          <a:prstGeom prst="rect">
            <a:avLst/>
          </a:prstGeom>
        </p:spPr>
      </p:pic>
      <p:pic>
        <p:nvPicPr>
          <p:cNvPr id="10" name="Picture 9"/>
          <p:cNvPicPr>
            <a:picLocks noChangeAspect="1"/>
          </p:cNvPicPr>
          <p:nvPr/>
        </p:nvPicPr>
        <p:blipFill>
          <a:blip r:embed="rId5"/>
          <a:stretch>
            <a:fillRect/>
          </a:stretch>
        </p:blipFill>
        <p:spPr>
          <a:xfrm>
            <a:off x="242608" y="5051170"/>
            <a:ext cx="2643468" cy="1150984"/>
          </a:xfrm>
          <a:prstGeom prst="rect">
            <a:avLst/>
          </a:prstGeom>
        </p:spPr>
      </p:pic>
    </p:spTree>
    <p:extLst>
      <p:ext uri="{BB962C8B-B14F-4D97-AF65-F5344CB8AC3E}">
        <p14:creationId xmlns:p14="http://schemas.microsoft.com/office/powerpoint/2010/main" val="68364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chemeClr val="tx1"/>
                </a:solidFill>
              </a:rPr>
              <a:t>Factfulness</a:t>
            </a:r>
            <a:r>
              <a:rPr lang="en-US" b="1" dirty="0">
                <a:solidFill>
                  <a:schemeClr val="tx1"/>
                </a:solidFill>
              </a:rPr>
              <a:t>. A view of development Year 9 HT4</a:t>
            </a:r>
          </a:p>
        </p:txBody>
      </p:sp>
      <p:pic>
        <p:nvPicPr>
          <p:cNvPr id="3" name="Picture 2"/>
          <p:cNvPicPr>
            <a:picLocks noChangeAspect="1"/>
          </p:cNvPicPr>
          <p:nvPr/>
        </p:nvPicPr>
        <p:blipFill>
          <a:blip r:embed="rId2"/>
          <a:stretch>
            <a:fillRect/>
          </a:stretch>
        </p:blipFill>
        <p:spPr>
          <a:xfrm>
            <a:off x="203170" y="957632"/>
            <a:ext cx="2015568" cy="1887167"/>
          </a:xfrm>
          <a:prstGeom prst="rect">
            <a:avLst/>
          </a:prstGeom>
        </p:spPr>
      </p:pic>
      <p:sp>
        <p:nvSpPr>
          <p:cNvPr id="4" name="TextBox 3"/>
          <p:cNvSpPr txBox="1"/>
          <p:nvPr/>
        </p:nvSpPr>
        <p:spPr>
          <a:xfrm>
            <a:off x="2392218" y="800022"/>
            <a:ext cx="204123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Maps of the world can distort our view of the world and make some countries look bigger than they actually are and some look smaller than they actually are.</a:t>
            </a:r>
          </a:p>
        </p:txBody>
      </p:sp>
      <p:pic>
        <p:nvPicPr>
          <p:cNvPr id="5" name="Picture 4"/>
          <p:cNvPicPr>
            <a:picLocks noChangeAspect="1"/>
          </p:cNvPicPr>
          <p:nvPr/>
        </p:nvPicPr>
        <p:blipFill rotWithShape="1">
          <a:blip r:embed="rId3"/>
          <a:srcRect l="2996" t="15503"/>
          <a:stretch/>
        </p:blipFill>
        <p:spPr>
          <a:xfrm>
            <a:off x="4606935" y="957632"/>
            <a:ext cx="2708265" cy="1474423"/>
          </a:xfrm>
          <a:prstGeom prst="rect">
            <a:avLst/>
          </a:prstGeom>
        </p:spPr>
      </p:pic>
      <p:sp>
        <p:nvSpPr>
          <p:cNvPr id="6" name="TextBox 5"/>
          <p:cNvSpPr txBox="1"/>
          <p:nvPr/>
        </p:nvSpPr>
        <p:spPr>
          <a:xfrm>
            <a:off x="7125276" y="951457"/>
            <a:ext cx="123305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Does media hype alter our view of the world</a:t>
            </a:r>
          </a:p>
        </p:txBody>
      </p:sp>
      <p:pic>
        <p:nvPicPr>
          <p:cNvPr id="7" name="Picture 6"/>
          <p:cNvPicPr>
            <a:picLocks noChangeAspect="1"/>
          </p:cNvPicPr>
          <p:nvPr/>
        </p:nvPicPr>
        <p:blipFill>
          <a:blip r:embed="rId4"/>
          <a:stretch>
            <a:fillRect/>
          </a:stretch>
        </p:blipFill>
        <p:spPr>
          <a:xfrm>
            <a:off x="131942" y="2929128"/>
            <a:ext cx="4003313" cy="1299702"/>
          </a:xfrm>
          <a:prstGeom prst="rect">
            <a:avLst/>
          </a:prstGeom>
        </p:spPr>
      </p:pic>
      <p:pic>
        <p:nvPicPr>
          <p:cNvPr id="8" name="Picture 7"/>
          <p:cNvPicPr>
            <a:picLocks noChangeAspect="1"/>
          </p:cNvPicPr>
          <p:nvPr/>
        </p:nvPicPr>
        <p:blipFill>
          <a:blip r:embed="rId5"/>
          <a:stretch>
            <a:fillRect/>
          </a:stretch>
        </p:blipFill>
        <p:spPr>
          <a:xfrm>
            <a:off x="3791671" y="3013802"/>
            <a:ext cx="637535" cy="984674"/>
          </a:xfrm>
          <a:prstGeom prst="rect">
            <a:avLst/>
          </a:prstGeom>
        </p:spPr>
      </p:pic>
      <p:sp>
        <p:nvSpPr>
          <p:cNvPr id="9" name="TextBox 8"/>
          <p:cNvSpPr txBox="1"/>
          <p:nvPr/>
        </p:nvSpPr>
        <p:spPr>
          <a:xfrm>
            <a:off x="64625" y="4313159"/>
            <a:ext cx="4070630"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Hans </a:t>
            </a:r>
            <a:r>
              <a:rPr lang="en-GB" sz="1200" dirty="0" err="1"/>
              <a:t>Rosling</a:t>
            </a:r>
            <a:r>
              <a:rPr lang="en-GB" sz="1200" dirty="0"/>
              <a:t> in his book on </a:t>
            </a:r>
            <a:r>
              <a:rPr lang="en-GB" sz="1200" dirty="0" err="1"/>
              <a:t>Factfulness</a:t>
            </a:r>
            <a:r>
              <a:rPr lang="en-GB" sz="1200" dirty="0"/>
              <a:t> divides the world into 4 income levels.</a:t>
            </a:r>
          </a:p>
          <a:p>
            <a:r>
              <a:rPr lang="en-GB" sz="1200" b="1" dirty="0"/>
              <a:t>Level 1: </a:t>
            </a:r>
            <a:r>
              <a:rPr lang="en-GB" sz="1200" dirty="0"/>
              <a:t>1 billion people live on less than $1 per day. They walk bare foot and may sleep on the floor</a:t>
            </a:r>
          </a:p>
          <a:p>
            <a:r>
              <a:rPr lang="en-GB" sz="1200" b="1" dirty="0"/>
              <a:t>Level 2</a:t>
            </a:r>
            <a:r>
              <a:rPr lang="en-GB" sz="1200" dirty="0"/>
              <a:t>: 3 billion people live on $2-8 per day. You will have shoes and maybe a bike. Your family sleeps on mattresses</a:t>
            </a:r>
          </a:p>
          <a:p>
            <a:r>
              <a:rPr lang="en-GB" sz="1200" b="1" dirty="0"/>
              <a:t>Level 3: </a:t>
            </a:r>
            <a:r>
              <a:rPr lang="en-GB" sz="1200" dirty="0"/>
              <a:t>2 billion people live on $8-32 per day. You may have a motorbike and your children finish school</a:t>
            </a:r>
          </a:p>
          <a:p>
            <a:r>
              <a:rPr lang="en-GB" sz="1200" b="1" dirty="0"/>
              <a:t>Level 4</a:t>
            </a:r>
            <a:r>
              <a:rPr lang="en-GB" sz="1200" dirty="0"/>
              <a:t>: You spend more than $32 per day. You have a car and may be able to go on holiday once a year.  You will have a high school education</a:t>
            </a:r>
          </a:p>
        </p:txBody>
      </p:sp>
      <p:pic>
        <p:nvPicPr>
          <p:cNvPr id="10" name="Picture 9"/>
          <p:cNvPicPr>
            <a:picLocks noChangeAspect="1"/>
          </p:cNvPicPr>
          <p:nvPr/>
        </p:nvPicPr>
        <p:blipFill>
          <a:blip r:embed="rId6"/>
          <a:stretch>
            <a:fillRect/>
          </a:stretch>
        </p:blipFill>
        <p:spPr>
          <a:xfrm>
            <a:off x="6763896" y="2575472"/>
            <a:ext cx="2120699" cy="1534083"/>
          </a:xfrm>
          <a:prstGeom prst="rect">
            <a:avLst/>
          </a:prstGeom>
        </p:spPr>
      </p:pic>
      <p:sp>
        <p:nvSpPr>
          <p:cNvPr id="11" name="TextBox 10"/>
          <p:cNvSpPr txBox="1"/>
          <p:nvPr/>
        </p:nvSpPr>
        <p:spPr>
          <a:xfrm>
            <a:off x="4602686" y="2547968"/>
            <a:ext cx="1995054"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Owning a bicycle can transform peoples lives.  They are able to carry more to market and get there quicker so they have more time to work on their farms.  This can triple their income and allow them to move out of level 1</a:t>
            </a:r>
          </a:p>
        </p:txBody>
      </p:sp>
      <p:pic>
        <p:nvPicPr>
          <p:cNvPr id="12" name="Picture 11"/>
          <p:cNvPicPr>
            <a:picLocks noChangeAspect="1"/>
          </p:cNvPicPr>
          <p:nvPr/>
        </p:nvPicPr>
        <p:blipFill>
          <a:blip r:embed="rId7"/>
          <a:stretch>
            <a:fillRect/>
          </a:stretch>
        </p:blipFill>
        <p:spPr>
          <a:xfrm>
            <a:off x="4291870" y="4406751"/>
            <a:ext cx="2472026" cy="1051481"/>
          </a:xfrm>
          <a:prstGeom prst="rect">
            <a:avLst/>
          </a:prstGeom>
        </p:spPr>
      </p:pic>
      <p:pic>
        <p:nvPicPr>
          <p:cNvPr id="14" name="Picture 13"/>
          <p:cNvPicPr>
            <a:picLocks noChangeAspect="1"/>
          </p:cNvPicPr>
          <p:nvPr/>
        </p:nvPicPr>
        <p:blipFill>
          <a:blip r:embed="rId8"/>
          <a:stretch>
            <a:fillRect/>
          </a:stretch>
        </p:blipFill>
        <p:spPr>
          <a:xfrm>
            <a:off x="4338052" y="5399827"/>
            <a:ext cx="2708071" cy="1178762"/>
          </a:xfrm>
          <a:prstGeom prst="rect">
            <a:avLst/>
          </a:prstGeom>
        </p:spPr>
      </p:pic>
      <p:sp>
        <p:nvSpPr>
          <p:cNvPr id="13" name="TextBox 12"/>
          <p:cNvSpPr txBox="1"/>
          <p:nvPr/>
        </p:nvSpPr>
        <p:spPr>
          <a:xfrm>
            <a:off x="6966693" y="4406751"/>
            <a:ext cx="2078181"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Small change is not no change.   Around the world countries are improving life expectancy.  Better access to health care and improved education  is allowing many countries to move from level 1 to level 2 and onto level 3</a:t>
            </a:r>
          </a:p>
        </p:txBody>
      </p:sp>
      <p:sp>
        <p:nvSpPr>
          <p:cNvPr id="15" name="TextBox 14"/>
          <p:cNvSpPr txBox="1"/>
          <p:nvPr/>
        </p:nvSpPr>
        <p:spPr>
          <a:xfrm>
            <a:off x="2392218" y="2069966"/>
            <a:ext cx="203698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Infant mortality</a:t>
            </a:r>
            <a:r>
              <a:rPr lang="en-GB" sz="1200" dirty="0"/>
              <a:t>: The number of babies who do not survive past the age of 1 per 1000 live births per year</a:t>
            </a:r>
          </a:p>
        </p:txBody>
      </p:sp>
      <p:pic>
        <p:nvPicPr>
          <p:cNvPr id="16" name="Picture 15"/>
          <p:cNvPicPr>
            <a:picLocks noChangeAspect="1"/>
          </p:cNvPicPr>
          <p:nvPr/>
        </p:nvPicPr>
        <p:blipFill>
          <a:blip r:embed="rId9"/>
          <a:stretch>
            <a:fillRect/>
          </a:stretch>
        </p:blipFill>
        <p:spPr>
          <a:xfrm>
            <a:off x="8111319" y="1506532"/>
            <a:ext cx="640135" cy="987638"/>
          </a:xfrm>
          <a:prstGeom prst="rect">
            <a:avLst/>
          </a:prstGeom>
        </p:spPr>
      </p:pic>
    </p:spTree>
    <p:extLst>
      <p:ext uri="{BB962C8B-B14F-4D97-AF65-F5344CB8AC3E}">
        <p14:creationId xmlns:p14="http://schemas.microsoft.com/office/powerpoint/2010/main" val="164743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4655"/>
          <a:stretch/>
        </p:blipFill>
        <p:spPr>
          <a:xfrm>
            <a:off x="69278" y="3052632"/>
            <a:ext cx="3572083" cy="2641409"/>
          </a:xfrm>
          <a:prstGeom prst="rect">
            <a:avLst/>
          </a:prstGeom>
        </p:spPr>
      </p:pic>
      <p:sp>
        <p:nvSpPr>
          <p:cNvPr id="2" name="Title 1"/>
          <p:cNvSpPr>
            <a:spLocks noGrp="1"/>
          </p:cNvSpPr>
          <p:nvPr>
            <p:ph type="title"/>
          </p:nvPr>
        </p:nvSpPr>
        <p:spPr/>
        <p:txBody>
          <a:bodyPr>
            <a:normAutofit fontScale="90000"/>
          </a:bodyPr>
          <a:lstStyle/>
          <a:p>
            <a:r>
              <a:rPr lang="en-US" b="1" dirty="0" err="1">
                <a:solidFill>
                  <a:schemeClr val="tx1"/>
                </a:solidFill>
              </a:rPr>
              <a:t>Factfulness</a:t>
            </a:r>
            <a:r>
              <a:rPr lang="en-US" b="1" dirty="0">
                <a:solidFill>
                  <a:schemeClr val="tx1"/>
                </a:solidFill>
              </a:rPr>
              <a:t>. A view of development Year 9 HT4</a:t>
            </a:r>
            <a:endParaRPr lang="en-GB" b="1" dirty="0">
              <a:solidFill>
                <a:schemeClr val="tx1"/>
              </a:solidFill>
            </a:endParaRPr>
          </a:p>
        </p:txBody>
      </p:sp>
      <p:pic>
        <p:nvPicPr>
          <p:cNvPr id="3" name="Picture 2"/>
          <p:cNvPicPr>
            <a:picLocks noChangeAspect="1"/>
          </p:cNvPicPr>
          <p:nvPr/>
        </p:nvPicPr>
        <p:blipFill>
          <a:blip r:embed="rId3"/>
          <a:stretch>
            <a:fillRect/>
          </a:stretch>
        </p:blipFill>
        <p:spPr>
          <a:xfrm>
            <a:off x="388240" y="815449"/>
            <a:ext cx="2078182" cy="2135568"/>
          </a:xfrm>
          <a:prstGeom prst="rect">
            <a:avLst/>
          </a:prstGeom>
        </p:spPr>
      </p:pic>
      <p:sp>
        <p:nvSpPr>
          <p:cNvPr id="4" name="TextBox 3"/>
          <p:cNvSpPr txBox="1"/>
          <p:nvPr/>
        </p:nvSpPr>
        <p:spPr>
          <a:xfrm>
            <a:off x="2669308" y="866537"/>
            <a:ext cx="226078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Africa is NOT a country.</a:t>
            </a:r>
          </a:p>
          <a:p>
            <a:r>
              <a:rPr lang="en-GB" sz="1200" dirty="0"/>
              <a:t>There is NO African language.</a:t>
            </a:r>
          </a:p>
          <a:p>
            <a:r>
              <a:rPr lang="en-GB" sz="1200" dirty="0"/>
              <a:t>There is NO African flag</a:t>
            </a:r>
          </a:p>
        </p:txBody>
      </p:sp>
      <p:sp>
        <p:nvSpPr>
          <p:cNvPr id="5" name="TextBox 4"/>
          <p:cNvSpPr txBox="1"/>
          <p:nvPr/>
        </p:nvSpPr>
        <p:spPr>
          <a:xfrm>
            <a:off x="2669309" y="1597891"/>
            <a:ext cx="2373745"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 single story of Africa creates problems for the continent as it is seen as a place of poverty and it creates stereotypes that are not helpful in our understanding of the world</a:t>
            </a:r>
          </a:p>
        </p:txBody>
      </p:sp>
      <p:sp>
        <p:nvSpPr>
          <p:cNvPr id="6" name="TextBox 5"/>
          <p:cNvSpPr txBox="1"/>
          <p:nvPr/>
        </p:nvSpPr>
        <p:spPr>
          <a:xfrm>
            <a:off x="5132981" y="856096"/>
            <a:ext cx="326043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A stereotype is:</a:t>
            </a:r>
          </a:p>
          <a:p>
            <a:r>
              <a:rPr lang="en-GB" sz="1200" dirty="0"/>
              <a:t>A widely held but fixed and oversimplified image or idea of a particular type of person or thing</a:t>
            </a:r>
          </a:p>
        </p:txBody>
      </p:sp>
      <p:sp>
        <p:nvSpPr>
          <p:cNvPr id="7" name="TextBox 6"/>
          <p:cNvSpPr txBox="1"/>
          <p:nvPr/>
        </p:nvSpPr>
        <p:spPr>
          <a:xfrm>
            <a:off x="5144656" y="1597891"/>
            <a:ext cx="382566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As of 2021, there were over 2,000 living languages in Africa. With 522 languages, Nigeria accounted for around a fourth of the total languages used in Africa.</a:t>
            </a:r>
          </a:p>
        </p:txBody>
      </p:sp>
      <p:pic>
        <p:nvPicPr>
          <p:cNvPr id="8" name="Picture 7"/>
          <p:cNvPicPr>
            <a:picLocks noChangeAspect="1"/>
          </p:cNvPicPr>
          <p:nvPr/>
        </p:nvPicPr>
        <p:blipFill>
          <a:blip r:embed="rId4"/>
          <a:stretch>
            <a:fillRect/>
          </a:stretch>
        </p:blipFill>
        <p:spPr>
          <a:xfrm>
            <a:off x="5350037" y="2339686"/>
            <a:ext cx="3553818" cy="2315420"/>
          </a:xfrm>
          <a:prstGeom prst="rect">
            <a:avLst/>
          </a:prstGeom>
        </p:spPr>
      </p:pic>
      <p:pic>
        <p:nvPicPr>
          <p:cNvPr id="9" name="Picture 8"/>
          <p:cNvPicPr>
            <a:picLocks noChangeAspect="1"/>
          </p:cNvPicPr>
          <p:nvPr/>
        </p:nvPicPr>
        <p:blipFill>
          <a:blip r:embed="rId5"/>
          <a:stretch>
            <a:fillRect/>
          </a:stretch>
        </p:blipFill>
        <p:spPr>
          <a:xfrm>
            <a:off x="6390868" y="4800123"/>
            <a:ext cx="2512987" cy="1972009"/>
          </a:xfrm>
          <a:prstGeom prst="rect">
            <a:avLst/>
          </a:prstGeom>
        </p:spPr>
      </p:pic>
      <p:sp>
        <p:nvSpPr>
          <p:cNvPr id="12" name="Rectangle 11"/>
          <p:cNvSpPr/>
          <p:nvPr/>
        </p:nvSpPr>
        <p:spPr>
          <a:xfrm>
            <a:off x="96989" y="5574832"/>
            <a:ext cx="6211448"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solidFill>
                  <a:srgbClr val="000000"/>
                </a:solidFill>
                <a:latin typeface="Calibri" panose="020F0502020204030204" pitchFamily="34" charset="0"/>
              </a:rPr>
              <a:t>A quote from the book to help us.</a:t>
            </a:r>
            <a:endParaRPr lang="en-GB" sz="1200" dirty="0"/>
          </a:p>
          <a:p>
            <a:r>
              <a:rPr lang="en-GB" sz="1200" i="1" dirty="0">
                <a:solidFill>
                  <a:srgbClr val="000000"/>
                </a:solidFill>
                <a:latin typeface="Calibri" panose="020F0502020204030204" pitchFamily="34" charset="0"/>
              </a:rPr>
              <a:t>“As billions of people left extreme poverty, most of them decided to have fewer children. They no longer needed large families for child labour on the small family farm. And they no longer needed extra children as insurance against child mortality. Women and men got educated and started to want better-educated and better-fed children: and having fewer of them was the obvious solution.”</a:t>
            </a:r>
            <a:endParaRPr lang="en-GB" sz="1200" dirty="0"/>
          </a:p>
        </p:txBody>
      </p:sp>
      <p:pic>
        <p:nvPicPr>
          <p:cNvPr id="13" name="Picture 12"/>
          <p:cNvPicPr>
            <a:picLocks noChangeAspect="1"/>
          </p:cNvPicPr>
          <p:nvPr/>
        </p:nvPicPr>
        <p:blipFill>
          <a:blip r:embed="rId6"/>
          <a:stretch>
            <a:fillRect/>
          </a:stretch>
        </p:blipFill>
        <p:spPr>
          <a:xfrm>
            <a:off x="5597241" y="4833037"/>
            <a:ext cx="640135" cy="987638"/>
          </a:xfrm>
          <a:prstGeom prst="rect">
            <a:avLst/>
          </a:prstGeom>
        </p:spPr>
      </p:pic>
      <p:pic>
        <p:nvPicPr>
          <p:cNvPr id="14" name="Picture 13"/>
          <p:cNvPicPr>
            <a:picLocks noChangeAspect="1"/>
          </p:cNvPicPr>
          <p:nvPr/>
        </p:nvPicPr>
        <p:blipFill>
          <a:blip r:embed="rId7"/>
          <a:stretch>
            <a:fillRect/>
          </a:stretch>
        </p:blipFill>
        <p:spPr>
          <a:xfrm>
            <a:off x="3727326" y="2883243"/>
            <a:ext cx="1138375" cy="639109"/>
          </a:xfrm>
          <a:prstGeom prst="rect">
            <a:avLst/>
          </a:prstGeom>
        </p:spPr>
      </p:pic>
      <p:sp>
        <p:nvSpPr>
          <p:cNvPr id="15" name="TextBox 14"/>
          <p:cNvSpPr txBox="1"/>
          <p:nvPr/>
        </p:nvSpPr>
        <p:spPr>
          <a:xfrm>
            <a:off x="3659723" y="3579062"/>
            <a:ext cx="1383331"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a:t>A jacket that detects pneumonia</a:t>
            </a:r>
          </a:p>
        </p:txBody>
      </p:sp>
      <p:pic>
        <p:nvPicPr>
          <p:cNvPr id="16" name="Picture 15"/>
          <p:cNvPicPr>
            <a:picLocks noChangeAspect="1"/>
          </p:cNvPicPr>
          <p:nvPr/>
        </p:nvPicPr>
        <p:blipFill>
          <a:blip r:embed="rId8"/>
          <a:stretch>
            <a:fillRect/>
          </a:stretch>
        </p:blipFill>
        <p:spPr>
          <a:xfrm>
            <a:off x="3750572" y="4186072"/>
            <a:ext cx="1105893" cy="622504"/>
          </a:xfrm>
          <a:prstGeom prst="rect">
            <a:avLst/>
          </a:prstGeom>
        </p:spPr>
      </p:pic>
      <p:sp>
        <p:nvSpPr>
          <p:cNvPr id="17" name="TextBox 16"/>
          <p:cNvSpPr txBox="1"/>
          <p:nvPr/>
        </p:nvSpPr>
        <p:spPr>
          <a:xfrm>
            <a:off x="3659723" y="4871791"/>
            <a:ext cx="1383331"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a:t>A currency that pays online workers</a:t>
            </a:r>
          </a:p>
        </p:txBody>
      </p:sp>
    </p:spTree>
    <p:extLst>
      <p:ext uri="{BB962C8B-B14F-4D97-AF65-F5344CB8AC3E}">
        <p14:creationId xmlns:p14="http://schemas.microsoft.com/office/powerpoint/2010/main" val="374504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TotalTime>
  <Words>4874</Words>
  <Application>Microsoft Office PowerPoint</Application>
  <PresentationFormat>On-screen Show (4:3)</PresentationFormat>
  <Paragraphs>648</Paragraphs>
  <Slides>14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Avenir Next Regular</vt:lpstr>
      <vt:lpstr>Calibri</vt:lpstr>
      <vt:lpstr>Calibri Light</vt:lpstr>
      <vt:lpstr>Courier New</vt:lpstr>
      <vt:lpstr>Trebuchet MS</vt:lpstr>
      <vt:lpstr>Wingdings</vt:lpstr>
      <vt:lpstr>Office Theme</vt:lpstr>
      <vt:lpstr>Geography Knowledge organisers</vt:lpstr>
      <vt:lpstr>Polar Regions  Year 9 HT1</vt:lpstr>
      <vt:lpstr>Polar Regions Year 9 HT1</vt:lpstr>
      <vt:lpstr>Climate change  Year 9 HT2</vt:lpstr>
      <vt:lpstr>Climate change: Management (adaptation and mitigation) Year 9 HT2</vt:lpstr>
      <vt:lpstr>Glaciation Year 9 HT3</vt:lpstr>
      <vt:lpstr>Glaciation  Year 9 HT3</vt:lpstr>
      <vt:lpstr>Factfulness. A view of development Year 9 HT4</vt:lpstr>
      <vt:lpstr>Factfulness. A view of development Year 9 HT4</vt:lpstr>
      <vt:lpstr>Urbanisation and Rio de Janeiro Year 9 HT5</vt:lpstr>
      <vt:lpstr>Urban Change in a Major NEE City: RIO DE JANEIRO Case Study Year 9 HT5 </vt:lpstr>
      <vt:lpstr>Sustainable Urban Living: Freiburg Year 9 HT6 </vt:lpstr>
      <vt:lpstr> Sustainable Urban Living: Freiburg Year 9 HT6</vt:lpstr>
      <vt:lpstr>Sustainable Urban Living: Freiburg Year 9 HT6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vcarnell</dc:creator>
  <cp:lastModifiedBy>Mrs V Carnell</cp:lastModifiedBy>
  <cp:revision>4</cp:revision>
  <dcterms:created xsi:type="dcterms:W3CDTF">2024-01-24T13:26:53Z</dcterms:created>
  <dcterms:modified xsi:type="dcterms:W3CDTF">2026-05-13T15:49:34Z</dcterms:modified>
</cp:coreProperties>
</file>