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58" r:id="rId7"/>
    <p:sldId id="260" r:id="rId8"/>
    <p:sldId id="261" r:id="rId9"/>
    <p:sldId id="266" r:id="rId10"/>
    <p:sldId id="267" r:id="rId11"/>
    <p:sldId id="268" r:id="rId12"/>
    <p:sldId id="259"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E7EB2-DC55-6EF0-1312-D6A7992720A9}" v="6" dt="2025-07-03T14:29:11.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4" autoAdjust="0"/>
    <p:restoredTop sz="94660"/>
  </p:normalViewPr>
  <p:slideViewPr>
    <p:cSldViewPr snapToGrid="0">
      <p:cViewPr varScale="1">
        <p:scale>
          <a:sx n="84" d="100"/>
          <a:sy n="84" d="100"/>
        </p:scale>
        <p:origin x="5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V Carnell" userId="S::vcarnell@hartfordhigh.co.uk::0d923283-d527-497e-a7fe-b77d8612fb4c" providerId="AD" clId="Web-{67FE7EB2-DC55-6EF0-1312-D6A7992720A9}"/>
    <pc:docChg chg="modSld">
      <pc:chgData name="Mrs V Carnell" userId="S::vcarnell@hartfordhigh.co.uk::0d923283-d527-497e-a7fe-b77d8612fb4c" providerId="AD" clId="Web-{67FE7EB2-DC55-6EF0-1312-D6A7992720A9}" dt="2025-07-03T14:29:06.940" v="3" actId="20577"/>
      <pc:docMkLst>
        <pc:docMk/>
      </pc:docMkLst>
      <pc:sldChg chg="modSp">
        <pc:chgData name="Mrs V Carnell" userId="S::vcarnell@hartfordhigh.co.uk::0d923283-d527-497e-a7fe-b77d8612fb4c" providerId="AD" clId="Web-{67FE7EB2-DC55-6EF0-1312-D6A7992720A9}" dt="2025-07-03T14:28:52.642" v="1" actId="20577"/>
        <pc:sldMkLst>
          <pc:docMk/>
          <pc:sldMk cId="1821692763" sldId="266"/>
        </pc:sldMkLst>
        <pc:spChg chg="mod">
          <ac:chgData name="Mrs V Carnell" userId="S::vcarnell@hartfordhigh.co.uk::0d923283-d527-497e-a7fe-b77d8612fb4c" providerId="AD" clId="Web-{67FE7EB2-DC55-6EF0-1312-D6A7992720A9}" dt="2025-07-03T14:28:52.642" v="1" actId="20577"/>
          <ac:spMkLst>
            <pc:docMk/>
            <pc:sldMk cId="1821692763" sldId="266"/>
            <ac:spMk id="2" creationId="{00000000-0000-0000-0000-000000000000}"/>
          </ac:spMkLst>
        </pc:spChg>
      </pc:sldChg>
      <pc:sldChg chg="modSp">
        <pc:chgData name="Mrs V Carnell" userId="S::vcarnell@hartfordhigh.co.uk::0d923283-d527-497e-a7fe-b77d8612fb4c" providerId="AD" clId="Web-{67FE7EB2-DC55-6EF0-1312-D6A7992720A9}" dt="2025-07-03T14:29:06.940" v="3" actId="20577"/>
        <pc:sldMkLst>
          <pc:docMk/>
          <pc:sldMk cId="1924331897" sldId="267"/>
        </pc:sldMkLst>
        <pc:spChg chg="mod">
          <ac:chgData name="Mrs V Carnell" userId="S::vcarnell@hartfordhigh.co.uk::0d923283-d527-497e-a7fe-b77d8612fb4c" providerId="AD" clId="Web-{67FE7EB2-DC55-6EF0-1312-D6A7992720A9}" dt="2025-07-03T14:29:06.940" v="3" actId="20577"/>
          <ac:spMkLst>
            <pc:docMk/>
            <pc:sldMk cId="1924331897" sldId="26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98B35-CCA0-495A-B1F1-86A98EE2B39D}" type="datetimeFigureOut">
              <a:rPr lang="en-GB" smtClean="0"/>
              <a:t>03/07/2025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EFC02-60BB-4408-A013-9869510E7592}" type="slidenum">
              <a:rPr lang="en-GB" smtClean="0"/>
              <a:t>‹#›</a:t>
            </a:fld>
            <a:endParaRPr lang="en-GB"/>
          </a:p>
        </p:txBody>
      </p:sp>
    </p:spTree>
    <p:extLst>
      <p:ext uri="{BB962C8B-B14F-4D97-AF65-F5344CB8AC3E}">
        <p14:creationId xmlns:p14="http://schemas.microsoft.com/office/powerpoint/2010/main" val="28659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2D4BA1-BA4D-4DF7-8D25-10E5E1EB5C46}" type="slidenum">
              <a:rPr lang="en-GB" smtClean="0"/>
              <a:t>2</a:t>
            </a:fld>
            <a:endParaRPr lang="en-GB"/>
          </a:p>
        </p:txBody>
      </p:sp>
    </p:spTree>
    <p:extLst>
      <p:ext uri="{BB962C8B-B14F-4D97-AF65-F5344CB8AC3E}">
        <p14:creationId xmlns:p14="http://schemas.microsoft.com/office/powerpoint/2010/main" val="265338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335920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35243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105143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descr="HAR 071 inside Hartford.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4"/>
            <a:ext cx="9144000" cy="6599491"/>
          </a:xfrm>
          <a:prstGeom prst="rect">
            <a:avLst/>
          </a:prstGeom>
        </p:spPr>
      </p:pic>
      <p:sp>
        <p:nvSpPr>
          <p:cNvPr id="8" name="Title 1"/>
          <p:cNvSpPr>
            <a:spLocks noGrp="1"/>
          </p:cNvSpPr>
          <p:nvPr>
            <p:ph type="title"/>
          </p:nvPr>
        </p:nvSpPr>
        <p:spPr>
          <a:xfrm>
            <a:off x="1210956" y="274639"/>
            <a:ext cx="7475845" cy="404701"/>
          </a:xfrm>
        </p:spPr>
        <p:txBody>
          <a:bodyPr>
            <a:normAutofit/>
          </a:bodyPr>
          <a:lstStyle>
            <a:lvl1pPr algn="l">
              <a:defRPr sz="1800" b="0" i="0">
                <a:solidFill>
                  <a:schemeClr val="bg1"/>
                </a:solidFill>
                <a:latin typeface="Avenir Next Regular"/>
                <a:cs typeface="Avenir Next Regular"/>
              </a:defRPr>
            </a:lvl1pPr>
          </a:lstStyle>
          <a:p>
            <a:r>
              <a:rPr lang="en-GB" dirty="0"/>
              <a:t>Click to edit Master title style</a:t>
            </a:r>
            <a:endParaRPr lang="en-US" dirty="0"/>
          </a:p>
        </p:txBody>
      </p:sp>
    </p:spTree>
    <p:extLst>
      <p:ext uri="{BB962C8B-B14F-4D97-AF65-F5344CB8AC3E}">
        <p14:creationId xmlns:p14="http://schemas.microsoft.com/office/powerpoint/2010/main" val="196839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75601-5041-4A74-81CB-8D7294458D2A}"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38229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C75601-5041-4A74-81CB-8D7294458D2A}"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90781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75601-5041-4A74-81CB-8D7294458D2A}" type="datetimeFigureOut">
              <a:rPr lang="en-GB" smtClean="0"/>
              <a:t>03/07/2025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6185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75601-5041-4A74-81CB-8D7294458D2A}" type="datetimeFigureOut">
              <a:rPr lang="en-GB" smtClean="0"/>
              <a:t>03/07/2025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48315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75601-5041-4A74-81CB-8D7294458D2A}" type="datetimeFigureOut">
              <a:rPr lang="en-GB" smtClean="0"/>
              <a:t>03/07/2025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62780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75601-5041-4A74-81CB-8D7294458D2A}" type="datetimeFigureOut">
              <a:rPr lang="en-GB" smtClean="0"/>
              <a:t>03/07/2025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107457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75601-5041-4A74-81CB-8D7294458D2A}" type="datetimeFigureOut">
              <a:rPr lang="en-GB" smtClean="0"/>
              <a:t>03/07/2025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282610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75601-5041-4A74-81CB-8D7294458D2A}" type="datetimeFigureOut">
              <a:rPr lang="en-GB" smtClean="0"/>
              <a:t>03/07/2025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06663-FADD-4937-8C9E-B2EFF105966C}" type="slidenum">
              <a:rPr lang="en-GB" smtClean="0"/>
              <a:t>‹#›</a:t>
            </a:fld>
            <a:endParaRPr lang="en-GB"/>
          </a:p>
        </p:txBody>
      </p:sp>
    </p:spTree>
    <p:extLst>
      <p:ext uri="{BB962C8B-B14F-4D97-AF65-F5344CB8AC3E}">
        <p14:creationId xmlns:p14="http://schemas.microsoft.com/office/powerpoint/2010/main" val="410805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75601-5041-4A74-81CB-8D7294458D2A}" type="datetimeFigureOut">
              <a:rPr lang="en-GB" smtClean="0"/>
              <a:t>03/07/2025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06663-FADD-4937-8C9E-B2EFF105966C}" type="slidenum">
              <a:rPr lang="en-GB" smtClean="0"/>
              <a:t>‹#›</a:t>
            </a:fld>
            <a:endParaRPr lang="en-GB"/>
          </a:p>
        </p:txBody>
      </p:sp>
    </p:spTree>
    <p:extLst>
      <p:ext uri="{BB962C8B-B14F-4D97-AF65-F5344CB8AC3E}">
        <p14:creationId xmlns:p14="http://schemas.microsoft.com/office/powerpoint/2010/main" val="2302761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Geography Knowledge organisers</a:t>
            </a:r>
          </a:p>
        </p:txBody>
      </p:sp>
      <p:sp>
        <p:nvSpPr>
          <p:cNvPr id="3" name="Subtitle 2"/>
          <p:cNvSpPr>
            <a:spLocks noGrp="1"/>
          </p:cNvSpPr>
          <p:nvPr>
            <p:ph type="subTitle" idx="1"/>
          </p:nvPr>
        </p:nvSpPr>
        <p:spPr/>
        <p:txBody>
          <a:bodyPr>
            <a:noAutofit/>
          </a:bodyPr>
          <a:lstStyle/>
          <a:p>
            <a:r>
              <a:rPr lang="en-GB" sz="11500" b="1" dirty="0"/>
              <a:t>Year 8</a:t>
            </a:r>
          </a:p>
        </p:txBody>
      </p:sp>
    </p:spTree>
    <p:extLst>
      <p:ext uri="{BB962C8B-B14F-4D97-AF65-F5344CB8AC3E}">
        <p14:creationId xmlns:p14="http://schemas.microsoft.com/office/powerpoint/2010/main" val="41756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URBANISATION Year 8 HT6</a:t>
            </a:r>
          </a:p>
        </p:txBody>
      </p:sp>
      <p:sp>
        <p:nvSpPr>
          <p:cNvPr id="4" name="TextBox 3"/>
          <p:cNvSpPr txBox="1"/>
          <p:nvPr/>
        </p:nvSpPr>
        <p:spPr>
          <a:xfrm>
            <a:off x="39912" y="884401"/>
            <a:ext cx="229416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u="sng" dirty="0"/>
              <a:t>Year 8 Urbanisation</a:t>
            </a:r>
          </a:p>
        </p:txBody>
      </p:sp>
      <p:sp>
        <p:nvSpPr>
          <p:cNvPr id="5" name="TextBox 4"/>
          <p:cNvSpPr txBox="1"/>
          <p:nvPr/>
        </p:nvSpPr>
        <p:spPr>
          <a:xfrm>
            <a:off x="2441121" y="812316"/>
            <a:ext cx="58293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Urbanisation is </a:t>
            </a:r>
            <a:r>
              <a:rPr lang="en-GB" sz="1400" dirty="0"/>
              <a:t>the proportion of people living in an urban area</a:t>
            </a:r>
          </a:p>
        </p:txBody>
      </p:sp>
      <p:sp>
        <p:nvSpPr>
          <p:cNvPr id="6" name="TextBox 5"/>
          <p:cNvSpPr txBox="1"/>
          <p:nvPr/>
        </p:nvSpPr>
        <p:spPr>
          <a:xfrm>
            <a:off x="2337364" y="1283182"/>
            <a:ext cx="414951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Mega Cities</a:t>
            </a:r>
            <a:r>
              <a:rPr lang="en-GB" sz="1200" b="1" dirty="0"/>
              <a:t> </a:t>
            </a:r>
            <a:r>
              <a:rPr lang="en-GB" sz="1200" dirty="0"/>
              <a:t>have a population of more than 10 million people</a:t>
            </a:r>
            <a:endParaRPr lang="en-GB" sz="1400" dirty="0"/>
          </a:p>
        </p:txBody>
      </p:sp>
      <p:pic>
        <p:nvPicPr>
          <p:cNvPr id="7" name="Picture 6"/>
          <p:cNvPicPr>
            <a:picLocks noChangeAspect="1"/>
          </p:cNvPicPr>
          <p:nvPr/>
        </p:nvPicPr>
        <p:blipFill rotWithShape="1">
          <a:blip r:embed="rId2"/>
          <a:srcRect l="14191" t="21631" r="21646" b="17816"/>
          <a:stretch/>
        </p:blipFill>
        <p:spPr>
          <a:xfrm>
            <a:off x="6486882" y="1165787"/>
            <a:ext cx="2448086" cy="1298914"/>
          </a:xfrm>
          <a:prstGeom prst="rect">
            <a:avLst/>
          </a:prstGeom>
        </p:spPr>
      </p:pic>
      <p:sp>
        <p:nvSpPr>
          <p:cNvPr id="8" name="TextBox 7"/>
          <p:cNvSpPr txBox="1"/>
          <p:nvPr/>
        </p:nvSpPr>
        <p:spPr>
          <a:xfrm>
            <a:off x="81643" y="1346454"/>
            <a:ext cx="1336096" cy="21852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Key terms</a:t>
            </a:r>
            <a:r>
              <a:rPr lang="en-GB" sz="1400" dirty="0"/>
              <a:t>:</a:t>
            </a:r>
          </a:p>
          <a:p>
            <a:r>
              <a:rPr lang="en-GB" sz="1200" dirty="0"/>
              <a:t>Slums</a:t>
            </a:r>
          </a:p>
          <a:p>
            <a:r>
              <a:rPr lang="en-GB" sz="1200" dirty="0"/>
              <a:t>Migration</a:t>
            </a:r>
          </a:p>
          <a:p>
            <a:r>
              <a:rPr lang="en-GB" sz="1200" dirty="0"/>
              <a:t>Push and Pull</a:t>
            </a:r>
          </a:p>
          <a:p>
            <a:r>
              <a:rPr lang="en-GB" sz="1200" dirty="0"/>
              <a:t>Rural</a:t>
            </a:r>
          </a:p>
          <a:p>
            <a:r>
              <a:rPr lang="en-GB" sz="1200" dirty="0"/>
              <a:t>Urban</a:t>
            </a:r>
          </a:p>
          <a:p>
            <a:r>
              <a:rPr lang="en-GB" sz="1200" dirty="0"/>
              <a:t>Sustainable</a:t>
            </a:r>
          </a:p>
          <a:p>
            <a:r>
              <a:rPr lang="en-GB" sz="1200" dirty="0"/>
              <a:t>Redevelopment</a:t>
            </a:r>
          </a:p>
          <a:p>
            <a:r>
              <a:rPr lang="en-GB" sz="1200" dirty="0"/>
              <a:t>Regeneration</a:t>
            </a:r>
          </a:p>
          <a:p>
            <a:r>
              <a:rPr lang="en-GB" sz="1200" dirty="0"/>
              <a:t>Shanty town</a:t>
            </a:r>
          </a:p>
          <a:p>
            <a:r>
              <a:rPr lang="en-GB" sz="1200" dirty="0"/>
              <a:t>Favelas</a:t>
            </a:r>
          </a:p>
        </p:txBody>
      </p:sp>
      <p:sp>
        <p:nvSpPr>
          <p:cNvPr id="9" name="TextBox 8"/>
          <p:cNvSpPr txBox="1"/>
          <p:nvPr/>
        </p:nvSpPr>
        <p:spPr>
          <a:xfrm>
            <a:off x="1619037" y="1642924"/>
            <a:ext cx="4767195"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Migration</a:t>
            </a:r>
          </a:p>
          <a:p>
            <a:r>
              <a:rPr lang="en-GB" sz="1200" dirty="0"/>
              <a:t>Push and pull factors: Push factors make you want to leave a place.  Pull factors make you want to move to a place</a:t>
            </a:r>
          </a:p>
        </p:txBody>
      </p:sp>
      <p:pic>
        <p:nvPicPr>
          <p:cNvPr id="10" name="Picture 2" descr="Image result for Manchester terrace slu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266" y="2505732"/>
            <a:ext cx="1823444" cy="13671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760503" y="4071498"/>
            <a:ext cx="334285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Growth of Manchester</a:t>
            </a:r>
          </a:p>
          <a:p>
            <a:r>
              <a:rPr lang="en-GB" sz="1200" dirty="0"/>
              <a:t>Manchester grew from a small settlement during the Roman times (AD79) into a large city driven by Industry and the growth of the cotton mills. This lead to a growth in housing and an increase in slum buildings</a:t>
            </a:r>
          </a:p>
        </p:txBody>
      </p:sp>
      <p:sp>
        <p:nvSpPr>
          <p:cNvPr id="12" name="TextBox 11"/>
          <p:cNvSpPr txBox="1"/>
          <p:nvPr/>
        </p:nvSpPr>
        <p:spPr>
          <a:xfrm>
            <a:off x="5821960" y="5391173"/>
            <a:ext cx="332204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By the 1990’2 much of Manchester was </a:t>
            </a:r>
            <a:r>
              <a:rPr lang="en-GB" sz="1200" b="1" dirty="0"/>
              <a:t>REDEVELOPED</a:t>
            </a:r>
            <a:r>
              <a:rPr lang="en-GB" sz="1200" dirty="0"/>
              <a:t> (old buildings knocked down) and new buildings built. Some areas were </a:t>
            </a:r>
            <a:r>
              <a:rPr lang="en-GB" sz="1200" b="1" dirty="0"/>
              <a:t>REGENERATED</a:t>
            </a:r>
            <a:r>
              <a:rPr lang="en-GB" sz="1200" dirty="0"/>
              <a:t> (old buildings kept but turned to a new use like apartments)</a:t>
            </a:r>
          </a:p>
        </p:txBody>
      </p:sp>
      <p:sp>
        <p:nvSpPr>
          <p:cNvPr id="13" name="TextBox 12"/>
          <p:cNvSpPr txBox="1"/>
          <p:nvPr/>
        </p:nvSpPr>
        <p:spPr>
          <a:xfrm>
            <a:off x="3522233" y="2370184"/>
            <a:ext cx="203352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GB" sz="1400" b="1" dirty="0"/>
              <a:t>Rio De Janeiro in Brazil </a:t>
            </a:r>
          </a:p>
        </p:txBody>
      </p:sp>
      <p:sp>
        <p:nvSpPr>
          <p:cNvPr id="14" name="TextBox 13"/>
          <p:cNvSpPr txBox="1"/>
          <p:nvPr/>
        </p:nvSpPr>
        <p:spPr>
          <a:xfrm>
            <a:off x="1493240" y="2732668"/>
            <a:ext cx="413744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The growth of the favelas </a:t>
            </a:r>
            <a:r>
              <a:rPr lang="en-GB" sz="1200" dirty="0"/>
              <a:t>in Brazil was the result of population growth in the city due to migration. People arrived in the city with nowhere to live so they built on land that no one wanted with materials that they found lying around</a:t>
            </a:r>
            <a:endParaRPr lang="en-GB" sz="1400" dirty="0"/>
          </a:p>
        </p:txBody>
      </p:sp>
      <p:sp>
        <p:nvSpPr>
          <p:cNvPr id="15" name="TextBox 14"/>
          <p:cNvSpPr txBox="1"/>
          <p:nvPr/>
        </p:nvSpPr>
        <p:spPr>
          <a:xfrm>
            <a:off x="3025976" y="3642595"/>
            <a:ext cx="258116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GB" sz="1200" b="1" dirty="0"/>
              <a:t>Problems of the favelas. </a:t>
            </a:r>
            <a:r>
              <a:rPr lang="en-GB" sz="1200" dirty="0"/>
              <a:t>Overcrowding, no planned sewage, poor electricity and water supplies, low life expectancy, crime</a:t>
            </a:r>
          </a:p>
        </p:txBody>
      </p:sp>
      <p:sp>
        <p:nvSpPr>
          <p:cNvPr id="16" name="TextBox 15"/>
          <p:cNvSpPr txBox="1"/>
          <p:nvPr/>
        </p:nvSpPr>
        <p:spPr>
          <a:xfrm>
            <a:off x="3049908" y="4538950"/>
            <a:ext cx="254430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Solutions for the favelas </a:t>
            </a:r>
            <a:r>
              <a:rPr lang="en-GB" sz="1200" dirty="0"/>
              <a:t>were to help people to build their own homes. They built cheap apartments and provided water and electricity</a:t>
            </a:r>
          </a:p>
        </p:txBody>
      </p:sp>
      <p:pic>
        <p:nvPicPr>
          <p:cNvPr id="17" name="Picture 2" descr="Image result for map to show Braz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504" y="2502565"/>
            <a:ext cx="1140029" cy="1140030"/>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2" descr="Population and Migration - Primary School Geography Encyclopedia | Ap human  geography, Social studies activities, Interactive notebooks social stud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5"/>
          <a:stretch>
            <a:fillRect/>
          </a:stretch>
        </p:blipFill>
        <p:spPr>
          <a:xfrm>
            <a:off x="0" y="3635978"/>
            <a:ext cx="2872613" cy="1409376"/>
          </a:xfrm>
          <a:prstGeom prst="rect">
            <a:avLst/>
          </a:prstGeom>
        </p:spPr>
      </p:pic>
      <p:pic>
        <p:nvPicPr>
          <p:cNvPr id="20" name="Picture 19"/>
          <p:cNvPicPr>
            <a:picLocks noChangeAspect="1"/>
          </p:cNvPicPr>
          <p:nvPr/>
        </p:nvPicPr>
        <p:blipFill rotWithShape="1">
          <a:blip r:embed="rId6"/>
          <a:srcRect t="33899" r="5569"/>
          <a:stretch/>
        </p:blipFill>
        <p:spPr>
          <a:xfrm>
            <a:off x="4424301" y="5435305"/>
            <a:ext cx="1182840" cy="100680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01" y="5045354"/>
            <a:ext cx="2716282" cy="1866467"/>
          </a:xfrm>
          <a:prstGeom prst="rect">
            <a:avLst/>
          </a:prstGeom>
        </p:spPr>
      </p:pic>
      <p:sp>
        <p:nvSpPr>
          <p:cNvPr id="23" name="TextBox 22"/>
          <p:cNvSpPr txBox="1"/>
          <p:nvPr/>
        </p:nvSpPr>
        <p:spPr>
          <a:xfrm>
            <a:off x="2847462" y="5452729"/>
            <a:ext cx="148325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MASDAR</a:t>
            </a:r>
            <a:r>
              <a:rPr lang="en-GB" sz="1400" dirty="0"/>
              <a:t> is a purpose built sustainable city in the UAE</a:t>
            </a:r>
          </a:p>
        </p:txBody>
      </p:sp>
    </p:spTree>
    <p:extLst>
      <p:ext uri="{BB962C8B-B14F-4D97-AF65-F5344CB8AC3E}">
        <p14:creationId xmlns:p14="http://schemas.microsoft.com/office/powerpoint/2010/main" val="8202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3234" y="238257"/>
            <a:ext cx="3364557" cy="404701"/>
          </a:xfrm>
        </p:spPr>
        <p:txBody>
          <a:bodyPr>
            <a:normAutofit/>
          </a:bodyPr>
          <a:lstStyle/>
          <a:p>
            <a:r>
              <a:rPr lang="en-US" dirty="0">
                <a:solidFill>
                  <a:schemeClr val="tx1"/>
                </a:solidFill>
              </a:rPr>
              <a:t>Restless Earth Year 8 HT1</a:t>
            </a:r>
          </a:p>
        </p:txBody>
      </p:sp>
      <p:sp>
        <p:nvSpPr>
          <p:cNvPr id="5" name="Rectangle 4"/>
          <p:cNvSpPr/>
          <p:nvPr/>
        </p:nvSpPr>
        <p:spPr>
          <a:xfrm>
            <a:off x="176998" y="3066213"/>
            <a:ext cx="4188023" cy="692497"/>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r>
              <a:rPr lang="en-GB" sz="900" b="1" dirty="0">
                <a:ea typeface="Calibri" panose="020F0502020204030204" pitchFamily="34" charset="0"/>
                <a:cs typeface="Times New Roman" panose="02020603050405020304" pitchFamily="18" charset="0"/>
              </a:rPr>
              <a:t>Key Terms</a:t>
            </a:r>
          </a:p>
          <a:p>
            <a:r>
              <a:rPr lang="en-GB" sz="1000" dirty="0">
                <a:ea typeface="Calibri" panose="020F0502020204030204" pitchFamily="34" charset="0"/>
                <a:cs typeface="Times New Roman" panose="02020603050405020304" pitchFamily="18" charset="0"/>
              </a:rPr>
              <a:t>Mantle, Core, Pacific Ring of Fire, Earthquake, Volcano, Tsunami</a:t>
            </a:r>
          </a:p>
          <a:p>
            <a:r>
              <a:rPr lang="en-GB" sz="1000" dirty="0">
                <a:ea typeface="Calibri" panose="020F0502020204030204" pitchFamily="34" charset="0"/>
                <a:cs typeface="Times New Roman" panose="02020603050405020304" pitchFamily="18" charset="0"/>
              </a:rPr>
              <a:t>Effects, Seismic, Tectonics , Constructive margin, Destructive margin</a:t>
            </a:r>
          </a:p>
          <a:p>
            <a:r>
              <a:rPr lang="en-GB" sz="1000" dirty="0">
                <a:ea typeface="Calibri" panose="020F0502020204030204" pitchFamily="34" charset="0"/>
                <a:cs typeface="Times New Roman" panose="02020603050405020304" pitchFamily="18" charset="0"/>
              </a:rPr>
              <a:t>Conservative margin, Collision margin, deform, pressure, friction</a:t>
            </a:r>
          </a:p>
        </p:txBody>
      </p:sp>
      <p:grpSp>
        <p:nvGrpSpPr>
          <p:cNvPr id="29" name="Group 28"/>
          <p:cNvGrpSpPr/>
          <p:nvPr/>
        </p:nvGrpSpPr>
        <p:grpSpPr>
          <a:xfrm>
            <a:off x="130376" y="3758710"/>
            <a:ext cx="2639859" cy="3004571"/>
            <a:chOff x="87087" y="2919275"/>
            <a:chExt cx="3507773" cy="3847939"/>
          </a:xfrm>
        </p:grpSpPr>
        <p:grpSp>
          <p:nvGrpSpPr>
            <p:cNvPr id="30" name="Group 29"/>
            <p:cNvGrpSpPr/>
            <p:nvPr/>
          </p:nvGrpSpPr>
          <p:grpSpPr>
            <a:xfrm>
              <a:off x="93287" y="2953412"/>
              <a:ext cx="3501572" cy="3669648"/>
              <a:chOff x="-112799" y="2673802"/>
              <a:chExt cx="3501572" cy="3669648"/>
            </a:xfrm>
          </p:grpSpPr>
          <p:pic>
            <p:nvPicPr>
              <p:cNvPr id="32" name="Picture 31"/>
              <p:cNvPicPr>
                <a:picLocks noChangeAspect="1"/>
              </p:cNvPicPr>
              <p:nvPr/>
            </p:nvPicPr>
            <p:blipFill>
              <a:blip r:embed="rId3"/>
              <a:stretch>
                <a:fillRect/>
              </a:stretch>
            </p:blipFill>
            <p:spPr>
              <a:xfrm>
                <a:off x="824607" y="4743044"/>
                <a:ext cx="1600407" cy="1600406"/>
              </a:xfrm>
              <a:prstGeom prst="rect">
                <a:avLst/>
              </a:prstGeom>
              <a:ln w="3175">
                <a:noFill/>
              </a:ln>
            </p:spPr>
          </p:pic>
          <p:sp>
            <p:nvSpPr>
              <p:cNvPr id="33" name="TextBox 32"/>
              <p:cNvSpPr txBox="1"/>
              <p:nvPr/>
            </p:nvSpPr>
            <p:spPr>
              <a:xfrm>
                <a:off x="-112799" y="2673802"/>
                <a:ext cx="3501572" cy="3035657"/>
              </a:xfrm>
              <a:prstGeom prst="rect">
                <a:avLst/>
              </a:prstGeom>
              <a:noFill/>
              <a:ln w="3175">
                <a:noFill/>
              </a:ln>
            </p:spPr>
            <p:txBody>
              <a:bodyPr wrap="square" rtlCol="0">
                <a:spAutoFit/>
              </a:bodyPr>
              <a:lstStyle/>
              <a:p>
                <a:pPr algn="ctr"/>
                <a:r>
                  <a:rPr lang="en-GB" sz="1000" b="1" dirty="0"/>
                  <a:t>Destructive</a:t>
                </a:r>
              </a:p>
              <a:p>
                <a:pPr algn="ctr"/>
                <a:r>
                  <a:rPr lang="en-GB" sz="1000" b="1" dirty="0"/>
                  <a:t>Movement</a:t>
                </a:r>
                <a:r>
                  <a:rPr lang="en-GB" sz="1000" dirty="0"/>
                  <a:t>: The plates collide and the oceanic plate is subducted (sinks) under the continental plate.</a:t>
                </a:r>
                <a:r>
                  <a:rPr lang="en-GB" sz="1000" b="1" dirty="0"/>
                  <a:t> </a:t>
                </a:r>
              </a:p>
              <a:p>
                <a:pPr algn="ctr"/>
                <a:r>
                  <a:rPr lang="en-GB" sz="1000" b="1" dirty="0"/>
                  <a:t>Example</a:t>
                </a:r>
                <a:r>
                  <a:rPr lang="en-GB" sz="1000" dirty="0"/>
                  <a:t>: West coast of South America. The Nazca plate is being forced under the South America plate.</a:t>
                </a:r>
                <a:r>
                  <a:rPr lang="en-GB" sz="1000" b="1" dirty="0"/>
                  <a:t> </a:t>
                </a:r>
              </a:p>
              <a:p>
                <a:pPr algn="ctr"/>
                <a:r>
                  <a:rPr lang="en-GB" sz="1000" b="1" dirty="0"/>
                  <a:t>Landforms</a:t>
                </a:r>
                <a:r>
                  <a:rPr lang="en-GB" sz="1000" dirty="0"/>
                  <a:t> and </a:t>
                </a:r>
                <a:r>
                  <a:rPr lang="en-GB" sz="1000" b="1" dirty="0"/>
                  <a:t>Hazards</a:t>
                </a:r>
                <a:r>
                  <a:rPr lang="en-GB" sz="1000" dirty="0"/>
                  <a:t>: Volcanoes, fold mountains and oceanic trenches are formed. Earthquakes</a:t>
                </a:r>
              </a:p>
              <a:p>
                <a:pPr algn="ctr"/>
                <a:endParaRPr lang="en-GB" sz="900" dirty="0"/>
              </a:p>
              <a:p>
                <a:pPr algn="ctr"/>
                <a:endParaRPr lang="en-GB" sz="900" dirty="0"/>
              </a:p>
            </p:txBody>
          </p:sp>
          <p:sp>
            <p:nvSpPr>
              <p:cNvPr id="34" name="Rectangle 33"/>
              <p:cNvSpPr/>
              <p:nvPr/>
            </p:nvSpPr>
            <p:spPr>
              <a:xfrm>
                <a:off x="87087" y="4910821"/>
                <a:ext cx="1632858" cy="330494"/>
              </a:xfrm>
              <a:prstGeom prst="rect">
                <a:avLst/>
              </a:prstGeom>
              <a:ln w="3175">
                <a:noFill/>
              </a:ln>
            </p:spPr>
            <p:txBody>
              <a:bodyPr wrap="square">
                <a:spAutoFit/>
              </a:bodyPr>
              <a:lstStyle/>
              <a:p>
                <a:pPr algn="ctr"/>
                <a:endParaRPr lang="en-GB" sz="750" dirty="0"/>
              </a:p>
            </p:txBody>
          </p:sp>
          <p:sp>
            <p:nvSpPr>
              <p:cNvPr id="35" name="Rectangle 34"/>
              <p:cNvSpPr/>
              <p:nvPr/>
            </p:nvSpPr>
            <p:spPr>
              <a:xfrm>
                <a:off x="87087" y="4113275"/>
                <a:ext cx="1632858" cy="330494"/>
              </a:xfrm>
              <a:prstGeom prst="rect">
                <a:avLst/>
              </a:prstGeom>
              <a:ln w="3175">
                <a:noFill/>
              </a:ln>
            </p:spPr>
            <p:txBody>
              <a:bodyPr wrap="square">
                <a:spAutoFit/>
              </a:bodyPr>
              <a:lstStyle/>
              <a:p>
                <a:pPr algn="ctr"/>
                <a:endParaRPr lang="en-GB" sz="750" dirty="0"/>
              </a:p>
            </p:txBody>
          </p:sp>
        </p:grpSp>
        <p:sp>
          <p:nvSpPr>
            <p:cNvPr id="31" name="Rectangle 30"/>
            <p:cNvSpPr/>
            <p:nvPr/>
          </p:nvSpPr>
          <p:spPr>
            <a:xfrm>
              <a:off x="87087" y="2919275"/>
              <a:ext cx="3507773" cy="38479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nvGrpSpPr>
          <p:cNvPr id="36" name="Group 35"/>
          <p:cNvGrpSpPr/>
          <p:nvPr/>
        </p:nvGrpSpPr>
        <p:grpSpPr>
          <a:xfrm>
            <a:off x="2816113" y="4032623"/>
            <a:ext cx="2177030" cy="2363189"/>
            <a:chOff x="2826364" y="3815017"/>
            <a:chExt cx="4069814" cy="4201224"/>
          </a:xfrm>
        </p:grpSpPr>
        <p:pic>
          <p:nvPicPr>
            <p:cNvPr id="37" name="Picture 6" descr="Destructive and Constructive Plates – Lessons4lif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648" y="5859445"/>
              <a:ext cx="2156798" cy="2156796"/>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826364" y="3815017"/>
              <a:ext cx="4069814" cy="2079202"/>
            </a:xfrm>
            <a:prstGeom prst="rect">
              <a:avLst/>
            </a:prstGeom>
            <a:noFill/>
            <a:ln w="3175">
              <a:noFill/>
            </a:ln>
          </p:spPr>
          <p:txBody>
            <a:bodyPr wrap="square" rtlCol="0">
              <a:spAutoFit/>
            </a:bodyPr>
            <a:lstStyle/>
            <a:p>
              <a:pPr algn="ctr"/>
              <a:r>
                <a:rPr lang="en-GB" sz="1000" b="1" dirty="0"/>
                <a:t>Collision (Destructive)</a:t>
              </a:r>
            </a:p>
            <a:p>
              <a:pPr algn="ctr"/>
              <a:r>
                <a:rPr lang="en-GB" sz="1000" b="1" dirty="0"/>
                <a:t>Movement</a:t>
              </a:r>
              <a:r>
                <a:rPr lang="en-GB" sz="1000" dirty="0"/>
                <a:t>: The two continental plates collide</a:t>
              </a:r>
            </a:p>
            <a:p>
              <a:pPr algn="ctr"/>
              <a:r>
                <a:rPr lang="en-GB" sz="1000" b="1" dirty="0"/>
                <a:t>Example</a:t>
              </a:r>
              <a:r>
                <a:rPr lang="en-GB" sz="1000" dirty="0"/>
                <a:t>: The Indo-Australian plate and Eurasian plate creating the Himalayas </a:t>
              </a:r>
            </a:p>
            <a:p>
              <a:pPr algn="ctr"/>
              <a:r>
                <a:rPr lang="en-GB" sz="1000" b="1" dirty="0"/>
                <a:t>Landforms</a:t>
              </a:r>
              <a:r>
                <a:rPr lang="en-GB" sz="1000" dirty="0"/>
                <a:t> and </a:t>
              </a:r>
              <a:r>
                <a:rPr lang="en-GB" sz="1000" b="1" dirty="0"/>
                <a:t>Hazards</a:t>
              </a:r>
              <a:r>
                <a:rPr lang="en-GB" sz="1000" dirty="0"/>
                <a:t>: Earthquakes</a:t>
              </a:r>
            </a:p>
          </p:txBody>
        </p:sp>
      </p:grpSp>
      <p:sp>
        <p:nvSpPr>
          <p:cNvPr id="39" name="Rectangle 38"/>
          <p:cNvSpPr/>
          <p:nvPr/>
        </p:nvSpPr>
        <p:spPr>
          <a:xfrm>
            <a:off x="2875665" y="4033133"/>
            <a:ext cx="2123888" cy="261758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40" name="Group 39"/>
          <p:cNvGrpSpPr/>
          <p:nvPr/>
        </p:nvGrpSpPr>
        <p:grpSpPr>
          <a:xfrm>
            <a:off x="5175299" y="4051281"/>
            <a:ext cx="1806713" cy="2595776"/>
            <a:chOff x="5759134" y="3257297"/>
            <a:chExt cx="3652266" cy="4518177"/>
          </a:xfrm>
        </p:grpSpPr>
        <p:pic>
          <p:nvPicPr>
            <p:cNvPr id="41" name="Picture 40"/>
            <p:cNvPicPr>
              <a:picLocks noChangeAspect="1"/>
            </p:cNvPicPr>
            <p:nvPr/>
          </p:nvPicPr>
          <p:blipFill>
            <a:blip r:embed="rId5"/>
            <a:stretch>
              <a:fillRect/>
            </a:stretch>
          </p:blipFill>
          <p:spPr>
            <a:xfrm>
              <a:off x="6672087" y="5820654"/>
              <a:ext cx="1967431" cy="1954820"/>
            </a:xfrm>
            <a:prstGeom prst="rect">
              <a:avLst/>
            </a:prstGeom>
            <a:ln w="3175">
              <a:noFill/>
            </a:ln>
          </p:spPr>
        </p:pic>
        <p:sp>
          <p:nvSpPr>
            <p:cNvPr id="42" name="TextBox 41"/>
            <p:cNvSpPr txBox="1"/>
            <p:nvPr/>
          </p:nvSpPr>
          <p:spPr>
            <a:xfrm>
              <a:off x="5759134" y="3257297"/>
              <a:ext cx="3652266" cy="2571420"/>
            </a:xfrm>
            <a:prstGeom prst="rect">
              <a:avLst/>
            </a:prstGeom>
            <a:noFill/>
            <a:ln w="3175">
              <a:noFill/>
            </a:ln>
          </p:spPr>
          <p:txBody>
            <a:bodyPr wrap="square" rtlCol="0">
              <a:spAutoFit/>
            </a:bodyPr>
            <a:lstStyle/>
            <a:p>
              <a:pPr algn="ctr"/>
              <a:r>
                <a:rPr lang="en-GB" sz="1000" b="1" dirty="0"/>
                <a:t>Constructive</a:t>
              </a:r>
            </a:p>
            <a:p>
              <a:pPr algn="ctr"/>
              <a:r>
                <a:rPr lang="en-GB" sz="1000" b="1" dirty="0"/>
                <a:t>Movement</a:t>
              </a:r>
              <a:r>
                <a:rPr lang="en-GB" sz="1000" dirty="0"/>
                <a:t>: The plates move apart</a:t>
              </a:r>
            </a:p>
            <a:p>
              <a:pPr algn="ctr"/>
              <a:r>
                <a:rPr lang="en-GB" sz="1000" b="1" dirty="0"/>
                <a:t>Example</a:t>
              </a:r>
              <a:r>
                <a:rPr lang="en-GB" sz="1000" dirty="0"/>
                <a:t>: Iceland -The North American and Eurasian plate are pulling apart creating the Mid Atlantic Ridge</a:t>
              </a:r>
            </a:p>
            <a:p>
              <a:pPr algn="ctr"/>
              <a:r>
                <a:rPr lang="en-GB" sz="1000" b="1" dirty="0"/>
                <a:t>Landforms</a:t>
              </a:r>
              <a:r>
                <a:rPr lang="en-GB" sz="1000" dirty="0"/>
                <a:t> and </a:t>
              </a:r>
              <a:r>
                <a:rPr lang="en-GB" sz="1000" b="1" dirty="0"/>
                <a:t>Hazards</a:t>
              </a:r>
              <a:r>
                <a:rPr lang="en-GB" sz="1000" dirty="0"/>
                <a:t>: Volcanoes and Earthquakes</a:t>
              </a:r>
            </a:p>
          </p:txBody>
        </p:sp>
      </p:grpSp>
      <p:sp>
        <p:nvSpPr>
          <p:cNvPr id="43" name="Rectangle 42"/>
          <p:cNvSpPr/>
          <p:nvPr/>
        </p:nvSpPr>
        <p:spPr>
          <a:xfrm>
            <a:off x="5104210" y="4040158"/>
            <a:ext cx="1961849" cy="26105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44" name="Group 43"/>
          <p:cNvGrpSpPr/>
          <p:nvPr/>
        </p:nvGrpSpPr>
        <p:grpSpPr>
          <a:xfrm>
            <a:off x="7197801" y="4141597"/>
            <a:ext cx="1807590" cy="2329506"/>
            <a:chOff x="9655302" y="3751361"/>
            <a:chExt cx="2443673" cy="4152202"/>
          </a:xfrm>
        </p:grpSpPr>
        <p:pic>
          <p:nvPicPr>
            <p:cNvPr id="45" name="Picture 44"/>
            <p:cNvPicPr>
              <a:picLocks noChangeAspect="1"/>
            </p:cNvPicPr>
            <p:nvPr/>
          </p:nvPicPr>
          <p:blipFill>
            <a:blip r:embed="rId6"/>
            <a:stretch>
              <a:fillRect/>
            </a:stretch>
          </p:blipFill>
          <p:spPr>
            <a:xfrm>
              <a:off x="9655302" y="6528996"/>
              <a:ext cx="2443673" cy="1374567"/>
            </a:xfrm>
            <a:prstGeom prst="rect">
              <a:avLst/>
            </a:prstGeom>
            <a:ln w="3175">
              <a:noFill/>
            </a:ln>
          </p:spPr>
        </p:pic>
        <p:sp>
          <p:nvSpPr>
            <p:cNvPr id="46" name="TextBox 45"/>
            <p:cNvSpPr txBox="1"/>
            <p:nvPr/>
          </p:nvSpPr>
          <p:spPr>
            <a:xfrm>
              <a:off x="9690000" y="3751361"/>
              <a:ext cx="2374279" cy="2358949"/>
            </a:xfrm>
            <a:prstGeom prst="rect">
              <a:avLst/>
            </a:prstGeom>
            <a:noFill/>
            <a:ln w="3175">
              <a:solidFill>
                <a:schemeClr val="bg1"/>
              </a:solidFill>
            </a:ln>
          </p:spPr>
          <p:txBody>
            <a:bodyPr wrap="square" rtlCol="0">
              <a:spAutoFit/>
            </a:bodyPr>
            <a:lstStyle/>
            <a:p>
              <a:pPr algn="ctr"/>
              <a:r>
                <a:rPr lang="en-GB" sz="1000" b="1"/>
                <a:t>Conservative</a:t>
              </a:r>
              <a:endParaRPr lang="en-GB" sz="1000" b="1" dirty="0"/>
            </a:p>
            <a:p>
              <a:pPr algn="ctr"/>
              <a:r>
                <a:rPr lang="en-GB" sz="1000" b="1" dirty="0"/>
                <a:t>Movement</a:t>
              </a:r>
              <a:r>
                <a:rPr lang="en-GB" sz="1000" dirty="0"/>
                <a:t>: The plates move alongside each other</a:t>
              </a:r>
            </a:p>
            <a:p>
              <a:pPr algn="ctr"/>
              <a:r>
                <a:rPr lang="en-GB" sz="1000" b="1" dirty="0"/>
                <a:t>Example</a:t>
              </a:r>
              <a:r>
                <a:rPr lang="en-GB" sz="1000" dirty="0"/>
                <a:t>: West of North America. The North American and Pacific plate</a:t>
              </a:r>
            </a:p>
            <a:p>
              <a:pPr algn="ctr"/>
              <a:r>
                <a:rPr lang="en-GB" sz="1000" b="1" dirty="0"/>
                <a:t>Landforms</a:t>
              </a:r>
              <a:r>
                <a:rPr lang="en-GB" sz="1000" dirty="0"/>
                <a:t> and </a:t>
              </a:r>
              <a:r>
                <a:rPr lang="en-GB" sz="1000" b="1" dirty="0"/>
                <a:t>Hazards</a:t>
              </a:r>
              <a:r>
                <a:rPr lang="en-GB" sz="1000" dirty="0"/>
                <a:t>: Earthquakes</a:t>
              </a:r>
            </a:p>
          </p:txBody>
        </p:sp>
      </p:grpSp>
      <p:sp>
        <p:nvSpPr>
          <p:cNvPr id="47" name="Rectangle 46"/>
          <p:cNvSpPr/>
          <p:nvPr/>
        </p:nvSpPr>
        <p:spPr>
          <a:xfrm>
            <a:off x="7223466" y="4061297"/>
            <a:ext cx="1756259" cy="255702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53" name="Group 52"/>
          <p:cNvGrpSpPr/>
          <p:nvPr/>
        </p:nvGrpSpPr>
        <p:grpSpPr>
          <a:xfrm>
            <a:off x="105281" y="812431"/>
            <a:ext cx="4259741" cy="2182363"/>
            <a:chOff x="2993297" y="831662"/>
            <a:chExt cx="3478921" cy="2991696"/>
          </a:xfrm>
        </p:grpSpPr>
        <p:pic>
          <p:nvPicPr>
            <p:cNvPr id="6" name="Picture 2" descr="Structure Of The Earth | A Level Geography Revision Not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9279" y="988121"/>
              <a:ext cx="1453750" cy="1546122"/>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993297" y="831662"/>
              <a:ext cx="1866794" cy="2991696"/>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b="1" dirty="0"/>
                <a:t>Structure of the Earth</a:t>
              </a:r>
            </a:p>
            <a:p>
              <a:pPr algn="ctr"/>
              <a:r>
                <a:rPr lang="en-GB" sz="1000" dirty="0"/>
                <a:t>The </a:t>
              </a:r>
              <a:r>
                <a:rPr lang="en-GB" sz="1000" b="1" dirty="0"/>
                <a:t>inner core </a:t>
              </a:r>
              <a:r>
                <a:rPr lang="en-GB" sz="1000" dirty="0"/>
                <a:t>is extremely hot (5,500</a:t>
              </a:r>
              <a:r>
                <a:rPr lang="en-GB" sz="1000" baseline="30000" dirty="0"/>
                <a:t>o</a:t>
              </a:r>
              <a:r>
                <a:rPr lang="en-GB" sz="1000" dirty="0"/>
                <a:t>C) it is a very dense solid made from iron and nickel </a:t>
              </a:r>
            </a:p>
            <a:p>
              <a:pPr algn="ctr"/>
              <a:r>
                <a:rPr lang="en-GB" sz="1000" dirty="0"/>
                <a:t>The </a:t>
              </a:r>
              <a:r>
                <a:rPr lang="en-GB" sz="1000" b="1" dirty="0"/>
                <a:t>outer</a:t>
              </a:r>
              <a:r>
                <a:rPr lang="en-GB" sz="1000" dirty="0"/>
                <a:t> </a:t>
              </a:r>
              <a:r>
                <a:rPr lang="en-GB" sz="1000" b="1" dirty="0"/>
                <a:t>core</a:t>
              </a:r>
              <a:r>
                <a:rPr lang="en-GB" sz="1000" dirty="0"/>
                <a:t> is 2,000 km think and is a liquid</a:t>
              </a:r>
            </a:p>
            <a:p>
              <a:pPr algn="ctr"/>
              <a:r>
                <a:rPr lang="en-GB" sz="1000" dirty="0"/>
                <a:t>The </a:t>
              </a:r>
              <a:r>
                <a:rPr lang="en-GB" sz="1000" b="1" dirty="0"/>
                <a:t>mantle</a:t>
              </a:r>
              <a:r>
                <a:rPr lang="en-GB" sz="1000" dirty="0"/>
                <a:t> is semi-molten and about 3,000km thick, The closer the mantle is to the core, the more liquid it is. </a:t>
              </a:r>
            </a:p>
            <a:p>
              <a:pPr algn="ctr"/>
              <a:r>
                <a:rPr lang="en-GB" sz="1000" dirty="0"/>
                <a:t>The </a:t>
              </a:r>
              <a:r>
                <a:rPr lang="en-GB" sz="1000" b="1" dirty="0"/>
                <a:t>crust</a:t>
              </a:r>
              <a:r>
                <a:rPr lang="en-GB" sz="1000" dirty="0"/>
                <a:t> is the rocky outer later which we live. It is thin compared to other sections and made up of oceanic and continental plates</a:t>
              </a:r>
            </a:p>
          </p:txBody>
        </p:sp>
        <p:sp>
          <p:nvSpPr>
            <p:cNvPr id="8" name="Rectangle 7"/>
            <p:cNvSpPr/>
            <p:nvPr/>
          </p:nvSpPr>
          <p:spPr>
            <a:xfrm>
              <a:off x="4761816" y="2728925"/>
              <a:ext cx="1689749" cy="763659"/>
            </a:xfrm>
            <a:prstGeom prst="rect">
              <a:avLst/>
            </a:prstGeom>
            <a:ln w="3175">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900" b="1" dirty="0"/>
                <a:t>Oceanic</a:t>
              </a:r>
              <a:r>
                <a:rPr lang="en-GB" sz="900" dirty="0"/>
                <a:t> plates carry the oceans. They are thinner but denser than continental plates. </a:t>
              </a:r>
            </a:p>
            <a:p>
              <a:pPr algn="ctr"/>
              <a:r>
                <a:rPr lang="en-GB" sz="900" b="1" dirty="0"/>
                <a:t>Continental</a:t>
              </a:r>
              <a:r>
                <a:rPr lang="en-GB" sz="900" dirty="0"/>
                <a:t> plates carry the land. They are thicker but less dense than oceanic plates. </a:t>
              </a:r>
            </a:p>
          </p:txBody>
        </p:sp>
        <p:sp>
          <p:nvSpPr>
            <p:cNvPr id="48" name="Rectangle 47"/>
            <p:cNvSpPr/>
            <p:nvPr/>
          </p:nvSpPr>
          <p:spPr>
            <a:xfrm>
              <a:off x="3031967" y="925684"/>
              <a:ext cx="3440251" cy="2871454"/>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500"/>
            </a:p>
          </p:txBody>
        </p:sp>
      </p:grpSp>
      <p:grpSp>
        <p:nvGrpSpPr>
          <p:cNvPr id="54" name="Group 53"/>
          <p:cNvGrpSpPr/>
          <p:nvPr/>
        </p:nvGrpSpPr>
        <p:grpSpPr>
          <a:xfrm>
            <a:off x="4575514" y="837229"/>
            <a:ext cx="4044444" cy="2368697"/>
            <a:chOff x="6535216" y="925683"/>
            <a:chExt cx="4445991" cy="2871454"/>
          </a:xfrm>
        </p:grpSpPr>
        <p:sp>
          <p:nvSpPr>
            <p:cNvPr id="49" name="Rectangle 48"/>
            <p:cNvSpPr/>
            <p:nvPr/>
          </p:nvSpPr>
          <p:spPr>
            <a:xfrm>
              <a:off x="6535216" y="925683"/>
              <a:ext cx="4445991" cy="2871454"/>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500"/>
            </a:p>
          </p:txBody>
        </p:sp>
        <p:pic>
          <p:nvPicPr>
            <p:cNvPr id="9" name="Picture 4" descr="Plate Tectonics: The Slow Dance of Our Planet's Crust | Discover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3595" y="1084153"/>
              <a:ext cx="2609437" cy="1738287"/>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9318699" y="1329942"/>
              <a:ext cx="1590569" cy="2137696"/>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000" b="1" dirty="0"/>
                <a:t>Plate Margins</a:t>
              </a:r>
            </a:p>
            <a:p>
              <a:pPr algn="ctr"/>
              <a:r>
                <a:rPr lang="en-GB" sz="1000" dirty="0"/>
                <a:t>The Earth’s crust is broken into different plates, which sit on the Earth’s mantle. These plates move because of </a:t>
              </a:r>
              <a:r>
                <a:rPr lang="en-GB" sz="1000" b="1" dirty="0"/>
                <a:t>convection</a:t>
              </a:r>
              <a:r>
                <a:rPr lang="en-GB" sz="1000" dirty="0"/>
                <a:t> </a:t>
              </a:r>
              <a:r>
                <a:rPr lang="en-GB" sz="1000" b="1" dirty="0"/>
                <a:t>currents</a:t>
              </a:r>
              <a:r>
                <a:rPr lang="en-GB" sz="1000" dirty="0"/>
                <a:t>. The plates move in different directions and meet at </a:t>
              </a:r>
              <a:r>
                <a:rPr lang="en-GB" sz="1000" b="1" dirty="0"/>
                <a:t>plate margins</a:t>
              </a:r>
              <a:r>
                <a:rPr lang="en-GB" sz="1000" dirty="0"/>
                <a:t>. As the plates move, parts of the curst are </a:t>
              </a:r>
              <a:r>
                <a:rPr lang="en-GB" sz="1000" b="1" dirty="0"/>
                <a:t>destroyed</a:t>
              </a:r>
              <a:r>
                <a:rPr lang="en-GB" sz="1000" dirty="0"/>
                <a:t> and in other areas new crust is </a:t>
              </a:r>
              <a:r>
                <a:rPr lang="en-GB" sz="1000" b="1" dirty="0"/>
                <a:t>created</a:t>
              </a:r>
              <a:r>
                <a:rPr lang="en-GB" sz="1000" dirty="0"/>
                <a:t>.</a:t>
              </a:r>
            </a:p>
          </p:txBody>
        </p:sp>
        <p:grpSp>
          <p:nvGrpSpPr>
            <p:cNvPr id="11" name="Group 10"/>
            <p:cNvGrpSpPr/>
            <p:nvPr/>
          </p:nvGrpSpPr>
          <p:grpSpPr>
            <a:xfrm>
              <a:off x="6535218" y="2960486"/>
              <a:ext cx="2645423" cy="536298"/>
              <a:chOff x="8582575" y="2525465"/>
              <a:chExt cx="3527230" cy="715064"/>
            </a:xfrm>
          </p:grpSpPr>
          <p:grpSp>
            <p:nvGrpSpPr>
              <p:cNvPr id="12" name="Group 11"/>
              <p:cNvGrpSpPr/>
              <p:nvPr/>
            </p:nvGrpSpPr>
            <p:grpSpPr>
              <a:xfrm>
                <a:off x="8582575" y="2525466"/>
                <a:ext cx="3527230" cy="580464"/>
                <a:chOff x="2682820" y="4168000"/>
                <a:chExt cx="3636308" cy="580464"/>
              </a:xfrm>
            </p:grpSpPr>
            <p:grpSp>
              <p:nvGrpSpPr>
                <p:cNvPr id="14" name="Group 13"/>
                <p:cNvGrpSpPr/>
                <p:nvPr/>
              </p:nvGrpSpPr>
              <p:grpSpPr>
                <a:xfrm>
                  <a:off x="2682820" y="4168001"/>
                  <a:ext cx="1210733" cy="531000"/>
                  <a:chOff x="1311220" y="3693867"/>
                  <a:chExt cx="1210733" cy="531000"/>
                </a:xfrm>
              </p:grpSpPr>
              <p:grpSp>
                <p:nvGrpSpPr>
                  <p:cNvPr id="25" name="Group 24"/>
                  <p:cNvGrpSpPr/>
                  <p:nvPr/>
                </p:nvGrpSpPr>
                <p:grpSpPr>
                  <a:xfrm>
                    <a:off x="1524000" y="3970867"/>
                    <a:ext cx="745514" cy="254000"/>
                    <a:chOff x="1524000" y="3970867"/>
                    <a:chExt cx="745514" cy="254000"/>
                  </a:xfrm>
                </p:grpSpPr>
                <p:sp>
                  <p:nvSpPr>
                    <p:cNvPr id="27" name="Right Arrow 26"/>
                    <p:cNvSpPr/>
                    <p:nvPr/>
                  </p:nvSpPr>
                  <p:spPr>
                    <a:xfrm>
                      <a:off x="1524000" y="3970867"/>
                      <a:ext cx="352927" cy="254000"/>
                    </a:xfrm>
                    <a:prstGeom prst="right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8" name="Right Arrow 27"/>
                    <p:cNvSpPr/>
                    <p:nvPr/>
                  </p:nvSpPr>
                  <p:spPr>
                    <a:xfrm flipH="1">
                      <a:off x="1916587" y="3970867"/>
                      <a:ext cx="352927" cy="254000"/>
                    </a:xfrm>
                    <a:prstGeom prst="right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26" name="TextBox 25"/>
                  <p:cNvSpPr txBox="1"/>
                  <p:nvPr/>
                </p:nvSpPr>
                <p:spPr>
                  <a:xfrm>
                    <a:off x="1311220" y="3693867"/>
                    <a:ext cx="1210733" cy="390347"/>
                  </a:xfrm>
                  <a:prstGeom prst="rect">
                    <a:avLst/>
                  </a:prstGeom>
                  <a:noFill/>
                  <a:ln w="3175">
                    <a:noFill/>
                  </a:ln>
                </p:spPr>
                <p:txBody>
                  <a:bodyPr wrap="square" rtlCol="0">
                    <a:spAutoFit/>
                  </a:bodyPr>
                  <a:lstStyle/>
                  <a:p>
                    <a:pPr algn="ctr"/>
                    <a:r>
                      <a:rPr lang="en-GB" sz="750" b="1" dirty="0"/>
                      <a:t>Destructive</a:t>
                    </a:r>
                  </a:p>
                </p:txBody>
              </p:sp>
            </p:grpSp>
            <p:grpSp>
              <p:nvGrpSpPr>
                <p:cNvPr id="15" name="Group 14"/>
                <p:cNvGrpSpPr/>
                <p:nvPr/>
              </p:nvGrpSpPr>
              <p:grpSpPr>
                <a:xfrm>
                  <a:off x="3864438" y="4168001"/>
                  <a:ext cx="1210733" cy="542499"/>
                  <a:chOff x="1304783" y="3682368"/>
                  <a:chExt cx="1210733" cy="542499"/>
                </a:xfrm>
              </p:grpSpPr>
              <p:grpSp>
                <p:nvGrpSpPr>
                  <p:cNvPr id="21" name="Group 20"/>
                  <p:cNvGrpSpPr/>
                  <p:nvPr/>
                </p:nvGrpSpPr>
                <p:grpSpPr>
                  <a:xfrm>
                    <a:off x="1524000" y="3970867"/>
                    <a:ext cx="745514" cy="254000"/>
                    <a:chOff x="1524000" y="3970867"/>
                    <a:chExt cx="745514" cy="254000"/>
                  </a:xfrm>
                </p:grpSpPr>
                <p:sp>
                  <p:nvSpPr>
                    <p:cNvPr id="23" name="Right Arrow 22"/>
                    <p:cNvSpPr/>
                    <p:nvPr/>
                  </p:nvSpPr>
                  <p:spPr>
                    <a:xfrm flipH="1">
                      <a:off x="1524000" y="3970867"/>
                      <a:ext cx="352927" cy="254000"/>
                    </a:xfrm>
                    <a:prstGeom prst="right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4" name="Right Arrow 23"/>
                    <p:cNvSpPr/>
                    <p:nvPr/>
                  </p:nvSpPr>
                  <p:spPr>
                    <a:xfrm>
                      <a:off x="1916587" y="3970867"/>
                      <a:ext cx="352927" cy="254000"/>
                    </a:xfrm>
                    <a:prstGeom prst="right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22" name="TextBox 21"/>
                  <p:cNvSpPr txBox="1"/>
                  <p:nvPr/>
                </p:nvSpPr>
                <p:spPr>
                  <a:xfrm>
                    <a:off x="1304783" y="3682368"/>
                    <a:ext cx="1210733" cy="390347"/>
                  </a:xfrm>
                  <a:prstGeom prst="rect">
                    <a:avLst/>
                  </a:prstGeom>
                  <a:noFill/>
                  <a:ln w="3175">
                    <a:noFill/>
                  </a:ln>
                </p:spPr>
                <p:txBody>
                  <a:bodyPr wrap="square" rtlCol="0">
                    <a:spAutoFit/>
                  </a:bodyPr>
                  <a:lstStyle/>
                  <a:p>
                    <a:pPr algn="ctr"/>
                    <a:r>
                      <a:rPr lang="en-GB" sz="750" b="1" dirty="0"/>
                      <a:t>Constructive</a:t>
                    </a:r>
                  </a:p>
                </p:txBody>
              </p:sp>
            </p:grpSp>
            <p:grpSp>
              <p:nvGrpSpPr>
                <p:cNvPr id="16" name="Group 15"/>
                <p:cNvGrpSpPr/>
                <p:nvPr/>
              </p:nvGrpSpPr>
              <p:grpSpPr>
                <a:xfrm>
                  <a:off x="5108395" y="4168000"/>
                  <a:ext cx="1210733" cy="580464"/>
                  <a:chOff x="1360685" y="3693866"/>
                  <a:chExt cx="1210733" cy="580464"/>
                </a:xfrm>
              </p:grpSpPr>
              <p:grpSp>
                <p:nvGrpSpPr>
                  <p:cNvPr id="17" name="Group 16"/>
                  <p:cNvGrpSpPr/>
                  <p:nvPr/>
                </p:nvGrpSpPr>
                <p:grpSpPr>
                  <a:xfrm>
                    <a:off x="1573464" y="3921403"/>
                    <a:ext cx="646587" cy="352927"/>
                    <a:chOff x="1573464" y="3921403"/>
                    <a:chExt cx="646587" cy="352927"/>
                  </a:xfrm>
                </p:grpSpPr>
                <p:sp>
                  <p:nvSpPr>
                    <p:cNvPr id="19" name="Right Arrow 18"/>
                    <p:cNvSpPr/>
                    <p:nvPr/>
                  </p:nvSpPr>
                  <p:spPr>
                    <a:xfrm rot="5400000" flipH="1">
                      <a:off x="1524000" y="3970867"/>
                      <a:ext cx="352927" cy="254000"/>
                    </a:xfrm>
                    <a:prstGeom prst="right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0" name="Right Arrow 19"/>
                    <p:cNvSpPr/>
                    <p:nvPr/>
                  </p:nvSpPr>
                  <p:spPr>
                    <a:xfrm rot="5400000" flipH="1">
                      <a:off x="1916587" y="3970867"/>
                      <a:ext cx="352927" cy="254000"/>
                    </a:xfrm>
                    <a:prstGeom prst="rightArrow">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18" name="TextBox 17"/>
                  <p:cNvSpPr txBox="1"/>
                  <p:nvPr/>
                </p:nvSpPr>
                <p:spPr>
                  <a:xfrm>
                    <a:off x="1360685" y="3693866"/>
                    <a:ext cx="1210733" cy="390346"/>
                  </a:xfrm>
                  <a:prstGeom prst="rect">
                    <a:avLst/>
                  </a:prstGeom>
                  <a:noFill/>
                  <a:ln w="3175">
                    <a:noFill/>
                  </a:ln>
                </p:spPr>
                <p:txBody>
                  <a:bodyPr wrap="square" rtlCol="0">
                    <a:spAutoFit/>
                  </a:bodyPr>
                  <a:lstStyle/>
                  <a:p>
                    <a:pPr algn="ctr"/>
                    <a:r>
                      <a:rPr lang="en-GB" sz="750" b="1" dirty="0"/>
                      <a:t>Conservative</a:t>
                    </a:r>
                  </a:p>
                </p:txBody>
              </p:sp>
            </p:grpSp>
          </p:grpSp>
          <p:sp>
            <p:nvSpPr>
              <p:cNvPr id="13" name="Rectangle 12"/>
              <p:cNvSpPr/>
              <p:nvPr/>
            </p:nvSpPr>
            <p:spPr>
              <a:xfrm>
                <a:off x="8582575" y="2525465"/>
                <a:ext cx="3479249" cy="71506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pic>
        <p:nvPicPr>
          <p:cNvPr id="55" name="Picture 54"/>
          <p:cNvPicPr>
            <a:picLocks noChangeAspect="1"/>
          </p:cNvPicPr>
          <p:nvPr/>
        </p:nvPicPr>
        <p:blipFill>
          <a:blip r:embed="rId9"/>
          <a:stretch>
            <a:fillRect/>
          </a:stretch>
        </p:blipFill>
        <p:spPr>
          <a:xfrm>
            <a:off x="10456849" y="3340172"/>
            <a:ext cx="520538" cy="473747"/>
          </a:xfrm>
          <a:prstGeom prst="rect">
            <a:avLst/>
          </a:prstGeom>
        </p:spPr>
      </p:pic>
      <p:pic>
        <p:nvPicPr>
          <p:cNvPr id="57" name="Picture 56"/>
          <p:cNvPicPr>
            <a:picLocks noChangeAspect="1"/>
          </p:cNvPicPr>
          <p:nvPr/>
        </p:nvPicPr>
        <p:blipFill>
          <a:blip r:embed="rId10"/>
          <a:stretch>
            <a:fillRect/>
          </a:stretch>
        </p:blipFill>
        <p:spPr>
          <a:xfrm>
            <a:off x="10445555" y="2448436"/>
            <a:ext cx="543126" cy="491637"/>
          </a:xfrm>
          <a:prstGeom prst="rect">
            <a:avLst/>
          </a:prstGeom>
        </p:spPr>
      </p:pic>
      <p:pic>
        <p:nvPicPr>
          <p:cNvPr id="58" name="Picture 57"/>
          <p:cNvPicPr>
            <a:picLocks noChangeAspect="1"/>
          </p:cNvPicPr>
          <p:nvPr/>
        </p:nvPicPr>
        <p:blipFill>
          <a:blip r:embed="rId11"/>
          <a:stretch>
            <a:fillRect/>
          </a:stretch>
        </p:blipFill>
        <p:spPr>
          <a:xfrm>
            <a:off x="10430508" y="4418867"/>
            <a:ext cx="518488" cy="360615"/>
          </a:xfrm>
          <a:prstGeom prst="rect">
            <a:avLst/>
          </a:prstGeom>
        </p:spPr>
      </p:pic>
    </p:spTree>
    <p:extLst>
      <p:ext uri="{BB962C8B-B14F-4D97-AF65-F5344CB8AC3E}">
        <p14:creationId xmlns:p14="http://schemas.microsoft.com/office/powerpoint/2010/main" val="57159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5618942" y="827934"/>
            <a:ext cx="3128421" cy="1615827"/>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GB" sz="900" b="1" dirty="0"/>
              <a:t>Measuring Earthquakes</a:t>
            </a:r>
          </a:p>
          <a:p>
            <a:r>
              <a:rPr lang="en-GB" sz="900" dirty="0"/>
              <a:t>In the past, the </a:t>
            </a:r>
            <a:r>
              <a:rPr lang="en-GB" sz="900" b="1" dirty="0"/>
              <a:t>Richter scale</a:t>
            </a:r>
            <a:r>
              <a:rPr lang="en-GB" sz="900" dirty="0"/>
              <a:t> was used to measure the power of earthquakes. Earthquakes are now measured using the </a:t>
            </a:r>
            <a:r>
              <a:rPr lang="en-GB" sz="900" b="1" dirty="0"/>
              <a:t>Moment Magnitude Scale</a:t>
            </a:r>
            <a:r>
              <a:rPr lang="en-GB" sz="900" dirty="0"/>
              <a:t> (or simply </a:t>
            </a:r>
            <a:r>
              <a:rPr lang="en-GB" sz="900" b="1" dirty="0"/>
              <a:t>Magnitude scale</a:t>
            </a:r>
            <a:r>
              <a:rPr lang="en-GB" sz="900" dirty="0"/>
              <a:t>). This measures the size of the </a:t>
            </a:r>
            <a:r>
              <a:rPr lang="en-GB" sz="900" b="1" dirty="0"/>
              <a:t>seismic waves</a:t>
            </a:r>
            <a:r>
              <a:rPr lang="en-GB" sz="900" dirty="0"/>
              <a:t> during the earthquake. Each step in the scale is ten times greater than the previous number. This is a </a:t>
            </a:r>
            <a:r>
              <a:rPr lang="en-GB" sz="900" b="1" dirty="0"/>
              <a:t>logarithmic</a:t>
            </a:r>
            <a:r>
              <a:rPr lang="en-GB" sz="900" dirty="0"/>
              <a:t> scale from 0-10. The amount of damage caused by an earthquake is measured by the </a:t>
            </a:r>
            <a:r>
              <a:rPr lang="en-GB" sz="900" b="1" dirty="0" err="1"/>
              <a:t>Mercalli</a:t>
            </a:r>
            <a:r>
              <a:rPr lang="en-GB" sz="900" b="1" dirty="0"/>
              <a:t> Scale</a:t>
            </a:r>
            <a:r>
              <a:rPr lang="en-GB" sz="900" dirty="0"/>
              <a:t>. This is a measure of </a:t>
            </a:r>
            <a:r>
              <a:rPr lang="en-GB" sz="900" b="1" dirty="0"/>
              <a:t>intensity</a:t>
            </a:r>
            <a:r>
              <a:rPr lang="en-GB" sz="900" dirty="0"/>
              <a:t>, and changes according to which area you are measuring - damage nearer the </a:t>
            </a:r>
            <a:r>
              <a:rPr lang="en-GB" sz="900" b="1" dirty="0"/>
              <a:t>epicentre</a:t>
            </a:r>
            <a:r>
              <a:rPr lang="en-GB" sz="900" dirty="0"/>
              <a:t> would usually be greater than further away.</a:t>
            </a:r>
          </a:p>
        </p:txBody>
      </p:sp>
      <p:sp>
        <p:nvSpPr>
          <p:cNvPr id="2" name="Title 1"/>
          <p:cNvSpPr>
            <a:spLocks noGrp="1"/>
          </p:cNvSpPr>
          <p:nvPr>
            <p:ph type="title"/>
          </p:nvPr>
        </p:nvSpPr>
        <p:spPr>
          <a:xfrm>
            <a:off x="2846715" y="284295"/>
            <a:ext cx="3452484" cy="404701"/>
          </a:xfrm>
        </p:spPr>
        <p:txBody>
          <a:bodyPr>
            <a:normAutofit/>
          </a:bodyPr>
          <a:lstStyle/>
          <a:p>
            <a:r>
              <a:rPr lang="en-GB" dirty="0">
                <a:solidFill>
                  <a:schemeClr val="tx1"/>
                </a:solidFill>
              </a:rPr>
              <a:t>Restless Earth Year 8 HT1</a:t>
            </a:r>
          </a:p>
        </p:txBody>
      </p:sp>
      <p:graphicFrame>
        <p:nvGraphicFramePr>
          <p:cNvPr id="3" name="Table 2"/>
          <p:cNvGraphicFramePr>
            <a:graphicFrameLocks noGrp="1"/>
          </p:cNvGraphicFramePr>
          <p:nvPr/>
        </p:nvGraphicFramePr>
        <p:xfrm>
          <a:off x="70217" y="850088"/>
          <a:ext cx="5508000" cy="1577340"/>
        </p:xfrm>
        <a:graphic>
          <a:graphicData uri="http://schemas.openxmlformats.org/drawingml/2006/table">
            <a:tbl>
              <a:tblPr firstRow="1" bandRow="1">
                <a:tableStyleId>{5C22544A-7EE6-4342-B048-85BDC9FD1C3A}</a:tableStyleId>
              </a:tblPr>
              <a:tblGrid>
                <a:gridCol w="2754000">
                  <a:extLst>
                    <a:ext uri="{9D8B030D-6E8A-4147-A177-3AD203B41FA5}">
                      <a16:colId xmlns:a16="http://schemas.microsoft.com/office/drawing/2014/main" val="3066078685"/>
                    </a:ext>
                  </a:extLst>
                </a:gridCol>
                <a:gridCol w="2754000">
                  <a:extLst>
                    <a:ext uri="{9D8B030D-6E8A-4147-A177-3AD203B41FA5}">
                      <a16:colId xmlns:a16="http://schemas.microsoft.com/office/drawing/2014/main" val="3123607958"/>
                    </a:ext>
                  </a:extLst>
                </a:gridCol>
              </a:tblGrid>
              <a:tr h="205740">
                <a:tc gridSpan="2">
                  <a:txBody>
                    <a:bodyPr/>
                    <a:lstStyle/>
                    <a:p>
                      <a:pPr algn="ctr"/>
                      <a:r>
                        <a:rPr lang="en-GB" sz="900" i="1" dirty="0">
                          <a:solidFill>
                            <a:sysClr val="windowText" lastClr="000000"/>
                          </a:solidFill>
                        </a:rPr>
                        <a:t>Effects of Volcanic Eruptions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2442290652"/>
                  </a:ext>
                </a:extLst>
              </a:tr>
              <a:tr h="205740">
                <a:tc>
                  <a:txBody>
                    <a:bodyPr/>
                    <a:lstStyle/>
                    <a:p>
                      <a:pPr algn="ctr"/>
                      <a:r>
                        <a:rPr lang="en-GB" sz="900" b="1" i="1" dirty="0">
                          <a:solidFill>
                            <a:sysClr val="windowText" lastClr="000000"/>
                          </a:solidFill>
                        </a:rPr>
                        <a:t>Positive Effects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1" dirty="0">
                          <a:solidFill>
                            <a:sysClr val="windowText" lastClr="000000"/>
                          </a:solidFill>
                        </a:rPr>
                        <a:t>Negative Effects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583968"/>
                  </a:ext>
                </a:extLst>
              </a:tr>
              <a:tr h="342900">
                <a:tc>
                  <a:txBody>
                    <a:bodyPr/>
                    <a:lstStyle/>
                    <a:p>
                      <a:pPr algn="ctr"/>
                      <a:r>
                        <a:rPr lang="en-GB" sz="900" i="1" dirty="0">
                          <a:solidFill>
                            <a:sysClr val="windowText" lastClr="000000"/>
                          </a:solidFill>
                        </a:rPr>
                        <a:t>The dramatic scenery created by volcanic eruptions attracts</a:t>
                      </a:r>
                      <a:r>
                        <a:rPr lang="en-GB" sz="900" i="1" baseline="0" dirty="0">
                          <a:solidFill>
                            <a:sysClr val="windowText" lastClr="000000"/>
                          </a:solidFill>
                        </a:rPr>
                        <a:t> </a:t>
                      </a:r>
                      <a:r>
                        <a:rPr lang="en-GB" sz="900" b="1" i="1" dirty="0">
                          <a:solidFill>
                            <a:sysClr val="windowText" lastClr="000000"/>
                          </a:solidFill>
                        </a:rPr>
                        <a:t>tourists</a:t>
                      </a:r>
                      <a:r>
                        <a:rPr lang="en-GB" sz="900" i="1" dirty="0">
                          <a:solidFill>
                            <a:sysClr val="windowText" lastClr="000000"/>
                          </a:solidFill>
                        </a:rPr>
                        <a:t>. This brings income to an area.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i="1" dirty="0">
                          <a:solidFill>
                            <a:sysClr val="windowText" lastClr="000000"/>
                          </a:solidFill>
                        </a:rPr>
                        <a:t>Lives can be lost </a:t>
                      </a:r>
                      <a:r>
                        <a:rPr lang="en-GB" sz="900" i="1" dirty="0">
                          <a:solidFill>
                            <a:sysClr val="windowText" lastClr="000000"/>
                          </a:solidFill>
                        </a:rPr>
                        <a:t>– 21 people were killed by the </a:t>
                      </a:r>
                      <a:r>
                        <a:rPr lang="en-GB" sz="900" i="1" baseline="0" dirty="0">
                          <a:solidFill>
                            <a:sysClr val="windowText" lastClr="000000"/>
                          </a:solidFill>
                        </a:rPr>
                        <a:t>White Island (New Zealand) eruption in December 2019</a:t>
                      </a:r>
                      <a:r>
                        <a:rPr lang="en-GB" sz="900" i="1" dirty="0">
                          <a:solidFill>
                            <a:sysClr val="windowText" lastClr="000000"/>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6804508"/>
                  </a:ext>
                </a:extLst>
              </a:tr>
              <a:tr h="480060">
                <a:tc>
                  <a:txBody>
                    <a:bodyPr/>
                    <a:lstStyle/>
                    <a:p>
                      <a:pPr algn="ctr"/>
                      <a:r>
                        <a:rPr lang="en-GB" sz="900" i="1" dirty="0">
                          <a:solidFill>
                            <a:sysClr val="windowText" lastClr="000000"/>
                          </a:solidFill>
                        </a:rPr>
                        <a:t>The lava and ash deposited during an eruption breaks down to</a:t>
                      </a:r>
                      <a:r>
                        <a:rPr lang="en-GB" sz="900" i="1" baseline="0" dirty="0">
                          <a:solidFill>
                            <a:sysClr val="windowText" lastClr="000000"/>
                          </a:solidFill>
                        </a:rPr>
                        <a:t> </a:t>
                      </a:r>
                      <a:r>
                        <a:rPr lang="en-GB" sz="900" i="1" dirty="0">
                          <a:solidFill>
                            <a:sysClr val="windowText" lastClr="000000"/>
                          </a:solidFill>
                        </a:rPr>
                        <a:t>provide valuable nutrients for the soil. This creates very </a:t>
                      </a:r>
                      <a:r>
                        <a:rPr lang="en-GB" sz="900" b="1" i="1" dirty="0">
                          <a:solidFill>
                            <a:sysClr val="windowText" lastClr="000000"/>
                          </a:solidFill>
                        </a:rPr>
                        <a:t>fertile</a:t>
                      </a:r>
                      <a:r>
                        <a:rPr lang="en-GB" sz="900" b="1" i="1" baseline="0" dirty="0">
                          <a:solidFill>
                            <a:sysClr val="windowText" lastClr="000000"/>
                          </a:solidFill>
                        </a:rPr>
                        <a:t> </a:t>
                      </a:r>
                      <a:r>
                        <a:rPr lang="en-GB" sz="900" b="1" i="1" dirty="0">
                          <a:solidFill>
                            <a:sysClr val="windowText" lastClr="000000"/>
                          </a:solidFill>
                        </a:rPr>
                        <a:t>soil</a:t>
                      </a:r>
                      <a:r>
                        <a:rPr lang="en-GB" sz="900" i="1" dirty="0">
                          <a:solidFill>
                            <a:sysClr val="windowText" lastClr="000000"/>
                          </a:solidFill>
                        </a:rPr>
                        <a:t> which is good for agriculture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i="1" dirty="0">
                          <a:solidFill>
                            <a:sysClr val="windowText" lastClr="000000"/>
                          </a:solidFill>
                        </a:rPr>
                        <a:t>If the ash and mud from a volcanic eruption mix with rain</a:t>
                      </a:r>
                      <a:r>
                        <a:rPr lang="en-GB" sz="900" i="1" baseline="0" dirty="0">
                          <a:solidFill>
                            <a:sysClr val="windowText" lastClr="000000"/>
                          </a:solidFill>
                        </a:rPr>
                        <a:t> </a:t>
                      </a:r>
                      <a:r>
                        <a:rPr lang="en-GB" sz="900" i="1" dirty="0">
                          <a:solidFill>
                            <a:sysClr val="windowText" lastClr="000000"/>
                          </a:solidFill>
                        </a:rPr>
                        <a:t>water or melting snow, fast moving </a:t>
                      </a:r>
                      <a:r>
                        <a:rPr lang="en-GB" sz="900" b="1" i="1" dirty="0">
                          <a:solidFill>
                            <a:sysClr val="windowText" lastClr="000000"/>
                          </a:solidFill>
                        </a:rPr>
                        <a:t>mudflows</a:t>
                      </a:r>
                      <a:r>
                        <a:rPr lang="en-GB" sz="900" i="1" dirty="0">
                          <a:solidFill>
                            <a:sysClr val="windowText" lastClr="000000"/>
                          </a:solidFill>
                        </a:rPr>
                        <a:t> are created.</a:t>
                      </a:r>
                      <a:r>
                        <a:rPr lang="en-GB" sz="900" i="1" baseline="0" dirty="0">
                          <a:solidFill>
                            <a:sysClr val="windowText" lastClr="000000"/>
                          </a:solidFill>
                        </a:rPr>
                        <a:t> </a:t>
                      </a:r>
                      <a:r>
                        <a:rPr lang="en-GB" sz="900" i="1" dirty="0">
                          <a:solidFill>
                            <a:sysClr val="windowText" lastClr="000000"/>
                          </a:solidFill>
                        </a:rPr>
                        <a:t>These flows are called </a:t>
                      </a:r>
                      <a:r>
                        <a:rPr lang="en-GB" sz="900" b="1" i="1" dirty="0">
                          <a:solidFill>
                            <a:sysClr val="windowText" lastClr="000000"/>
                          </a:solidFill>
                        </a:rPr>
                        <a:t>lahars</a:t>
                      </a:r>
                      <a:r>
                        <a:rPr lang="en-GB" sz="900" i="1" dirty="0">
                          <a:solidFill>
                            <a:sysClr val="windowText" lastClr="000000"/>
                          </a:solidFill>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9630950"/>
                  </a:ext>
                </a:extLst>
              </a:tr>
              <a:tr h="342900">
                <a:tc>
                  <a:txBody>
                    <a:bodyPr/>
                    <a:lstStyle/>
                    <a:p>
                      <a:pPr algn="ctr"/>
                      <a:r>
                        <a:rPr lang="en-GB" sz="900" i="1" dirty="0">
                          <a:solidFill>
                            <a:sysClr val="windowText" lastClr="000000"/>
                          </a:solidFill>
                        </a:rPr>
                        <a:t>The high level of heat and activity close to a volcano can</a:t>
                      </a:r>
                    </a:p>
                    <a:p>
                      <a:pPr algn="ctr"/>
                      <a:r>
                        <a:rPr lang="en-GB" sz="900" i="1" dirty="0">
                          <a:solidFill>
                            <a:sysClr val="windowText" lastClr="000000"/>
                          </a:solidFill>
                        </a:rPr>
                        <a:t>provide opportunities for generating </a:t>
                      </a:r>
                      <a:r>
                        <a:rPr lang="en-GB" sz="900" b="1" i="1" dirty="0">
                          <a:solidFill>
                            <a:sysClr val="windowText" lastClr="000000"/>
                          </a:solidFill>
                        </a:rPr>
                        <a:t>geothermal energy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i="1" dirty="0">
                          <a:solidFill>
                            <a:sysClr val="windowText" lastClr="000000"/>
                          </a:solidFill>
                        </a:rPr>
                        <a:t>Lava flows and lahars can </a:t>
                      </a:r>
                      <a:r>
                        <a:rPr lang="en-GB" sz="900" b="1" i="1" dirty="0">
                          <a:solidFill>
                            <a:sysClr val="windowText" lastClr="000000"/>
                          </a:solidFill>
                        </a:rPr>
                        <a:t>destroy</a:t>
                      </a:r>
                      <a:r>
                        <a:rPr lang="en-GB" sz="900" i="1" dirty="0">
                          <a:solidFill>
                            <a:sysClr val="windowText" lastClr="000000"/>
                          </a:solidFill>
                        </a:rPr>
                        <a:t> settlements and areas of</a:t>
                      </a:r>
                      <a:r>
                        <a:rPr lang="en-GB" sz="900" i="1" baseline="0" dirty="0">
                          <a:solidFill>
                            <a:sysClr val="windowText" lastClr="000000"/>
                          </a:solidFill>
                        </a:rPr>
                        <a:t> </a:t>
                      </a:r>
                      <a:r>
                        <a:rPr lang="en-GB" sz="900" i="1" dirty="0">
                          <a:solidFill>
                            <a:sysClr val="windowText" lastClr="000000"/>
                          </a:solidFill>
                        </a:rPr>
                        <a:t>woodland or agriculture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149764"/>
                  </a:ext>
                </a:extLst>
              </a:tr>
            </a:tbl>
          </a:graphicData>
        </a:graphic>
      </p:graphicFrame>
      <p:graphicFrame>
        <p:nvGraphicFramePr>
          <p:cNvPr id="4" name="Table 3"/>
          <p:cNvGraphicFramePr>
            <a:graphicFrameLocks noGrp="1"/>
          </p:cNvGraphicFramePr>
          <p:nvPr/>
        </p:nvGraphicFramePr>
        <p:xfrm>
          <a:off x="70217" y="3182599"/>
          <a:ext cx="5435147" cy="1686049"/>
        </p:xfrm>
        <a:graphic>
          <a:graphicData uri="http://schemas.openxmlformats.org/drawingml/2006/table">
            <a:tbl>
              <a:tblPr firstRow="1" bandRow="1">
                <a:tableStyleId>{5C22544A-7EE6-4342-B048-85BDC9FD1C3A}</a:tableStyleId>
              </a:tblPr>
              <a:tblGrid>
                <a:gridCol w="654284">
                  <a:extLst>
                    <a:ext uri="{9D8B030D-6E8A-4147-A177-3AD203B41FA5}">
                      <a16:colId xmlns:a16="http://schemas.microsoft.com/office/drawing/2014/main" val="4107567672"/>
                    </a:ext>
                  </a:extLst>
                </a:gridCol>
                <a:gridCol w="1593621">
                  <a:extLst>
                    <a:ext uri="{9D8B030D-6E8A-4147-A177-3AD203B41FA5}">
                      <a16:colId xmlns:a16="http://schemas.microsoft.com/office/drawing/2014/main" val="360531984"/>
                    </a:ext>
                  </a:extLst>
                </a:gridCol>
                <a:gridCol w="1593621">
                  <a:extLst>
                    <a:ext uri="{9D8B030D-6E8A-4147-A177-3AD203B41FA5}">
                      <a16:colId xmlns:a16="http://schemas.microsoft.com/office/drawing/2014/main" val="2164915972"/>
                    </a:ext>
                  </a:extLst>
                </a:gridCol>
                <a:gridCol w="1593621">
                  <a:extLst>
                    <a:ext uri="{9D8B030D-6E8A-4147-A177-3AD203B41FA5}">
                      <a16:colId xmlns:a16="http://schemas.microsoft.com/office/drawing/2014/main" val="1209134714"/>
                    </a:ext>
                  </a:extLst>
                </a:gridCol>
              </a:tblGrid>
              <a:tr h="205740">
                <a:tc gridSpan="4">
                  <a:txBody>
                    <a:bodyPr/>
                    <a:lstStyle/>
                    <a:p>
                      <a:pPr algn="ctr"/>
                      <a:r>
                        <a:rPr lang="en-GB" sz="900" dirty="0">
                          <a:solidFill>
                            <a:sysClr val="windowText" lastClr="000000"/>
                          </a:solidFill>
                        </a:rPr>
                        <a:t>Effects of an Earthquake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pPr algn="ctr"/>
                      <a:endParaRPr lang="en-GB" sz="1200" dirty="0"/>
                    </a:p>
                  </a:txBody>
                  <a:tcPr anchor="ctr"/>
                </a:tc>
                <a:extLst>
                  <a:ext uri="{0D108BD9-81ED-4DB2-BD59-A6C34878D82A}">
                    <a16:rowId xmlns:a16="http://schemas.microsoft.com/office/drawing/2014/main" val="3255754659"/>
                  </a:ext>
                </a:extLst>
              </a:tr>
              <a:tr h="214642">
                <a:tc>
                  <a:txBody>
                    <a:bodyPr/>
                    <a:lstStyle/>
                    <a:p>
                      <a:pPr algn="ctr"/>
                      <a:endParaRPr lang="en-GB" sz="9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b="1" dirty="0">
                          <a:solidFill>
                            <a:sysClr val="windowText" lastClr="000000"/>
                          </a:solidFill>
                        </a:rPr>
                        <a:t>Social Impacts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solidFill>
                            <a:sysClr val="windowText" lastClr="000000"/>
                          </a:solidFill>
                        </a:rPr>
                        <a:t>Economic Impacts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solidFill>
                            <a:sysClr val="windowText" lastClr="000000"/>
                          </a:solidFill>
                        </a:rPr>
                        <a:t>Environmental impacts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681963"/>
                  </a:ext>
                </a:extLst>
              </a:tr>
              <a:tr h="785607">
                <a:tc>
                  <a:txBody>
                    <a:bodyPr/>
                    <a:lstStyle/>
                    <a:p>
                      <a:pPr algn="ctr"/>
                      <a:r>
                        <a:rPr lang="en-GB" sz="900" b="1" dirty="0">
                          <a:solidFill>
                            <a:sysClr val="windowText" lastClr="000000"/>
                          </a:solidFill>
                        </a:rPr>
                        <a:t>Short Term: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ysClr val="windowText" lastClr="000000"/>
                          </a:solidFill>
                        </a:rPr>
                        <a:t>People may be killed or injured. Homes may be destroyed. Infrastructure may be disrupted. Water supplies may be contaminated.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ysClr val="windowText" lastClr="000000"/>
                          </a:solidFill>
                        </a:rPr>
                        <a:t>Shops and business may be destroyed. Looting may take place.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ysClr val="windowText" lastClr="000000"/>
                          </a:solidFill>
                        </a:rPr>
                        <a:t>The landscape may be destroyed because of fires or landslides Tsunamis may cause flooding in coastal areas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599085"/>
                  </a:ext>
                </a:extLst>
              </a:tr>
              <a:tr h="480060">
                <a:tc>
                  <a:txBody>
                    <a:bodyPr/>
                    <a:lstStyle/>
                    <a:p>
                      <a:pPr algn="ctr"/>
                      <a:r>
                        <a:rPr lang="en-GB" sz="900" b="1" dirty="0">
                          <a:solidFill>
                            <a:sysClr val="windowText" lastClr="000000"/>
                          </a:solidFill>
                        </a:rPr>
                        <a:t>Long Term: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ysClr val="windowText" lastClr="000000"/>
                          </a:solidFill>
                        </a:rPr>
                        <a:t>Disease may spread. People may have to be re-housed, sometimes in refugee camps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ysClr val="windowText" lastClr="000000"/>
                          </a:solidFill>
                        </a:rPr>
                        <a:t>Rebuilding can be expensive. Income could be lost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ysClr val="windowText" lastClr="000000"/>
                          </a:solidFill>
                        </a:rPr>
                        <a:t>Important natural and human landmarks may be lost.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2296932"/>
                  </a:ext>
                </a:extLst>
              </a:tr>
            </a:tbl>
          </a:graphicData>
        </a:graphic>
      </p:graphicFrame>
      <p:grpSp>
        <p:nvGrpSpPr>
          <p:cNvPr id="6" name="Group 5"/>
          <p:cNvGrpSpPr/>
          <p:nvPr/>
        </p:nvGrpSpPr>
        <p:grpSpPr>
          <a:xfrm>
            <a:off x="5745018" y="3202161"/>
            <a:ext cx="3608808" cy="3392603"/>
            <a:chOff x="336038" y="649571"/>
            <a:chExt cx="3344297" cy="2289970"/>
          </a:xfrm>
        </p:grpSpPr>
        <p:pic>
          <p:nvPicPr>
            <p:cNvPr id="11" name="Picture 2" descr="Volcanoes - Miss Hovers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5" y="926570"/>
              <a:ext cx="2397125" cy="20129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6038" y="649571"/>
              <a:ext cx="3344297" cy="531913"/>
            </a:xfrm>
            <a:prstGeom prst="rect">
              <a:avLst/>
            </a:prstGeom>
          </p:spPr>
          <p:txBody>
            <a:bodyPr wrap="none">
              <a:spAutoFit/>
            </a:bodyPr>
            <a:lstStyle/>
            <a:p>
              <a:pPr algn="ctr"/>
              <a:r>
                <a:rPr lang="en-GB" sz="900" b="1" dirty="0"/>
                <a:t>Structure of a Volcano</a:t>
              </a:r>
            </a:p>
          </p:txBody>
        </p:sp>
      </p:grpSp>
      <p:sp>
        <p:nvSpPr>
          <p:cNvPr id="8" name="Rectangle 7"/>
          <p:cNvSpPr/>
          <p:nvPr/>
        </p:nvSpPr>
        <p:spPr>
          <a:xfrm>
            <a:off x="70217" y="2483872"/>
            <a:ext cx="8677146" cy="70788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1000" b="1" dirty="0">
                <a:solidFill>
                  <a:srgbClr val="231F20"/>
                </a:solidFill>
              </a:rPr>
              <a:t>Large earthquakes </a:t>
            </a:r>
            <a:r>
              <a:rPr lang="en-GB" sz="1000" dirty="0">
                <a:solidFill>
                  <a:srgbClr val="231F20"/>
                </a:solidFill>
              </a:rPr>
              <a:t>are usually connected with </a:t>
            </a:r>
            <a:r>
              <a:rPr lang="en-GB" sz="1000" b="1" dirty="0">
                <a:solidFill>
                  <a:srgbClr val="231F20"/>
                </a:solidFill>
              </a:rPr>
              <a:t>plate margins. </a:t>
            </a:r>
            <a:r>
              <a:rPr lang="en-GB" sz="1000" dirty="0">
                <a:solidFill>
                  <a:srgbClr val="231F20"/>
                </a:solidFill>
              </a:rPr>
              <a:t>Earthquakes happen often but most are too small for us to notice. </a:t>
            </a:r>
            <a:r>
              <a:rPr lang="en-GB" sz="1000" b="1" dirty="0">
                <a:solidFill>
                  <a:srgbClr val="231F20"/>
                </a:solidFill>
              </a:rPr>
              <a:t>Seismometers</a:t>
            </a:r>
            <a:r>
              <a:rPr lang="en-GB" sz="1000" dirty="0">
                <a:solidFill>
                  <a:srgbClr val="231F20"/>
                </a:solidFill>
              </a:rPr>
              <a:t> record earth movements.</a:t>
            </a:r>
          </a:p>
          <a:p>
            <a:r>
              <a:rPr lang="en-GB" sz="1000" dirty="0">
                <a:solidFill>
                  <a:srgbClr val="231F20"/>
                </a:solidFill>
              </a:rPr>
              <a:t>An earthquake is a sudden </a:t>
            </a:r>
            <a:r>
              <a:rPr lang="en-GB" sz="1000" b="1" dirty="0">
                <a:solidFill>
                  <a:srgbClr val="231F20"/>
                </a:solidFill>
              </a:rPr>
              <a:t>shockwave</a:t>
            </a:r>
            <a:r>
              <a:rPr lang="en-GB" sz="1000" dirty="0">
                <a:solidFill>
                  <a:srgbClr val="231F20"/>
                </a:solidFill>
              </a:rPr>
              <a:t> caused by rocks being under stress from the movements of plates at plate margins. Eventually the stress in the rock builds up enough to deform and reach breaking point. At that point, the stored up energy is released in the form of shockwaves.</a:t>
            </a:r>
          </a:p>
        </p:txBody>
      </p:sp>
      <p:sp>
        <p:nvSpPr>
          <p:cNvPr id="10" name="Rectangle 9"/>
          <p:cNvSpPr/>
          <p:nvPr/>
        </p:nvSpPr>
        <p:spPr>
          <a:xfrm>
            <a:off x="70216" y="4927501"/>
            <a:ext cx="6228983" cy="1938992"/>
          </a:xfrm>
          <a:prstGeom prst="rect">
            <a:avLst/>
          </a:prstGeom>
          <a:ln w="3175"/>
        </p:spPr>
        <p:style>
          <a:lnRef idx="2">
            <a:schemeClr val="dk1"/>
          </a:lnRef>
          <a:fillRef idx="1">
            <a:schemeClr val="lt1"/>
          </a:fillRef>
          <a:effectRef idx="0">
            <a:schemeClr val="dk1"/>
          </a:effectRef>
          <a:fontRef idx="minor">
            <a:schemeClr val="dk1"/>
          </a:fontRef>
        </p:style>
        <p:txBody>
          <a:bodyPr wrap="square">
            <a:spAutoFit/>
          </a:bodyPr>
          <a:lstStyle/>
          <a:p>
            <a:r>
              <a:rPr lang="en-GB" sz="1000" b="1" dirty="0"/>
              <a:t>How to reduce risk from earthquakes:</a:t>
            </a:r>
          </a:p>
          <a:p>
            <a:r>
              <a:rPr lang="en-GB" sz="1000" b="1" dirty="0"/>
              <a:t>Prediction</a:t>
            </a:r>
          </a:p>
          <a:p>
            <a:r>
              <a:rPr lang="en-GB" sz="1000" dirty="0"/>
              <a:t>Prediction involves using seismometers to monitor earth tremors. Experts know where earthquakes are likely to happen. However, it is very difficult to predict when they will happen. Even looking at the timescale between earthquakes doesn't seem to work.</a:t>
            </a:r>
          </a:p>
          <a:p>
            <a:endParaRPr lang="en-GB" sz="500" dirty="0"/>
          </a:p>
          <a:p>
            <a:r>
              <a:rPr lang="en-GB" sz="1000" b="1" dirty="0"/>
              <a:t>Protection</a:t>
            </a:r>
          </a:p>
          <a:p>
            <a:r>
              <a:rPr lang="en-GB" sz="1000" dirty="0"/>
              <a:t>Protection involves constructing buildings so that they are safe to live in and will not collapse. </a:t>
            </a:r>
          </a:p>
          <a:p>
            <a:endParaRPr lang="en-GB" sz="500" dirty="0"/>
          </a:p>
          <a:p>
            <a:r>
              <a:rPr lang="en-GB" sz="1000" b="1" dirty="0"/>
              <a:t>Preparation</a:t>
            </a:r>
          </a:p>
          <a:p>
            <a:r>
              <a:rPr lang="en-GB" sz="1000" dirty="0"/>
              <a:t>In earthquake-prone countries, hospitals, emergency services and residents practise for an earthquake. They have drills in all public buildings so that people know what to do in the event of an earthquake. This helps to reduce the impact and increases their chance of survival.</a:t>
            </a:r>
          </a:p>
        </p:txBody>
      </p:sp>
      <p:grpSp>
        <p:nvGrpSpPr>
          <p:cNvPr id="16" name="Group 15"/>
          <p:cNvGrpSpPr/>
          <p:nvPr/>
        </p:nvGrpSpPr>
        <p:grpSpPr>
          <a:xfrm>
            <a:off x="5618942" y="3408737"/>
            <a:ext cx="561229" cy="1359958"/>
            <a:chOff x="11386915" y="1500061"/>
            <a:chExt cx="584881" cy="1562038"/>
          </a:xfrm>
        </p:grpSpPr>
        <p:pic>
          <p:nvPicPr>
            <p:cNvPr id="13" name="Picture 12"/>
            <p:cNvPicPr>
              <a:picLocks noChangeAspect="1"/>
            </p:cNvPicPr>
            <p:nvPr/>
          </p:nvPicPr>
          <p:blipFill>
            <a:blip r:embed="rId3"/>
            <a:stretch>
              <a:fillRect/>
            </a:stretch>
          </p:blipFill>
          <p:spPr>
            <a:xfrm>
              <a:off x="11402924" y="2097374"/>
              <a:ext cx="536187" cy="487990"/>
            </a:xfrm>
            <a:prstGeom prst="rect">
              <a:avLst/>
            </a:prstGeom>
          </p:spPr>
        </p:pic>
        <p:pic>
          <p:nvPicPr>
            <p:cNvPr id="14" name="Picture 13"/>
            <p:cNvPicPr>
              <a:picLocks noChangeAspect="1"/>
            </p:cNvPicPr>
            <p:nvPr/>
          </p:nvPicPr>
          <p:blipFill>
            <a:blip r:embed="rId4"/>
            <a:stretch>
              <a:fillRect/>
            </a:stretch>
          </p:blipFill>
          <p:spPr>
            <a:xfrm>
              <a:off x="11386915" y="1500061"/>
              <a:ext cx="568872" cy="514942"/>
            </a:xfrm>
            <a:prstGeom prst="rect">
              <a:avLst/>
            </a:prstGeom>
          </p:spPr>
        </p:pic>
        <p:pic>
          <p:nvPicPr>
            <p:cNvPr id="15" name="Picture 14"/>
            <p:cNvPicPr>
              <a:picLocks noChangeAspect="1"/>
            </p:cNvPicPr>
            <p:nvPr/>
          </p:nvPicPr>
          <p:blipFill>
            <a:blip r:embed="rId5"/>
            <a:stretch>
              <a:fillRect/>
            </a:stretch>
          </p:blipFill>
          <p:spPr>
            <a:xfrm>
              <a:off x="11402924" y="2666441"/>
              <a:ext cx="568872" cy="395658"/>
            </a:xfrm>
            <a:prstGeom prst="rect">
              <a:avLst/>
            </a:prstGeom>
          </p:spPr>
        </p:pic>
      </p:grpSp>
    </p:spTree>
    <p:extLst>
      <p:ext uri="{BB962C8B-B14F-4D97-AF65-F5344CB8AC3E}">
        <p14:creationId xmlns:p14="http://schemas.microsoft.com/office/powerpoint/2010/main" val="233361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00535" y="261198"/>
            <a:ext cx="4769220" cy="404701"/>
          </a:xfrm>
        </p:spPr>
        <p:txBody>
          <a:bodyPr>
            <a:normAutofit/>
          </a:bodyPr>
          <a:lstStyle/>
          <a:p>
            <a:r>
              <a:rPr lang="en-US" dirty="0">
                <a:solidFill>
                  <a:schemeClr val="tx1"/>
                </a:solidFill>
              </a:rPr>
              <a:t> Living off the Earth’s resources Year 8 HT2</a:t>
            </a:r>
          </a:p>
        </p:txBody>
      </p:sp>
      <p:sp>
        <p:nvSpPr>
          <p:cNvPr id="3" name="TextBox 2"/>
          <p:cNvSpPr txBox="1"/>
          <p:nvPr/>
        </p:nvSpPr>
        <p:spPr>
          <a:xfrm>
            <a:off x="230909" y="960582"/>
            <a:ext cx="4322618" cy="2308324"/>
          </a:xfrm>
          <a:prstGeom prst="rect">
            <a:avLst/>
          </a:prstGeom>
          <a:noFill/>
          <a:ln>
            <a:solidFill>
              <a:schemeClr val="tx1"/>
            </a:solidFill>
          </a:ln>
        </p:spPr>
        <p:txBody>
          <a:bodyPr wrap="square" rtlCol="0">
            <a:spAutoFit/>
          </a:bodyPr>
          <a:lstStyle/>
          <a:p>
            <a:r>
              <a:rPr lang="en-GB" sz="1200" b="1" u="sng" dirty="0"/>
              <a:t>What are natural resources?</a:t>
            </a:r>
          </a:p>
          <a:p>
            <a:r>
              <a:rPr lang="en-GB" sz="1200" dirty="0"/>
              <a:t>A natural resource is something which occurs naturally – without any help from us – and which we can make use of. Like water, soil, wind, sunlight, coal and oil.</a:t>
            </a:r>
          </a:p>
          <a:p>
            <a:endParaRPr lang="en-GB" sz="1200" dirty="0"/>
          </a:p>
          <a:p>
            <a:r>
              <a:rPr lang="en-GB" sz="1200" dirty="0"/>
              <a:t>Some resources are </a:t>
            </a:r>
            <a:r>
              <a:rPr lang="en-GB" sz="1200" b="1" dirty="0"/>
              <a:t>renewable</a:t>
            </a:r>
            <a:r>
              <a:rPr lang="en-GB" sz="1200" dirty="0"/>
              <a:t>, which means we can keep on using it and it won’t run out (for example sunlight).</a:t>
            </a:r>
          </a:p>
          <a:p>
            <a:endParaRPr lang="en-GB" sz="1200" dirty="0"/>
          </a:p>
          <a:p>
            <a:r>
              <a:rPr lang="en-GB" sz="1200" dirty="0"/>
              <a:t>Some resources are </a:t>
            </a:r>
            <a:r>
              <a:rPr lang="en-GB" sz="1200" b="1" dirty="0"/>
              <a:t>non-renewable</a:t>
            </a:r>
            <a:r>
              <a:rPr lang="en-GB" sz="1200" dirty="0"/>
              <a:t>, which means that it forms slowly, and we are using it faster than it is forming (like oil).</a:t>
            </a:r>
          </a:p>
          <a:p>
            <a:endParaRPr lang="en-GB" sz="1200" dirty="0"/>
          </a:p>
          <a:p>
            <a:r>
              <a:rPr lang="en-GB" sz="1200" dirty="0"/>
              <a:t>Resources are not shared equally across the world.</a:t>
            </a:r>
          </a:p>
        </p:txBody>
      </p:sp>
      <p:sp>
        <p:nvSpPr>
          <p:cNvPr id="8" name="TextBox 7"/>
          <p:cNvSpPr txBox="1"/>
          <p:nvPr/>
        </p:nvSpPr>
        <p:spPr>
          <a:xfrm>
            <a:off x="4719782" y="960582"/>
            <a:ext cx="4244109" cy="2123658"/>
          </a:xfrm>
          <a:prstGeom prst="rect">
            <a:avLst/>
          </a:prstGeom>
          <a:noFill/>
          <a:ln>
            <a:solidFill>
              <a:schemeClr val="tx1"/>
            </a:solidFill>
          </a:ln>
        </p:spPr>
        <p:txBody>
          <a:bodyPr wrap="square" rtlCol="0">
            <a:spAutoFit/>
          </a:bodyPr>
          <a:lstStyle/>
          <a:p>
            <a:r>
              <a:rPr lang="en-GB" sz="1200" b="1" u="sng" dirty="0"/>
              <a:t>How can we tackle water scarcity?</a:t>
            </a:r>
          </a:p>
          <a:p>
            <a:endParaRPr lang="en-GB" sz="1200" b="1" u="sng" dirty="0"/>
          </a:p>
          <a:p>
            <a:r>
              <a:rPr lang="en-GB" sz="1200" dirty="0"/>
              <a:t>By 2025 half the world’s population will face </a:t>
            </a:r>
            <a:r>
              <a:rPr lang="en-GB" sz="1200" b="1" dirty="0"/>
              <a:t>water scarcity</a:t>
            </a:r>
            <a:r>
              <a:rPr lang="en-GB" sz="1200" dirty="0"/>
              <a:t>. There are solutions to this:</a:t>
            </a:r>
          </a:p>
          <a:p>
            <a:endParaRPr lang="en-GB" sz="1200" dirty="0"/>
          </a:p>
          <a:p>
            <a:pPr marL="171450" indent="-171450">
              <a:buFont typeface="Arial" panose="020B0604020202020204" pitchFamily="34" charset="0"/>
              <a:buChar char="•"/>
            </a:pPr>
            <a:r>
              <a:rPr lang="en-GB" sz="1200" b="1" dirty="0"/>
              <a:t>Using water more wisely </a:t>
            </a:r>
            <a:r>
              <a:rPr lang="en-GB" sz="1200" dirty="0"/>
              <a:t>– by watering crops only when needed, or by using less water in the bath at home.</a:t>
            </a:r>
          </a:p>
          <a:p>
            <a:pPr marL="171450" indent="-171450">
              <a:buFont typeface="Arial" panose="020B0604020202020204" pitchFamily="34" charset="0"/>
              <a:buChar char="•"/>
            </a:pPr>
            <a:r>
              <a:rPr lang="en-GB" sz="1200" b="1" dirty="0"/>
              <a:t>Bring in water from other places</a:t>
            </a:r>
            <a:r>
              <a:rPr lang="en-GB" sz="1200" dirty="0"/>
              <a:t> – For example China’s water transfer schemes.</a:t>
            </a:r>
          </a:p>
          <a:p>
            <a:pPr marL="171450" indent="-171450">
              <a:buFont typeface="Arial" panose="020B0604020202020204" pitchFamily="34" charset="0"/>
              <a:buChar char="•"/>
            </a:pPr>
            <a:r>
              <a:rPr lang="en-GB" sz="1200" b="1" dirty="0"/>
              <a:t>By using salt water</a:t>
            </a:r>
            <a:r>
              <a:rPr lang="en-GB" sz="1200" dirty="0"/>
              <a:t> – using desalinisation techniques, you can remove salt from water to make it save for humans to drink.</a:t>
            </a:r>
            <a:endParaRPr lang="en-GB" sz="1200" b="1" dirty="0"/>
          </a:p>
        </p:txBody>
      </p:sp>
      <p:sp>
        <p:nvSpPr>
          <p:cNvPr id="13" name="TextBox 12"/>
          <p:cNvSpPr txBox="1"/>
          <p:nvPr/>
        </p:nvSpPr>
        <p:spPr>
          <a:xfrm>
            <a:off x="230910" y="3441087"/>
            <a:ext cx="4322618" cy="3231654"/>
          </a:xfrm>
          <a:prstGeom prst="rect">
            <a:avLst/>
          </a:prstGeom>
          <a:noFill/>
          <a:ln>
            <a:solidFill>
              <a:schemeClr val="tx1"/>
            </a:solidFill>
          </a:ln>
        </p:spPr>
        <p:txBody>
          <a:bodyPr wrap="square" rtlCol="0">
            <a:spAutoFit/>
          </a:bodyPr>
          <a:lstStyle/>
          <a:p>
            <a:r>
              <a:rPr lang="en-GB" sz="1200" b="1" u="sng" dirty="0"/>
              <a:t>Is there enough water?</a:t>
            </a:r>
          </a:p>
          <a:p>
            <a:endParaRPr lang="en-GB" sz="1200" b="1" u="sng" dirty="0"/>
          </a:p>
          <a:p>
            <a:pPr marL="171450" indent="-171450">
              <a:buFont typeface="Arial" panose="020B0604020202020204" pitchFamily="34" charset="0"/>
              <a:buChar char="•"/>
            </a:pPr>
            <a:r>
              <a:rPr lang="en-GB" sz="1200" dirty="0"/>
              <a:t>97% of the water on our planet is salty water.</a:t>
            </a:r>
          </a:p>
          <a:p>
            <a:pPr marL="171450" indent="-171450">
              <a:buFont typeface="Arial" panose="020B0604020202020204" pitchFamily="34" charset="0"/>
              <a:buChar char="•"/>
            </a:pPr>
            <a:r>
              <a:rPr lang="en-GB" sz="1200" dirty="0"/>
              <a:t>3% of the water on our planet is fresh water, of which less that 1% is fresh water that we can use.</a:t>
            </a:r>
          </a:p>
          <a:p>
            <a:endParaRPr lang="en-GB" sz="1200" b="1" u="sng" dirty="0"/>
          </a:p>
          <a:p>
            <a:r>
              <a:rPr lang="en-GB" sz="1200" dirty="0"/>
              <a:t>Fresh water is not equally shared across the planet. It is scarce in some places, and plentiful in others.</a:t>
            </a:r>
          </a:p>
          <a:p>
            <a:endParaRPr lang="en-GB" sz="1200" dirty="0"/>
          </a:p>
          <a:p>
            <a:r>
              <a:rPr lang="en-GB" sz="1200" dirty="0"/>
              <a:t>Some areas have </a:t>
            </a:r>
            <a:r>
              <a:rPr lang="en-GB" sz="1200" b="1" dirty="0"/>
              <a:t>physical water scarcity</a:t>
            </a:r>
            <a:r>
              <a:rPr lang="en-GB" sz="1200" dirty="0"/>
              <a:t>, where there just isn’t enough water to meet everyone’s needs. This might be because of over population or low rainfall.</a:t>
            </a:r>
          </a:p>
          <a:p>
            <a:endParaRPr lang="en-GB" sz="1200" dirty="0"/>
          </a:p>
          <a:p>
            <a:r>
              <a:rPr lang="en-GB" sz="1200" dirty="0"/>
              <a:t>Some areas have </a:t>
            </a:r>
            <a:r>
              <a:rPr lang="en-GB" sz="1200" b="1" dirty="0"/>
              <a:t>economic water scarcity</a:t>
            </a:r>
            <a:r>
              <a:rPr lang="en-GB" sz="1200" dirty="0"/>
              <a:t>, where people cannot access water because of </a:t>
            </a:r>
            <a:r>
              <a:rPr lang="en-GB" sz="1200" b="1" dirty="0"/>
              <a:t>poverty</a:t>
            </a:r>
            <a:r>
              <a:rPr lang="en-GB" sz="1200" dirty="0"/>
              <a:t>. These areas can’t afford the </a:t>
            </a:r>
            <a:r>
              <a:rPr lang="en-GB" sz="1200" b="1" dirty="0"/>
              <a:t>infrastructure </a:t>
            </a:r>
            <a:r>
              <a:rPr lang="en-GB" sz="1200" dirty="0"/>
              <a:t>to bring fresh water to everyone.</a:t>
            </a:r>
            <a:endParaRPr lang="en-GB" sz="1200" b="1" u="sng" dirty="0"/>
          </a:p>
          <a:p>
            <a:endParaRPr lang="en-GB" sz="1200" dirty="0"/>
          </a:p>
        </p:txBody>
      </p:sp>
      <p:sp>
        <p:nvSpPr>
          <p:cNvPr id="4" name="TextBox 3"/>
          <p:cNvSpPr txBox="1"/>
          <p:nvPr/>
        </p:nvSpPr>
        <p:spPr>
          <a:xfrm>
            <a:off x="4719782" y="3268906"/>
            <a:ext cx="4244109" cy="1569660"/>
          </a:xfrm>
          <a:prstGeom prst="rect">
            <a:avLst/>
          </a:prstGeom>
          <a:noFill/>
          <a:ln>
            <a:solidFill>
              <a:schemeClr val="tx1"/>
            </a:solidFill>
          </a:ln>
        </p:spPr>
        <p:txBody>
          <a:bodyPr wrap="square" rtlCol="0">
            <a:spAutoFit/>
          </a:bodyPr>
          <a:lstStyle/>
          <a:p>
            <a:r>
              <a:rPr lang="en-GB" sz="1200" b="1" u="sng" dirty="0"/>
              <a:t>What is happening to the Earth’s soil?</a:t>
            </a:r>
          </a:p>
          <a:p>
            <a:endParaRPr lang="en-GB" sz="1200" b="1" dirty="0"/>
          </a:p>
          <a:p>
            <a:r>
              <a:rPr lang="en-GB" sz="1200" dirty="0"/>
              <a:t>Soil provides nutrients that </a:t>
            </a:r>
            <a:r>
              <a:rPr lang="en-GB" sz="1200" b="1" dirty="0"/>
              <a:t>plants </a:t>
            </a:r>
            <a:r>
              <a:rPr lang="en-GB" sz="1200" dirty="0"/>
              <a:t>need, it also provide them with </a:t>
            </a:r>
            <a:r>
              <a:rPr lang="en-GB" sz="1200" b="1" dirty="0"/>
              <a:t>water</a:t>
            </a:r>
            <a:r>
              <a:rPr lang="en-GB" sz="1200" dirty="0"/>
              <a:t> and </a:t>
            </a:r>
            <a:r>
              <a:rPr lang="en-GB" sz="1200" b="1" dirty="0"/>
              <a:t>oxygen</a:t>
            </a:r>
            <a:r>
              <a:rPr lang="en-GB" sz="1200" dirty="0"/>
              <a:t>.</a:t>
            </a:r>
          </a:p>
          <a:p>
            <a:r>
              <a:rPr lang="en-GB" sz="1200" dirty="0"/>
              <a:t>Soil is not shared equally across the Earth’s surface. It depends upon </a:t>
            </a:r>
            <a:r>
              <a:rPr lang="en-GB" sz="1200" b="1" dirty="0"/>
              <a:t>the type of rock in a place</a:t>
            </a:r>
            <a:r>
              <a:rPr lang="en-GB" sz="1200" dirty="0"/>
              <a:t>, </a:t>
            </a:r>
            <a:r>
              <a:rPr lang="en-GB" sz="1200" b="1" dirty="0"/>
              <a:t>the climate</a:t>
            </a:r>
            <a:r>
              <a:rPr lang="en-GB" sz="1200" dirty="0"/>
              <a:t> and </a:t>
            </a:r>
            <a:r>
              <a:rPr lang="en-GB" sz="1200" b="1" dirty="0"/>
              <a:t>relief</a:t>
            </a:r>
            <a:r>
              <a:rPr lang="en-GB" sz="1200" dirty="0"/>
              <a:t>.</a:t>
            </a:r>
          </a:p>
          <a:p>
            <a:endParaRPr lang="en-GB" sz="1200" dirty="0"/>
          </a:p>
          <a:p>
            <a:r>
              <a:rPr lang="en-GB" sz="1200" dirty="0"/>
              <a:t>Earth only has a limited amount of land that is suitable for crops.</a:t>
            </a:r>
          </a:p>
        </p:txBody>
      </p:sp>
      <p:sp>
        <p:nvSpPr>
          <p:cNvPr id="6" name="TextBox 5"/>
          <p:cNvSpPr txBox="1"/>
          <p:nvPr/>
        </p:nvSpPr>
        <p:spPr>
          <a:xfrm>
            <a:off x="4685145" y="5180035"/>
            <a:ext cx="431338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Key Vocabulary: </a:t>
            </a:r>
            <a:r>
              <a:rPr lang="en-GB" sz="1200" dirty="0"/>
              <a:t>Desertification, Groundwater, Aquifer</a:t>
            </a:r>
          </a:p>
          <a:p>
            <a:r>
              <a:rPr lang="en-GB" sz="1200" dirty="0"/>
              <a:t>Economic water scarcity, Soil erosion, Non-renewable resources</a:t>
            </a:r>
          </a:p>
          <a:p>
            <a:r>
              <a:rPr lang="en-GB" sz="1200" dirty="0"/>
              <a:t>Renewable resources, Fossil fuels, Drought, Extinction, Irrigate,</a:t>
            </a:r>
          </a:p>
          <a:p>
            <a:r>
              <a:rPr lang="en-GB" sz="1200" b="1" dirty="0"/>
              <a:t>Ambitious vocabulary:  </a:t>
            </a:r>
            <a:r>
              <a:rPr lang="en-GB" sz="1200" dirty="0"/>
              <a:t>Desalinisation, micro dosing, mitigation, infrastructure</a:t>
            </a:r>
            <a:endParaRPr lang="en-GB" sz="1000" dirty="0"/>
          </a:p>
        </p:txBody>
      </p:sp>
    </p:spTree>
    <p:extLst>
      <p:ext uri="{BB962C8B-B14F-4D97-AF65-F5344CB8AC3E}">
        <p14:creationId xmlns:p14="http://schemas.microsoft.com/office/powerpoint/2010/main" val="142095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3101" y="231695"/>
            <a:ext cx="4714356" cy="404701"/>
          </a:xfrm>
        </p:spPr>
        <p:txBody>
          <a:bodyPr>
            <a:normAutofit/>
          </a:bodyPr>
          <a:lstStyle/>
          <a:p>
            <a:r>
              <a:rPr lang="en-US" dirty="0">
                <a:solidFill>
                  <a:schemeClr val="tx1"/>
                </a:solidFill>
              </a:rPr>
              <a:t>Living off the Earth’s resources Year 8 HT2</a:t>
            </a:r>
          </a:p>
        </p:txBody>
      </p:sp>
      <p:sp>
        <p:nvSpPr>
          <p:cNvPr id="17" name="TextBox 16"/>
          <p:cNvSpPr txBox="1"/>
          <p:nvPr/>
        </p:nvSpPr>
        <p:spPr>
          <a:xfrm>
            <a:off x="230909" y="960582"/>
            <a:ext cx="3786909" cy="2308324"/>
          </a:xfrm>
          <a:prstGeom prst="rect">
            <a:avLst/>
          </a:prstGeom>
          <a:noFill/>
          <a:ln>
            <a:solidFill>
              <a:schemeClr val="tx1"/>
            </a:solidFill>
          </a:ln>
        </p:spPr>
        <p:txBody>
          <a:bodyPr wrap="square" rtlCol="0">
            <a:spAutoFit/>
          </a:bodyPr>
          <a:lstStyle/>
          <a:p>
            <a:r>
              <a:rPr lang="en-GB" sz="1200" b="1" u="sng" dirty="0"/>
              <a:t>How do we damage our soil?</a:t>
            </a:r>
          </a:p>
          <a:p>
            <a:r>
              <a:rPr lang="en-GB" sz="1200" dirty="0"/>
              <a:t>Our population is growing, but the amount of fertile soil is shrinking. Why is this?</a:t>
            </a:r>
          </a:p>
          <a:p>
            <a:pPr marL="171450" indent="-171450">
              <a:buFont typeface="Arial" panose="020B0604020202020204" pitchFamily="34" charset="0"/>
              <a:buChar char="•"/>
            </a:pPr>
            <a:r>
              <a:rPr lang="en-GB" sz="1200" dirty="0"/>
              <a:t>We bury soil under concrete.</a:t>
            </a:r>
          </a:p>
          <a:p>
            <a:pPr marL="171450" indent="-171450">
              <a:buFont typeface="Arial" panose="020B0604020202020204" pitchFamily="34" charset="0"/>
              <a:buChar char="•"/>
            </a:pPr>
            <a:r>
              <a:rPr lang="en-GB" sz="1200" dirty="0"/>
              <a:t>We contaminate it with dust and fumes from factories.</a:t>
            </a:r>
          </a:p>
          <a:p>
            <a:pPr marL="171450" indent="-171450">
              <a:buFont typeface="Arial" panose="020B0604020202020204" pitchFamily="34" charset="0"/>
              <a:buChar char="•"/>
            </a:pPr>
            <a:r>
              <a:rPr lang="en-GB" sz="1200" dirty="0"/>
              <a:t>We cut down the trees that protect it.</a:t>
            </a:r>
          </a:p>
          <a:p>
            <a:pPr marL="171450" indent="-171450">
              <a:buFont typeface="Arial" panose="020B0604020202020204" pitchFamily="34" charset="0"/>
              <a:buChar char="•"/>
            </a:pPr>
            <a:r>
              <a:rPr lang="en-GB" sz="1200" dirty="0"/>
              <a:t>We let too many animals graze on it.</a:t>
            </a:r>
          </a:p>
          <a:p>
            <a:pPr marL="171450" indent="-171450">
              <a:buFont typeface="Arial" panose="020B0604020202020204" pitchFamily="34" charset="0"/>
              <a:buChar char="•"/>
            </a:pPr>
            <a:r>
              <a:rPr lang="en-GB" sz="1200" dirty="0"/>
              <a:t>We grow overgraze and use too much fertiliser on it.</a:t>
            </a:r>
          </a:p>
          <a:p>
            <a:pPr marL="171450" indent="-171450">
              <a:buFont typeface="Arial" panose="020B0604020202020204" pitchFamily="34" charset="0"/>
              <a:buChar char="•"/>
            </a:pPr>
            <a:endParaRPr lang="en-GB" sz="1200" dirty="0"/>
          </a:p>
          <a:p>
            <a:r>
              <a:rPr lang="en-GB" sz="1200" b="1" dirty="0"/>
              <a:t>Soil erosion </a:t>
            </a:r>
            <a:r>
              <a:rPr lang="en-GB" sz="1200" dirty="0"/>
              <a:t>is a product of these actions. This is when the fertile top soil is carried away by wind or water. It can lead to </a:t>
            </a:r>
            <a:r>
              <a:rPr lang="en-GB" sz="1200" b="1" dirty="0"/>
              <a:t>desertification</a:t>
            </a:r>
            <a:r>
              <a:rPr lang="en-GB" sz="1200" dirty="0"/>
              <a:t>.</a:t>
            </a:r>
          </a:p>
        </p:txBody>
      </p:sp>
      <p:sp>
        <p:nvSpPr>
          <p:cNvPr id="18" name="TextBox 17"/>
          <p:cNvSpPr txBox="1"/>
          <p:nvPr/>
        </p:nvSpPr>
        <p:spPr>
          <a:xfrm>
            <a:off x="230909" y="3421306"/>
            <a:ext cx="3786909" cy="3231654"/>
          </a:xfrm>
          <a:prstGeom prst="rect">
            <a:avLst/>
          </a:prstGeom>
          <a:noFill/>
          <a:ln>
            <a:solidFill>
              <a:schemeClr val="tx1"/>
            </a:solidFill>
          </a:ln>
        </p:spPr>
        <p:txBody>
          <a:bodyPr wrap="square" rtlCol="0">
            <a:spAutoFit/>
          </a:bodyPr>
          <a:lstStyle/>
          <a:p>
            <a:r>
              <a:rPr lang="en-GB" sz="1200" b="1" u="sng" dirty="0"/>
              <a:t>What are the solution to desertification?</a:t>
            </a:r>
          </a:p>
          <a:p>
            <a:endParaRPr lang="en-GB" sz="1200" b="1" u="sng" dirty="0"/>
          </a:p>
          <a:p>
            <a:r>
              <a:rPr lang="en-GB" sz="1200" dirty="0"/>
              <a:t>In the Sahel, farmers have developed methods for fighting desertification.</a:t>
            </a:r>
          </a:p>
          <a:p>
            <a:pPr marL="171450" indent="-171450">
              <a:buFont typeface="Arial" panose="020B0604020202020204" pitchFamily="34" charset="0"/>
              <a:buChar char="•"/>
            </a:pPr>
            <a:r>
              <a:rPr lang="en-GB" sz="1200" b="1" dirty="0"/>
              <a:t>Planting trees and bushes</a:t>
            </a:r>
          </a:p>
          <a:p>
            <a:pPr marL="171450" indent="-171450">
              <a:buFont typeface="Arial" panose="020B0604020202020204" pitchFamily="34" charset="0"/>
              <a:buChar char="•"/>
            </a:pPr>
            <a:r>
              <a:rPr lang="en-GB" sz="1200" b="1" dirty="0"/>
              <a:t>Storing rainwater when it falls</a:t>
            </a:r>
          </a:p>
          <a:p>
            <a:endParaRPr lang="en-GB" sz="1200" b="1" dirty="0"/>
          </a:p>
          <a:p>
            <a:endParaRPr lang="en-GB" sz="1200" dirty="0"/>
          </a:p>
          <a:p>
            <a:r>
              <a:rPr lang="en-GB" sz="1200" dirty="0"/>
              <a:t>Scientists are also </a:t>
            </a:r>
          </a:p>
          <a:p>
            <a:r>
              <a:rPr lang="en-GB" sz="1200" dirty="0"/>
              <a:t>working to develop </a:t>
            </a:r>
          </a:p>
          <a:p>
            <a:r>
              <a:rPr lang="en-GB" sz="1200" dirty="0"/>
              <a:t>new crop breeds </a:t>
            </a:r>
          </a:p>
          <a:p>
            <a:r>
              <a:rPr lang="en-GB" sz="1200" dirty="0"/>
              <a:t>that will grow </a:t>
            </a:r>
          </a:p>
          <a:p>
            <a:r>
              <a:rPr lang="en-GB" sz="1200" dirty="0"/>
              <a:t>more effectively on </a:t>
            </a:r>
          </a:p>
          <a:p>
            <a:r>
              <a:rPr lang="en-GB" sz="1200" dirty="0"/>
              <a:t>poor soil, or in </a:t>
            </a:r>
          </a:p>
          <a:p>
            <a:r>
              <a:rPr lang="en-GB" sz="1200" dirty="0"/>
              <a:t>drought.</a:t>
            </a:r>
          </a:p>
          <a:p>
            <a:endParaRPr lang="en-US" sz="1200" dirty="0"/>
          </a:p>
          <a:p>
            <a:endParaRPr lang="en-GB" sz="1200" dirty="0"/>
          </a:p>
        </p:txBody>
      </p:sp>
      <p:pic>
        <p:nvPicPr>
          <p:cNvPr id="3" name="Picture 2"/>
          <p:cNvPicPr>
            <a:picLocks noChangeAspect="1"/>
          </p:cNvPicPr>
          <p:nvPr/>
        </p:nvPicPr>
        <p:blipFill>
          <a:blip r:embed="rId2"/>
          <a:stretch>
            <a:fillRect/>
          </a:stretch>
        </p:blipFill>
        <p:spPr>
          <a:xfrm>
            <a:off x="1584602" y="4839088"/>
            <a:ext cx="2317967" cy="1450876"/>
          </a:xfrm>
          <a:prstGeom prst="rect">
            <a:avLst/>
          </a:prstGeom>
        </p:spPr>
      </p:pic>
      <p:sp>
        <p:nvSpPr>
          <p:cNvPr id="4" name="TextBox 3"/>
          <p:cNvSpPr txBox="1"/>
          <p:nvPr/>
        </p:nvSpPr>
        <p:spPr>
          <a:xfrm>
            <a:off x="2484582" y="3972100"/>
            <a:ext cx="1454933" cy="461665"/>
          </a:xfrm>
          <a:prstGeom prst="rect">
            <a:avLst/>
          </a:prstGeom>
          <a:noFill/>
        </p:spPr>
        <p:txBody>
          <a:bodyPr wrap="square" rtlCol="0">
            <a:spAutoFit/>
          </a:bodyPr>
          <a:lstStyle/>
          <a:p>
            <a:pPr marL="171450" indent="-171450">
              <a:buFont typeface="Arial" panose="020B0604020202020204" pitchFamily="34" charset="0"/>
              <a:buChar char="•"/>
            </a:pPr>
            <a:r>
              <a:rPr lang="en-GB" sz="1200" b="1" dirty="0"/>
              <a:t>Digging </a:t>
            </a:r>
            <a:r>
              <a:rPr lang="en-GB" sz="1200" b="1" dirty="0" err="1"/>
              <a:t>Zai</a:t>
            </a:r>
            <a:r>
              <a:rPr lang="en-GB" sz="1200" b="1" dirty="0"/>
              <a:t> Pits</a:t>
            </a:r>
          </a:p>
          <a:p>
            <a:pPr marL="171450" indent="-171450">
              <a:buFont typeface="Arial" panose="020B0604020202020204" pitchFamily="34" charset="0"/>
              <a:buChar char="•"/>
            </a:pPr>
            <a:r>
              <a:rPr lang="en-GB" sz="1200" b="1" dirty="0" err="1"/>
              <a:t>Microdosing</a:t>
            </a:r>
            <a:endParaRPr lang="en-GB" sz="1200" b="1" dirty="0"/>
          </a:p>
        </p:txBody>
      </p:sp>
      <p:sp>
        <p:nvSpPr>
          <p:cNvPr id="19" name="TextBox 18"/>
          <p:cNvSpPr txBox="1"/>
          <p:nvPr/>
        </p:nvSpPr>
        <p:spPr>
          <a:xfrm>
            <a:off x="4198134" y="960582"/>
            <a:ext cx="4752109" cy="2677656"/>
          </a:xfrm>
          <a:prstGeom prst="rect">
            <a:avLst/>
          </a:prstGeom>
          <a:noFill/>
          <a:ln>
            <a:solidFill>
              <a:schemeClr val="tx1"/>
            </a:solidFill>
          </a:ln>
        </p:spPr>
        <p:txBody>
          <a:bodyPr wrap="square" rtlCol="0">
            <a:spAutoFit/>
          </a:bodyPr>
          <a:lstStyle/>
          <a:p>
            <a:r>
              <a:rPr lang="en-GB" sz="1200" b="1" u="sng" dirty="0"/>
              <a:t>What is happening with the world’s oil?</a:t>
            </a:r>
          </a:p>
          <a:p>
            <a:r>
              <a:rPr lang="en-US" sz="1200" dirty="0"/>
              <a:t>Oil forms from tiny sea creatures which die, get buried in sediment and, after being exposed to heat and pressure, turn into oil. Humans then extract the oil from the sea bed, or from underground.</a:t>
            </a:r>
          </a:p>
          <a:p>
            <a:endParaRPr lang="en-US" sz="1200" dirty="0"/>
          </a:p>
          <a:p>
            <a:r>
              <a:rPr lang="en-US" sz="1200" dirty="0"/>
              <a:t>Oil is used for transport, heating, electricity and to create medicines and plastic.</a:t>
            </a:r>
          </a:p>
          <a:p>
            <a:endParaRPr lang="en-US" sz="1200" dirty="0"/>
          </a:p>
          <a:p>
            <a:r>
              <a:rPr lang="en-US" sz="1200" dirty="0"/>
              <a:t>Oil is harmful to the environment.</a:t>
            </a:r>
          </a:p>
          <a:p>
            <a:r>
              <a:rPr lang="en-US" sz="1200" dirty="0"/>
              <a:t> When you burn it, it produces </a:t>
            </a:r>
          </a:p>
          <a:p>
            <a:r>
              <a:rPr lang="en-US" sz="1200" b="1" dirty="0"/>
              <a:t>greenhouse gases</a:t>
            </a:r>
            <a:r>
              <a:rPr lang="en-US" sz="1200" dirty="0"/>
              <a:t> which cause </a:t>
            </a:r>
          </a:p>
          <a:p>
            <a:r>
              <a:rPr lang="en-US" sz="1200" b="1" dirty="0"/>
              <a:t>global warming</a:t>
            </a:r>
            <a:r>
              <a:rPr lang="en-US" sz="1200" dirty="0"/>
              <a:t>. It also produces </a:t>
            </a:r>
          </a:p>
          <a:p>
            <a:r>
              <a:rPr lang="en-US" sz="1200" b="1" dirty="0"/>
              <a:t>Sulphur dioxide </a:t>
            </a:r>
            <a:r>
              <a:rPr lang="en-US" sz="1200" dirty="0"/>
              <a:t>which causes </a:t>
            </a:r>
            <a:r>
              <a:rPr lang="en-US" sz="1200" b="1" dirty="0"/>
              <a:t>acid rain</a:t>
            </a:r>
            <a:r>
              <a:rPr lang="en-US" sz="1200" dirty="0"/>
              <a:t>. </a:t>
            </a:r>
          </a:p>
          <a:p>
            <a:r>
              <a:rPr lang="en-US" sz="1200" dirty="0"/>
              <a:t>Oil spills harm the environment.</a:t>
            </a:r>
            <a:endParaRPr lang="en-GB" sz="1200" dirty="0"/>
          </a:p>
        </p:txBody>
      </p:sp>
      <p:pic>
        <p:nvPicPr>
          <p:cNvPr id="7" name="Picture 6"/>
          <p:cNvPicPr>
            <a:picLocks noChangeAspect="1"/>
          </p:cNvPicPr>
          <p:nvPr/>
        </p:nvPicPr>
        <p:blipFill>
          <a:blip r:embed="rId3"/>
          <a:stretch>
            <a:fillRect/>
          </a:stretch>
        </p:blipFill>
        <p:spPr>
          <a:xfrm>
            <a:off x="7001164" y="2299410"/>
            <a:ext cx="1773715" cy="1289974"/>
          </a:xfrm>
          <a:prstGeom prst="rect">
            <a:avLst/>
          </a:prstGeom>
        </p:spPr>
      </p:pic>
      <p:sp>
        <p:nvSpPr>
          <p:cNvPr id="8" name="TextBox 7"/>
          <p:cNvSpPr txBox="1"/>
          <p:nvPr/>
        </p:nvSpPr>
        <p:spPr>
          <a:xfrm>
            <a:off x="4198134" y="3731491"/>
            <a:ext cx="4752109" cy="1754326"/>
          </a:xfrm>
          <a:prstGeom prst="rect">
            <a:avLst/>
          </a:prstGeom>
          <a:noFill/>
          <a:ln>
            <a:solidFill>
              <a:schemeClr val="tx1"/>
            </a:solidFill>
          </a:ln>
        </p:spPr>
        <p:txBody>
          <a:bodyPr wrap="square" rtlCol="0">
            <a:spAutoFit/>
          </a:bodyPr>
          <a:lstStyle/>
          <a:p>
            <a:r>
              <a:rPr lang="en-US" sz="1200" b="1" u="sng" dirty="0"/>
              <a:t>Is renewable energy the future?</a:t>
            </a:r>
          </a:p>
          <a:p>
            <a:r>
              <a:rPr lang="en-US" sz="1200" dirty="0"/>
              <a:t>There are a number of types of renewable energy.</a:t>
            </a:r>
          </a:p>
          <a:p>
            <a:pPr marL="171450" indent="-171450">
              <a:buFont typeface="Arial" panose="020B0604020202020204" pitchFamily="34" charset="0"/>
              <a:buChar char="•"/>
            </a:pPr>
            <a:r>
              <a:rPr lang="en-US" sz="1200" b="1" dirty="0"/>
              <a:t>Biomass</a:t>
            </a:r>
          </a:p>
          <a:p>
            <a:pPr marL="171450" indent="-171450">
              <a:buFont typeface="Arial" panose="020B0604020202020204" pitchFamily="34" charset="0"/>
              <a:buChar char="•"/>
            </a:pPr>
            <a:r>
              <a:rPr lang="en-US" sz="1200" b="1" dirty="0"/>
              <a:t>Hydro-electric Power</a:t>
            </a:r>
          </a:p>
          <a:p>
            <a:pPr marL="171450" indent="-171450">
              <a:buFont typeface="Arial" panose="020B0604020202020204" pitchFamily="34" charset="0"/>
              <a:buChar char="•"/>
            </a:pPr>
            <a:r>
              <a:rPr lang="en-US" sz="1200" b="1" dirty="0"/>
              <a:t>Wind farms</a:t>
            </a:r>
          </a:p>
          <a:p>
            <a:endParaRPr lang="en-US" sz="1200" dirty="0"/>
          </a:p>
          <a:p>
            <a:r>
              <a:rPr lang="en-US" sz="1200" dirty="0"/>
              <a:t>Solar power uses </a:t>
            </a:r>
            <a:r>
              <a:rPr lang="en-US" sz="1200" b="1" dirty="0"/>
              <a:t>solar cells </a:t>
            </a:r>
            <a:r>
              <a:rPr lang="en-US" sz="1200" dirty="0"/>
              <a:t>to change sunlight into electrical energy. It is particularly valuable in poor countries, where access to other forms of power might be difficult.</a:t>
            </a:r>
            <a:endParaRPr lang="en-GB" sz="1200" dirty="0"/>
          </a:p>
        </p:txBody>
      </p:sp>
      <p:sp>
        <p:nvSpPr>
          <p:cNvPr id="9" name="TextBox 8"/>
          <p:cNvSpPr txBox="1"/>
          <p:nvPr/>
        </p:nvSpPr>
        <p:spPr>
          <a:xfrm>
            <a:off x="6271491" y="4110599"/>
            <a:ext cx="2576945" cy="646331"/>
          </a:xfrm>
          <a:prstGeom prst="rect">
            <a:avLst/>
          </a:prstGeom>
          <a:noFill/>
        </p:spPr>
        <p:txBody>
          <a:bodyPr wrap="square" rtlCol="0">
            <a:spAutoFit/>
          </a:bodyPr>
          <a:lstStyle/>
          <a:p>
            <a:pPr marL="171450" indent="-171450">
              <a:buFont typeface="Arial" panose="020B0604020202020204" pitchFamily="34" charset="0"/>
              <a:buChar char="•"/>
            </a:pPr>
            <a:r>
              <a:rPr lang="en-US" sz="1200" b="1" dirty="0"/>
              <a:t>Wave power</a:t>
            </a:r>
          </a:p>
          <a:p>
            <a:pPr marL="171450" indent="-171450">
              <a:buFont typeface="Arial" panose="020B0604020202020204" pitchFamily="34" charset="0"/>
              <a:buChar char="•"/>
            </a:pPr>
            <a:r>
              <a:rPr lang="en-US" sz="1200" b="1" dirty="0"/>
              <a:t>Tidal power</a:t>
            </a:r>
          </a:p>
          <a:p>
            <a:pPr marL="171450" indent="-171450">
              <a:buFont typeface="Arial" panose="020B0604020202020204" pitchFamily="34" charset="0"/>
              <a:buChar char="•"/>
            </a:pPr>
            <a:r>
              <a:rPr lang="en-US" sz="1200" b="1" dirty="0"/>
              <a:t>Solar farms</a:t>
            </a:r>
            <a:endParaRPr lang="en-GB" sz="1200" b="1" dirty="0"/>
          </a:p>
        </p:txBody>
      </p:sp>
      <p:sp>
        <p:nvSpPr>
          <p:cNvPr id="10" name="TextBox 9"/>
          <p:cNvSpPr txBox="1"/>
          <p:nvPr/>
        </p:nvSpPr>
        <p:spPr>
          <a:xfrm>
            <a:off x="4198134" y="5578764"/>
            <a:ext cx="4752109" cy="1015663"/>
          </a:xfrm>
          <a:prstGeom prst="rect">
            <a:avLst/>
          </a:prstGeom>
          <a:noFill/>
          <a:ln>
            <a:solidFill>
              <a:schemeClr val="tx1"/>
            </a:solidFill>
          </a:ln>
        </p:spPr>
        <p:txBody>
          <a:bodyPr wrap="square" rtlCol="0">
            <a:spAutoFit/>
          </a:bodyPr>
          <a:lstStyle/>
          <a:p>
            <a:r>
              <a:rPr lang="en-US" sz="1200" b="1" u="sng" dirty="0"/>
              <a:t>How do we affect other species?</a:t>
            </a:r>
          </a:p>
          <a:p>
            <a:r>
              <a:rPr lang="en-US" sz="1200" dirty="0"/>
              <a:t>There are 1.7 million other known species on our planet. Scientists think at least 10 species become extinct each week. Some scientists believe humans are causing a </a:t>
            </a:r>
            <a:r>
              <a:rPr lang="en-US" sz="1200" b="1" dirty="0"/>
              <a:t>mass extinction</a:t>
            </a:r>
            <a:r>
              <a:rPr lang="en-US" sz="1200" dirty="0"/>
              <a:t> through </a:t>
            </a:r>
            <a:r>
              <a:rPr lang="en-US" sz="1200" b="1" dirty="0"/>
              <a:t>deforestation</a:t>
            </a:r>
            <a:r>
              <a:rPr lang="en-US" sz="1200" dirty="0"/>
              <a:t>, </a:t>
            </a:r>
            <a:r>
              <a:rPr lang="en-US" sz="1200" b="1" dirty="0"/>
              <a:t>pollution</a:t>
            </a:r>
            <a:r>
              <a:rPr lang="en-US" sz="1200" dirty="0"/>
              <a:t>, hunting, fishing and </a:t>
            </a:r>
            <a:r>
              <a:rPr lang="en-US" sz="1200" b="1" dirty="0"/>
              <a:t>burning fossil fuels.</a:t>
            </a:r>
            <a:endParaRPr lang="en-GB" sz="1200" dirty="0"/>
          </a:p>
        </p:txBody>
      </p:sp>
    </p:spTree>
    <p:extLst>
      <p:ext uri="{BB962C8B-B14F-4D97-AF65-F5344CB8AC3E}">
        <p14:creationId xmlns:p14="http://schemas.microsoft.com/office/powerpoint/2010/main" val="129934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57768" y="288806"/>
            <a:ext cx="2336916" cy="404701"/>
          </a:xfrm>
        </p:spPr>
        <p:txBody>
          <a:bodyPr>
            <a:normAutofit/>
          </a:bodyPr>
          <a:lstStyle/>
          <a:p>
            <a:r>
              <a:rPr lang="en-US" dirty="0">
                <a:solidFill>
                  <a:schemeClr val="tx1"/>
                </a:solidFill>
              </a:rPr>
              <a:t>RIVERS Year 8 HT3</a:t>
            </a:r>
          </a:p>
        </p:txBody>
      </p:sp>
      <p:sp>
        <p:nvSpPr>
          <p:cNvPr id="4" name="TextBox 3"/>
          <p:cNvSpPr txBox="1"/>
          <p:nvPr/>
        </p:nvSpPr>
        <p:spPr>
          <a:xfrm>
            <a:off x="156411" y="950495"/>
            <a:ext cx="1672389"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Key Words</a:t>
            </a:r>
            <a:r>
              <a:rPr lang="en-GB" sz="1200" dirty="0"/>
              <a:t>:</a:t>
            </a:r>
          </a:p>
          <a:p>
            <a:r>
              <a:rPr lang="en-GB" sz="1200" dirty="0"/>
              <a:t>Erosion</a:t>
            </a:r>
          </a:p>
          <a:p>
            <a:r>
              <a:rPr lang="en-GB" sz="1200" dirty="0"/>
              <a:t>Hydraulic action</a:t>
            </a:r>
          </a:p>
          <a:p>
            <a:r>
              <a:rPr lang="en-GB" sz="1200" dirty="0"/>
              <a:t>Transportation</a:t>
            </a:r>
          </a:p>
          <a:p>
            <a:r>
              <a:rPr lang="en-GB" sz="1200" dirty="0"/>
              <a:t>Deposition</a:t>
            </a:r>
          </a:p>
          <a:p>
            <a:r>
              <a:rPr lang="en-GB" sz="1200" dirty="0"/>
              <a:t>Waterfall</a:t>
            </a:r>
          </a:p>
          <a:p>
            <a:r>
              <a:rPr lang="en-GB" sz="1200" dirty="0"/>
              <a:t>Meander</a:t>
            </a:r>
          </a:p>
          <a:p>
            <a:r>
              <a:rPr lang="en-GB" sz="1200" dirty="0"/>
              <a:t>Source</a:t>
            </a:r>
          </a:p>
          <a:p>
            <a:r>
              <a:rPr lang="en-GB" sz="1200" dirty="0"/>
              <a:t>Mouth</a:t>
            </a:r>
          </a:p>
          <a:p>
            <a:r>
              <a:rPr lang="en-GB" sz="1200" dirty="0"/>
              <a:t>Drainage basin</a:t>
            </a:r>
          </a:p>
          <a:p>
            <a:r>
              <a:rPr lang="en-GB" sz="1200" dirty="0"/>
              <a:t>Precipitation</a:t>
            </a:r>
          </a:p>
          <a:p>
            <a:r>
              <a:rPr lang="en-GB" sz="1200" dirty="0"/>
              <a:t>Upper course</a:t>
            </a:r>
          </a:p>
          <a:p>
            <a:r>
              <a:rPr lang="en-GB" sz="1200" dirty="0"/>
              <a:t>Middle course</a:t>
            </a:r>
          </a:p>
          <a:p>
            <a:r>
              <a:rPr lang="en-GB" sz="1200" dirty="0"/>
              <a:t>Lower course</a:t>
            </a:r>
          </a:p>
          <a:p>
            <a:r>
              <a:rPr lang="en-GB" sz="1200" dirty="0"/>
              <a:t>Abrasion</a:t>
            </a:r>
          </a:p>
          <a:p>
            <a:r>
              <a:rPr lang="en-GB" sz="1200" dirty="0"/>
              <a:t>Plucking</a:t>
            </a:r>
          </a:p>
        </p:txBody>
      </p:sp>
      <p:pic>
        <p:nvPicPr>
          <p:cNvPr id="5" name="Picture 4"/>
          <p:cNvPicPr>
            <a:picLocks noChangeAspect="1"/>
          </p:cNvPicPr>
          <p:nvPr/>
        </p:nvPicPr>
        <p:blipFill>
          <a:blip r:embed="rId2"/>
          <a:stretch>
            <a:fillRect/>
          </a:stretch>
        </p:blipFill>
        <p:spPr>
          <a:xfrm>
            <a:off x="1983300" y="876967"/>
            <a:ext cx="2299941" cy="1628048"/>
          </a:xfrm>
          <a:prstGeom prst="rect">
            <a:avLst/>
          </a:prstGeom>
        </p:spPr>
      </p:pic>
      <p:sp>
        <p:nvSpPr>
          <p:cNvPr id="6" name="TextBox 5"/>
          <p:cNvSpPr txBox="1"/>
          <p:nvPr/>
        </p:nvSpPr>
        <p:spPr>
          <a:xfrm>
            <a:off x="2007362" y="2508800"/>
            <a:ext cx="225181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All the water that has ever been on our planet is still here. It moves through the land the water and the atmosphere and it can be a solid in ice, a liquid in rivers and sea and a gas as it is evaporated.</a:t>
            </a:r>
          </a:p>
        </p:txBody>
      </p:sp>
      <p:sp>
        <p:nvSpPr>
          <p:cNvPr id="7" name="TextBox 6"/>
          <p:cNvSpPr txBox="1"/>
          <p:nvPr/>
        </p:nvSpPr>
        <p:spPr>
          <a:xfrm>
            <a:off x="156411" y="4076133"/>
            <a:ext cx="185095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Once the rain falls and the water hits the ground it can move through the land in a number of ways. </a:t>
            </a:r>
            <a:r>
              <a:rPr lang="en-GB" sz="1200" b="1" dirty="0">
                <a:solidFill>
                  <a:srgbClr val="FF0000"/>
                </a:solidFill>
              </a:rPr>
              <a:t>Surface flow, through flow and groundwater flow</a:t>
            </a:r>
            <a:r>
              <a:rPr lang="en-GB" sz="1200" dirty="0"/>
              <a:t>.</a:t>
            </a:r>
          </a:p>
        </p:txBody>
      </p:sp>
      <p:pic>
        <p:nvPicPr>
          <p:cNvPr id="8" name="Picture 7"/>
          <p:cNvPicPr>
            <a:picLocks noChangeAspect="1"/>
          </p:cNvPicPr>
          <p:nvPr/>
        </p:nvPicPr>
        <p:blipFill>
          <a:blip r:embed="rId3"/>
          <a:stretch>
            <a:fillRect/>
          </a:stretch>
        </p:blipFill>
        <p:spPr>
          <a:xfrm>
            <a:off x="2069512" y="4107295"/>
            <a:ext cx="2987493" cy="1798698"/>
          </a:xfrm>
          <a:prstGeom prst="rect">
            <a:avLst/>
          </a:prstGeom>
        </p:spPr>
      </p:pic>
      <p:sp>
        <p:nvSpPr>
          <p:cNvPr id="9" name="TextBox 8"/>
          <p:cNvSpPr txBox="1"/>
          <p:nvPr/>
        </p:nvSpPr>
        <p:spPr>
          <a:xfrm>
            <a:off x="180473" y="5483368"/>
            <a:ext cx="182688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Eventually all the rainwater that falls onto the ground will end up back in the sea.</a:t>
            </a:r>
          </a:p>
        </p:txBody>
      </p:sp>
      <p:sp>
        <p:nvSpPr>
          <p:cNvPr id="10" name="TextBox 9"/>
          <p:cNvSpPr txBox="1"/>
          <p:nvPr/>
        </p:nvSpPr>
        <p:spPr>
          <a:xfrm>
            <a:off x="156411" y="6350857"/>
            <a:ext cx="543827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The fastest route for the water to get into rivers is surface flow. Building on the ground increases surface flow and can increase the risk of rivers </a:t>
            </a:r>
            <a:r>
              <a:rPr lang="en-GB" sz="1200" b="1" dirty="0">
                <a:solidFill>
                  <a:srgbClr val="FF0000"/>
                </a:solidFill>
              </a:rPr>
              <a:t>flooding.</a:t>
            </a:r>
          </a:p>
        </p:txBody>
      </p:sp>
      <p:pic>
        <p:nvPicPr>
          <p:cNvPr id="11" name="Picture 10"/>
          <p:cNvPicPr>
            <a:picLocks noChangeAspect="1"/>
          </p:cNvPicPr>
          <p:nvPr/>
        </p:nvPicPr>
        <p:blipFill>
          <a:blip r:embed="rId4"/>
          <a:stretch>
            <a:fillRect/>
          </a:stretch>
        </p:blipFill>
        <p:spPr>
          <a:xfrm>
            <a:off x="5734480" y="785483"/>
            <a:ext cx="2338707" cy="1800471"/>
          </a:xfrm>
          <a:prstGeom prst="rect">
            <a:avLst/>
          </a:prstGeom>
        </p:spPr>
      </p:pic>
      <p:sp>
        <p:nvSpPr>
          <p:cNvPr id="12" name="TextBox 11"/>
          <p:cNvSpPr txBox="1"/>
          <p:nvPr/>
        </p:nvSpPr>
        <p:spPr>
          <a:xfrm>
            <a:off x="4307303" y="950495"/>
            <a:ext cx="1287381"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As a river flows towards the sea it will change shape.  </a:t>
            </a:r>
            <a:r>
              <a:rPr lang="en-GB" sz="1200" b="1" dirty="0">
                <a:solidFill>
                  <a:srgbClr val="FF0000"/>
                </a:solidFill>
              </a:rPr>
              <a:t>The Long profile</a:t>
            </a:r>
            <a:r>
              <a:rPr lang="en-GB" sz="1200" dirty="0"/>
              <a:t> is how it changes from the source to the mouth and the </a:t>
            </a:r>
            <a:r>
              <a:rPr lang="en-GB" sz="1200" b="1" dirty="0">
                <a:solidFill>
                  <a:srgbClr val="FF0000"/>
                </a:solidFill>
              </a:rPr>
              <a:t>cross profile </a:t>
            </a:r>
            <a:r>
              <a:rPr lang="en-GB" sz="1200" dirty="0"/>
              <a:t>is how the river channel changes from source to mouth.</a:t>
            </a:r>
          </a:p>
        </p:txBody>
      </p:sp>
      <p:sp>
        <p:nvSpPr>
          <p:cNvPr id="14" name="TextBox 13"/>
          <p:cNvSpPr txBox="1"/>
          <p:nvPr/>
        </p:nvSpPr>
        <p:spPr>
          <a:xfrm>
            <a:off x="5734480" y="2489841"/>
            <a:ext cx="330123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FF0000"/>
                </a:solidFill>
              </a:rPr>
              <a:t>The UPPER course </a:t>
            </a:r>
            <a:r>
              <a:rPr lang="en-GB" sz="1200" dirty="0"/>
              <a:t>of the river is where the source of the river is found.  This is usually in the mountains and hills where there is high rainfall. Features here are V shaped valleys, interlocking spurs and waterfalls.</a:t>
            </a:r>
          </a:p>
        </p:txBody>
      </p:sp>
      <p:pic>
        <p:nvPicPr>
          <p:cNvPr id="16" name="Picture 15"/>
          <p:cNvPicPr>
            <a:picLocks noChangeAspect="1"/>
          </p:cNvPicPr>
          <p:nvPr/>
        </p:nvPicPr>
        <p:blipFill rotWithShape="1">
          <a:blip r:embed="rId5"/>
          <a:srcRect l="2005" t="4029" r="1766" b="7843"/>
          <a:stretch/>
        </p:blipFill>
        <p:spPr>
          <a:xfrm>
            <a:off x="5970903" y="4631364"/>
            <a:ext cx="3173097" cy="2168283"/>
          </a:xfrm>
          <a:prstGeom prst="rect">
            <a:avLst/>
          </a:prstGeom>
        </p:spPr>
      </p:pic>
      <p:pic>
        <p:nvPicPr>
          <p:cNvPr id="17" name="Picture 16"/>
          <p:cNvPicPr>
            <a:picLocks noChangeAspect="1"/>
          </p:cNvPicPr>
          <p:nvPr/>
        </p:nvPicPr>
        <p:blipFill>
          <a:blip r:embed="rId6"/>
          <a:stretch>
            <a:fillRect/>
          </a:stretch>
        </p:blipFill>
        <p:spPr>
          <a:xfrm>
            <a:off x="6232849" y="3582161"/>
            <a:ext cx="2649204" cy="972546"/>
          </a:xfrm>
          <a:prstGeom prst="rect">
            <a:avLst/>
          </a:prstGeom>
        </p:spPr>
      </p:pic>
      <p:pic>
        <p:nvPicPr>
          <p:cNvPr id="21" name="Picture 20"/>
          <p:cNvPicPr>
            <a:picLocks noChangeAspect="1"/>
          </p:cNvPicPr>
          <p:nvPr/>
        </p:nvPicPr>
        <p:blipFill>
          <a:blip r:embed="rId7"/>
          <a:stretch>
            <a:fillRect/>
          </a:stretch>
        </p:blipFill>
        <p:spPr>
          <a:xfrm>
            <a:off x="5057005" y="3617687"/>
            <a:ext cx="955266" cy="715527"/>
          </a:xfrm>
          <a:prstGeom prst="rect">
            <a:avLst/>
          </a:prstGeom>
        </p:spPr>
      </p:pic>
      <p:sp>
        <p:nvSpPr>
          <p:cNvPr id="22" name="TextBox 21"/>
          <p:cNvSpPr txBox="1"/>
          <p:nvPr/>
        </p:nvSpPr>
        <p:spPr>
          <a:xfrm>
            <a:off x="5112633" y="4395233"/>
            <a:ext cx="84066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High Force is a waterfall on the River Tees</a:t>
            </a:r>
          </a:p>
        </p:txBody>
      </p:sp>
    </p:spTree>
    <p:extLst>
      <p:ext uri="{BB962C8B-B14F-4D97-AF65-F5344CB8AC3E}">
        <p14:creationId xmlns:p14="http://schemas.microsoft.com/office/powerpoint/2010/main" val="182169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04555" y="270442"/>
            <a:ext cx="2382636" cy="404701"/>
          </a:xfrm>
        </p:spPr>
        <p:txBody>
          <a:bodyPr>
            <a:normAutofit/>
          </a:bodyPr>
          <a:lstStyle/>
          <a:p>
            <a:r>
              <a:rPr lang="en-GB" dirty="0">
                <a:solidFill>
                  <a:schemeClr val="tx1"/>
                </a:solidFill>
              </a:rPr>
              <a:t>RIVERS Year 8 HT3</a:t>
            </a:r>
          </a:p>
        </p:txBody>
      </p:sp>
      <p:sp>
        <p:nvSpPr>
          <p:cNvPr id="4" name="TextBox 3"/>
          <p:cNvSpPr txBox="1"/>
          <p:nvPr/>
        </p:nvSpPr>
        <p:spPr>
          <a:xfrm>
            <a:off x="84221" y="902368"/>
            <a:ext cx="261085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FF0000"/>
                </a:solidFill>
              </a:rPr>
              <a:t>The Middle course </a:t>
            </a:r>
            <a:r>
              <a:rPr lang="en-GB" sz="1200" dirty="0"/>
              <a:t>of a river is characterised by both erosion and deposition</a:t>
            </a:r>
          </a:p>
        </p:txBody>
      </p:sp>
      <p:pic>
        <p:nvPicPr>
          <p:cNvPr id="6" name="Picture 5"/>
          <p:cNvPicPr>
            <a:picLocks noChangeAspect="1"/>
          </p:cNvPicPr>
          <p:nvPr/>
        </p:nvPicPr>
        <p:blipFill rotWithShape="1">
          <a:blip r:embed="rId2"/>
          <a:srcRect l="17728" t="17564" r="19114"/>
          <a:stretch/>
        </p:blipFill>
        <p:spPr>
          <a:xfrm>
            <a:off x="84222" y="1688909"/>
            <a:ext cx="1816768" cy="1780342"/>
          </a:xfrm>
          <a:prstGeom prst="rect">
            <a:avLst/>
          </a:prstGeom>
        </p:spPr>
      </p:pic>
      <p:pic>
        <p:nvPicPr>
          <p:cNvPr id="7" name="Picture 6"/>
          <p:cNvPicPr>
            <a:picLocks noChangeAspect="1"/>
          </p:cNvPicPr>
          <p:nvPr/>
        </p:nvPicPr>
        <p:blipFill>
          <a:blip r:embed="rId3"/>
          <a:stretch>
            <a:fillRect/>
          </a:stretch>
        </p:blipFill>
        <p:spPr>
          <a:xfrm>
            <a:off x="84221" y="3609461"/>
            <a:ext cx="2129840" cy="1339617"/>
          </a:xfrm>
          <a:prstGeom prst="rect">
            <a:avLst/>
          </a:prstGeom>
        </p:spPr>
      </p:pic>
      <p:sp>
        <p:nvSpPr>
          <p:cNvPr id="8" name="TextBox 7"/>
          <p:cNvSpPr txBox="1"/>
          <p:nvPr/>
        </p:nvSpPr>
        <p:spPr>
          <a:xfrm>
            <a:off x="84221" y="5089358"/>
            <a:ext cx="212984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FF0000"/>
                </a:solidFill>
              </a:rPr>
              <a:t>A meander </a:t>
            </a:r>
            <a:r>
              <a:rPr lang="en-GB" sz="1200" dirty="0"/>
              <a:t>is a key feature of the middle course of the river. As a meander becomes more extreme in its shape the neck becomes narrow.  Over time the river breaks through the neck to form an </a:t>
            </a:r>
            <a:r>
              <a:rPr lang="en-GB" sz="1200" b="1" dirty="0">
                <a:solidFill>
                  <a:srgbClr val="FF0000"/>
                </a:solidFill>
              </a:rPr>
              <a:t>Ox-Bow lake</a:t>
            </a:r>
            <a:r>
              <a:rPr lang="en-GB" sz="1200" dirty="0"/>
              <a:t>.</a:t>
            </a:r>
          </a:p>
        </p:txBody>
      </p:sp>
      <p:sp>
        <p:nvSpPr>
          <p:cNvPr id="9" name="TextBox 8"/>
          <p:cNvSpPr txBox="1"/>
          <p:nvPr/>
        </p:nvSpPr>
        <p:spPr>
          <a:xfrm>
            <a:off x="2875548" y="902368"/>
            <a:ext cx="304398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solidFill>
                  <a:srgbClr val="FF0000"/>
                </a:solidFill>
              </a:rPr>
              <a:t>The Lower course </a:t>
            </a:r>
            <a:r>
              <a:rPr lang="en-GB" sz="1200" dirty="0"/>
              <a:t>of the river is characterised by deposition. As the river reaches the sea the flow is slowed.</a:t>
            </a:r>
          </a:p>
        </p:txBody>
      </p:sp>
      <p:pic>
        <p:nvPicPr>
          <p:cNvPr id="10" name="Picture 9"/>
          <p:cNvPicPr>
            <a:picLocks noChangeAspect="1"/>
          </p:cNvPicPr>
          <p:nvPr/>
        </p:nvPicPr>
        <p:blipFill rotWithShape="1">
          <a:blip r:embed="rId4"/>
          <a:srcRect l="8902" t="28293" r="2561" b="4390"/>
          <a:stretch/>
        </p:blipFill>
        <p:spPr>
          <a:xfrm>
            <a:off x="2875548" y="1688908"/>
            <a:ext cx="2911643" cy="1660359"/>
          </a:xfrm>
          <a:prstGeom prst="rect">
            <a:avLst/>
          </a:prstGeom>
        </p:spPr>
      </p:pic>
      <p:sp>
        <p:nvSpPr>
          <p:cNvPr id="11" name="TextBox 10"/>
          <p:cNvSpPr txBox="1"/>
          <p:nvPr/>
        </p:nvSpPr>
        <p:spPr>
          <a:xfrm>
            <a:off x="2562726" y="3469251"/>
            <a:ext cx="322446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 wide </a:t>
            </a:r>
            <a:r>
              <a:rPr lang="en-GB" sz="1200" b="1" dirty="0">
                <a:solidFill>
                  <a:srgbClr val="FF0000"/>
                </a:solidFill>
              </a:rPr>
              <a:t>flood plain </a:t>
            </a:r>
            <a:r>
              <a:rPr lang="en-GB" sz="1200" dirty="0"/>
              <a:t>and </a:t>
            </a:r>
            <a:r>
              <a:rPr lang="en-GB" sz="1200" b="1" dirty="0">
                <a:solidFill>
                  <a:srgbClr val="FF0000"/>
                </a:solidFill>
              </a:rPr>
              <a:t>natural levees </a:t>
            </a:r>
            <a:r>
              <a:rPr lang="en-GB" sz="1200" dirty="0"/>
              <a:t>are features of deposition found in the lower course of the river.</a:t>
            </a:r>
          </a:p>
        </p:txBody>
      </p:sp>
      <p:sp>
        <p:nvSpPr>
          <p:cNvPr id="12" name="TextBox 11"/>
          <p:cNvSpPr txBox="1"/>
          <p:nvPr/>
        </p:nvSpPr>
        <p:spPr>
          <a:xfrm>
            <a:off x="2442411" y="4279269"/>
            <a:ext cx="334478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Along the journey of the river </a:t>
            </a:r>
            <a:r>
              <a:rPr lang="en-GB" sz="1200" b="1" dirty="0">
                <a:solidFill>
                  <a:srgbClr val="FF0000"/>
                </a:solidFill>
              </a:rPr>
              <a:t>humans can have an effect.</a:t>
            </a:r>
            <a:r>
              <a:rPr lang="en-GB" sz="1200" dirty="0"/>
              <a:t> Rivers can be dammed to create hydro electricity, pollution from factories can get into the water. In some places rivers are straightened to speed the flow to help to reduce flooding. Rivers are used to transport goods and for leisure activities too.</a:t>
            </a:r>
          </a:p>
        </p:txBody>
      </p:sp>
      <p:pic>
        <p:nvPicPr>
          <p:cNvPr id="13" name="Picture 12"/>
          <p:cNvPicPr>
            <a:picLocks noChangeAspect="1"/>
          </p:cNvPicPr>
          <p:nvPr/>
        </p:nvPicPr>
        <p:blipFill>
          <a:blip r:embed="rId5"/>
          <a:stretch>
            <a:fillRect/>
          </a:stretch>
        </p:blipFill>
        <p:spPr>
          <a:xfrm>
            <a:off x="3197211" y="5714013"/>
            <a:ext cx="1417220" cy="850332"/>
          </a:xfrm>
          <a:prstGeom prst="rect">
            <a:avLst/>
          </a:prstGeom>
        </p:spPr>
      </p:pic>
      <p:sp>
        <p:nvSpPr>
          <p:cNvPr id="15" name="TextBox 14"/>
          <p:cNvSpPr txBox="1"/>
          <p:nvPr/>
        </p:nvSpPr>
        <p:spPr>
          <a:xfrm>
            <a:off x="6051884" y="902368"/>
            <a:ext cx="229803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solidFill>
                  <a:schemeClr val="tx1"/>
                </a:solidFill>
              </a:rPr>
              <a:t>The River Weaver is our local river.  Where it meets the river Dane in town is known as a </a:t>
            </a:r>
            <a:r>
              <a:rPr lang="en-GB" sz="1200" b="1" dirty="0">
                <a:solidFill>
                  <a:schemeClr val="tx1"/>
                </a:solidFill>
              </a:rPr>
              <a:t>CONFLUENCE</a:t>
            </a:r>
            <a:endParaRPr lang="en-GB" sz="1200" dirty="0">
              <a:solidFill>
                <a:schemeClr val="tx1"/>
              </a:solidFill>
            </a:endParaRPr>
          </a:p>
        </p:txBody>
      </p:sp>
      <p:sp>
        <p:nvSpPr>
          <p:cNvPr id="17" name="TextBox 16"/>
          <p:cNvSpPr txBox="1"/>
          <p:nvPr/>
        </p:nvSpPr>
        <p:spPr>
          <a:xfrm>
            <a:off x="6081714" y="3630271"/>
            <a:ext cx="280335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In many places the river Weaver has been artificially straightened this was done to allow the salt boats to reach the salt mines and the Mersey for export</a:t>
            </a:r>
          </a:p>
        </p:txBody>
      </p:sp>
      <p:sp>
        <p:nvSpPr>
          <p:cNvPr id="18" name="TextBox 17"/>
          <p:cNvSpPr txBox="1"/>
          <p:nvPr/>
        </p:nvSpPr>
        <p:spPr>
          <a:xfrm>
            <a:off x="6015541" y="4648601"/>
            <a:ext cx="293570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One place this has happened is at </a:t>
            </a:r>
            <a:r>
              <a:rPr lang="en-GB" sz="1200"/>
              <a:t>Marshals Arm</a:t>
            </a:r>
            <a:r>
              <a:rPr lang="en-GB" sz="1200" dirty="0"/>
              <a:t>.</a:t>
            </a:r>
          </a:p>
        </p:txBody>
      </p:sp>
      <p:pic>
        <p:nvPicPr>
          <p:cNvPr id="3" name="Picture 2"/>
          <p:cNvPicPr>
            <a:picLocks noChangeAspect="1"/>
          </p:cNvPicPr>
          <p:nvPr/>
        </p:nvPicPr>
        <p:blipFill rotWithShape="1">
          <a:blip r:embed="rId6"/>
          <a:srcRect l="13196" t="13802" r="17163" b="9418"/>
          <a:stretch/>
        </p:blipFill>
        <p:spPr>
          <a:xfrm>
            <a:off x="6334505" y="1885451"/>
            <a:ext cx="1732790" cy="1584735"/>
          </a:xfrm>
          <a:prstGeom prst="rect">
            <a:avLst/>
          </a:prstGeom>
        </p:spPr>
      </p:pic>
      <p:pic>
        <p:nvPicPr>
          <p:cNvPr id="5" name="Picture 4"/>
          <p:cNvPicPr>
            <a:picLocks noChangeAspect="1"/>
          </p:cNvPicPr>
          <p:nvPr/>
        </p:nvPicPr>
        <p:blipFill>
          <a:blip r:embed="rId7"/>
          <a:stretch>
            <a:fillRect/>
          </a:stretch>
        </p:blipFill>
        <p:spPr>
          <a:xfrm>
            <a:off x="6613237" y="5233128"/>
            <a:ext cx="1611816" cy="1331217"/>
          </a:xfrm>
          <a:prstGeom prst="rect">
            <a:avLst/>
          </a:prstGeom>
        </p:spPr>
      </p:pic>
    </p:spTree>
    <p:extLst>
      <p:ext uri="{BB962C8B-B14F-4D97-AF65-F5344CB8AC3E}">
        <p14:creationId xmlns:p14="http://schemas.microsoft.com/office/powerpoint/2010/main" val="192433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489" y="5920414"/>
            <a:ext cx="2575249" cy="715581"/>
          </a:xfrm>
          <a:prstGeom prst="rect">
            <a:avLst/>
          </a:prstGeom>
          <a:noFill/>
        </p:spPr>
        <p:txBody>
          <a:bodyPr wrap="square" rtlCol="0">
            <a:spAutoFit/>
          </a:bodyPr>
          <a:lstStyle/>
          <a:p>
            <a:r>
              <a:rPr lang="en-GB" sz="1350" b="1" dirty="0"/>
              <a:t>HIC</a:t>
            </a:r>
            <a:r>
              <a:rPr lang="en-GB" sz="1350" dirty="0"/>
              <a:t>: High Income |Country</a:t>
            </a:r>
          </a:p>
          <a:p>
            <a:r>
              <a:rPr lang="en-GB" sz="1350" b="1" dirty="0"/>
              <a:t>LIC</a:t>
            </a:r>
            <a:r>
              <a:rPr lang="en-GB" sz="1350" dirty="0"/>
              <a:t>: Low Income Country</a:t>
            </a:r>
          </a:p>
          <a:p>
            <a:r>
              <a:rPr lang="en-GB" sz="1350" b="1" dirty="0"/>
              <a:t>NEE</a:t>
            </a:r>
            <a:r>
              <a:rPr lang="en-GB" sz="1350" dirty="0"/>
              <a:t>: Newly emerging Economy</a:t>
            </a:r>
          </a:p>
        </p:txBody>
      </p:sp>
      <p:sp>
        <p:nvSpPr>
          <p:cNvPr id="6" name="TextBox 5"/>
          <p:cNvSpPr txBox="1"/>
          <p:nvPr/>
        </p:nvSpPr>
        <p:spPr>
          <a:xfrm>
            <a:off x="3806891" y="955222"/>
            <a:ext cx="5136501" cy="1131079"/>
          </a:xfrm>
          <a:prstGeom prst="rect">
            <a:avLst/>
          </a:prstGeom>
          <a:noFill/>
        </p:spPr>
        <p:txBody>
          <a:bodyPr wrap="square" rtlCol="0">
            <a:spAutoFit/>
          </a:bodyPr>
          <a:lstStyle/>
          <a:p>
            <a:r>
              <a:rPr lang="en-GB" sz="1350" b="1" dirty="0"/>
              <a:t>Definition of a superpower: </a:t>
            </a:r>
            <a:r>
              <a:rPr lang="en-GB" sz="1350" dirty="0">
                <a:latin typeface="Calibri" panose="020F0502020204030204" pitchFamily="34" charset="0"/>
                <a:cs typeface="Calibri" panose="020F0502020204030204" pitchFamily="34" charset="0"/>
              </a:rPr>
              <a:t>A superpower is an extremely powerful country, especially one capable of influencing international events and the acts and policies of less powerful countries. It’s power can be felt all over the world.</a:t>
            </a:r>
          </a:p>
          <a:p>
            <a:endParaRPr lang="en-GB" sz="1350" dirty="0"/>
          </a:p>
        </p:txBody>
      </p:sp>
      <p:sp>
        <p:nvSpPr>
          <p:cNvPr id="7" name="TextBox 6"/>
          <p:cNvSpPr txBox="1"/>
          <p:nvPr/>
        </p:nvSpPr>
        <p:spPr>
          <a:xfrm>
            <a:off x="5710335" y="1571042"/>
            <a:ext cx="3540967" cy="1546577"/>
          </a:xfrm>
          <a:prstGeom prst="rect">
            <a:avLst/>
          </a:prstGeom>
          <a:noFill/>
        </p:spPr>
        <p:txBody>
          <a:bodyPr wrap="square" rtlCol="0">
            <a:spAutoFit/>
          </a:bodyPr>
          <a:lstStyle/>
          <a:p>
            <a:r>
              <a:rPr lang="en-GB" sz="1350" b="1" dirty="0"/>
              <a:t>Factors that make a country a Superpower:</a:t>
            </a:r>
          </a:p>
          <a:p>
            <a:pPr marL="214313" indent="-214313">
              <a:buFont typeface="Arial" panose="020B0604020202020204" pitchFamily="34" charset="0"/>
              <a:buChar char="•"/>
            </a:pPr>
            <a:r>
              <a:rPr lang="en-GB" sz="1350" dirty="0"/>
              <a:t>Military</a:t>
            </a:r>
          </a:p>
          <a:p>
            <a:pPr marL="214313" indent="-214313">
              <a:buFont typeface="Arial" panose="020B0604020202020204" pitchFamily="34" charset="0"/>
              <a:buChar char="•"/>
            </a:pPr>
            <a:r>
              <a:rPr lang="en-GB" sz="1350" dirty="0"/>
              <a:t>Government ( political stability)</a:t>
            </a:r>
          </a:p>
          <a:p>
            <a:pPr marL="214313" indent="-214313">
              <a:buFont typeface="Arial" panose="020B0604020202020204" pitchFamily="34" charset="0"/>
              <a:buChar char="•"/>
            </a:pPr>
            <a:r>
              <a:rPr lang="en-GB" sz="1350" dirty="0"/>
              <a:t>Money</a:t>
            </a:r>
          </a:p>
          <a:p>
            <a:pPr marL="214313" indent="-214313">
              <a:buFont typeface="Arial" panose="020B0604020202020204" pitchFamily="34" charset="0"/>
              <a:buChar char="•"/>
            </a:pPr>
            <a:r>
              <a:rPr lang="en-GB" sz="1350" dirty="0"/>
              <a:t>Resources</a:t>
            </a:r>
          </a:p>
          <a:p>
            <a:pPr marL="214313" indent="-214313">
              <a:buFont typeface="Arial" panose="020B0604020202020204" pitchFamily="34" charset="0"/>
              <a:buChar char="•"/>
            </a:pPr>
            <a:r>
              <a:rPr lang="en-GB" sz="1350" dirty="0"/>
              <a:t>Population</a:t>
            </a:r>
          </a:p>
          <a:p>
            <a:pPr marL="214313" indent="-214313">
              <a:buFont typeface="Arial" panose="020B0604020202020204" pitchFamily="34" charset="0"/>
              <a:buChar char="•"/>
            </a:pPr>
            <a:r>
              <a:rPr lang="en-GB" sz="1350" dirty="0"/>
              <a:t>Soft power</a:t>
            </a:r>
          </a:p>
        </p:txBody>
      </p:sp>
      <p:sp>
        <p:nvSpPr>
          <p:cNvPr id="8" name="TextBox 7"/>
          <p:cNvSpPr txBox="1"/>
          <p:nvPr/>
        </p:nvSpPr>
        <p:spPr>
          <a:xfrm>
            <a:off x="97972" y="1692671"/>
            <a:ext cx="4037823" cy="923330"/>
          </a:xfrm>
          <a:prstGeom prst="rect">
            <a:avLst/>
          </a:prstGeom>
          <a:noFill/>
        </p:spPr>
        <p:txBody>
          <a:bodyPr wrap="square" rtlCol="0">
            <a:spAutoFit/>
          </a:bodyPr>
          <a:lstStyle/>
          <a:p>
            <a:r>
              <a:rPr lang="en-GB" sz="1350" b="1" dirty="0"/>
              <a:t>What made the UK a superpower?</a:t>
            </a:r>
          </a:p>
          <a:p>
            <a:pPr marL="214313" indent="-214313">
              <a:buFont typeface="Wingdings" panose="05000000000000000000" pitchFamily="2" charset="2"/>
              <a:buChar char="Ø"/>
            </a:pPr>
            <a:r>
              <a:rPr lang="en-GB" sz="1350" dirty="0"/>
              <a:t>Industrial development and technology. (steam power)</a:t>
            </a:r>
          </a:p>
          <a:p>
            <a:pPr marL="214313" indent="-214313">
              <a:buFont typeface="Wingdings" panose="05000000000000000000" pitchFamily="2" charset="2"/>
              <a:buChar char="Ø"/>
            </a:pPr>
            <a:r>
              <a:rPr lang="en-GB" sz="1350" dirty="0"/>
              <a:t>A large and successful Navy</a:t>
            </a:r>
          </a:p>
        </p:txBody>
      </p:sp>
      <p:sp>
        <p:nvSpPr>
          <p:cNvPr id="9" name="TextBox 8"/>
          <p:cNvSpPr txBox="1"/>
          <p:nvPr/>
        </p:nvSpPr>
        <p:spPr>
          <a:xfrm>
            <a:off x="3806891" y="1899946"/>
            <a:ext cx="1686508" cy="1131079"/>
          </a:xfrm>
          <a:prstGeom prst="rect">
            <a:avLst/>
          </a:prstGeom>
          <a:noFill/>
        </p:spPr>
        <p:txBody>
          <a:bodyPr wrap="square" rtlCol="0">
            <a:spAutoFit/>
          </a:bodyPr>
          <a:lstStyle/>
          <a:p>
            <a:pPr marL="214313" indent="-214313">
              <a:buFont typeface="Wingdings" panose="05000000000000000000" pitchFamily="2" charset="2"/>
              <a:buChar char="Ø"/>
            </a:pPr>
            <a:r>
              <a:rPr lang="en-GB" sz="1350" dirty="0"/>
              <a:t>The British Empire was known as </a:t>
            </a:r>
          </a:p>
          <a:p>
            <a:r>
              <a:rPr lang="en-GB" sz="1350" b="1" i="1" dirty="0"/>
              <a:t>‘The Empire on which the sun never set’</a:t>
            </a:r>
          </a:p>
        </p:txBody>
      </p:sp>
      <p:sp>
        <p:nvSpPr>
          <p:cNvPr id="10" name="TextBox 9"/>
          <p:cNvSpPr txBox="1"/>
          <p:nvPr/>
        </p:nvSpPr>
        <p:spPr>
          <a:xfrm>
            <a:off x="45489" y="2579784"/>
            <a:ext cx="3533969" cy="1754326"/>
          </a:xfrm>
          <a:prstGeom prst="rect">
            <a:avLst/>
          </a:prstGeom>
          <a:noFill/>
        </p:spPr>
        <p:txBody>
          <a:bodyPr wrap="square" rtlCol="0">
            <a:spAutoFit/>
          </a:bodyPr>
          <a:lstStyle/>
          <a:p>
            <a:r>
              <a:rPr lang="en-GB" sz="1350" b="1" dirty="0"/>
              <a:t>The British Empire collapsed for a number of reasons</a:t>
            </a:r>
            <a:r>
              <a:rPr lang="en-GB" sz="1350" dirty="0"/>
              <a:t>.</a:t>
            </a:r>
          </a:p>
          <a:p>
            <a:pPr marL="214313" indent="-214313">
              <a:buFont typeface="Arial" panose="020B0604020202020204" pitchFamily="34" charset="0"/>
              <a:buChar char="•"/>
            </a:pPr>
            <a:r>
              <a:rPr lang="en-GB" sz="1350" dirty="0"/>
              <a:t>Bankruptcy</a:t>
            </a:r>
          </a:p>
          <a:p>
            <a:pPr marL="214313" indent="-214313">
              <a:buFont typeface="Arial" panose="020B0604020202020204" pitchFamily="34" charset="0"/>
              <a:buChar char="•"/>
            </a:pPr>
            <a:r>
              <a:rPr lang="en-GB" sz="1350" dirty="0"/>
              <a:t>The rise of new super powers</a:t>
            </a:r>
          </a:p>
          <a:p>
            <a:pPr marL="214313" indent="-214313">
              <a:buFont typeface="Arial" panose="020B0604020202020204" pitchFamily="34" charset="0"/>
              <a:buChar char="•"/>
            </a:pPr>
            <a:r>
              <a:rPr lang="en-GB" sz="1350" dirty="0"/>
              <a:t>WW1</a:t>
            </a:r>
          </a:p>
          <a:p>
            <a:pPr marL="214313" indent="-214313">
              <a:buFont typeface="Arial" panose="020B0604020202020204" pitchFamily="34" charset="0"/>
              <a:buChar char="•"/>
            </a:pPr>
            <a:r>
              <a:rPr lang="en-GB" sz="1350" dirty="0"/>
              <a:t>Indian Independence</a:t>
            </a:r>
          </a:p>
          <a:p>
            <a:pPr marL="214313" indent="-214313">
              <a:buFont typeface="Arial" panose="020B0604020202020204" pitchFamily="34" charset="0"/>
              <a:buChar char="•"/>
            </a:pPr>
            <a:r>
              <a:rPr lang="en-GB" sz="1350" dirty="0"/>
              <a:t>Opinion at home</a:t>
            </a:r>
          </a:p>
          <a:p>
            <a:pPr marL="214313" indent="-214313">
              <a:buFont typeface="Arial" panose="020B0604020202020204" pitchFamily="34" charset="0"/>
              <a:buChar char="•"/>
            </a:pPr>
            <a:r>
              <a:rPr lang="en-GB" sz="1350" dirty="0"/>
              <a:t>nationalism</a:t>
            </a:r>
          </a:p>
        </p:txBody>
      </p:sp>
      <p:sp>
        <p:nvSpPr>
          <p:cNvPr id="11" name="TextBox 10"/>
          <p:cNvSpPr txBox="1"/>
          <p:nvPr/>
        </p:nvSpPr>
        <p:spPr>
          <a:xfrm>
            <a:off x="3456992" y="3029897"/>
            <a:ext cx="5542384" cy="507831"/>
          </a:xfrm>
          <a:prstGeom prst="rect">
            <a:avLst/>
          </a:prstGeom>
          <a:noFill/>
        </p:spPr>
        <p:txBody>
          <a:bodyPr wrap="square" rtlCol="0">
            <a:spAutoFit/>
          </a:bodyPr>
          <a:lstStyle/>
          <a:p>
            <a:r>
              <a:rPr lang="en-GB" sz="1350" b="1" dirty="0"/>
              <a:t>A Legacy of the British Empire </a:t>
            </a:r>
            <a:r>
              <a:rPr lang="en-GB" sz="1350" dirty="0"/>
              <a:t>is something that was left behind.  </a:t>
            </a:r>
            <a:r>
              <a:rPr lang="en-GB" sz="1350" dirty="0" err="1"/>
              <a:t>Eg</a:t>
            </a:r>
            <a:r>
              <a:rPr lang="en-GB" sz="1350" dirty="0"/>
              <a:t> speaking English, driving on the left, slavery, loss of native culture </a:t>
            </a:r>
          </a:p>
        </p:txBody>
      </p:sp>
      <p:sp>
        <p:nvSpPr>
          <p:cNvPr id="12" name="TextBox 11"/>
          <p:cNvSpPr txBox="1"/>
          <p:nvPr/>
        </p:nvSpPr>
        <p:spPr>
          <a:xfrm>
            <a:off x="5230974" y="3445405"/>
            <a:ext cx="3610947" cy="300082"/>
          </a:xfrm>
          <a:prstGeom prst="rect">
            <a:avLst/>
          </a:prstGeom>
          <a:noFill/>
        </p:spPr>
        <p:txBody>
          <a:bodyPr wrap="square" rtlCol="0">
            <a:spAutoFit/>
          </a:bodyPr>
          <a:lstStyle/>
          <a:p>
            <a:r>
              <a:rPr lang="en-GB" sz="1350" b="1" dirty="0"/>
              <a:t>BRIC</a:t>
            </a:r>
            <a:r>
              <a:rPr lang="en-GB" sz="1350" dirty="0"/>
              <a:t> countries are: </a:t>
            </a:r>
            <a:r>
              <a:rPr lang="en-GB" sz="1350" b="1" dirty="0"/>
              <a:t>B</a:t>
            </a:r>
            <a:r>
              <a:rPr lang="en-GB" sz="1350" dirty="0"/>
              <a:t>razil, </a:t>
            </a:r>
            <a:r>
              <a:rPr lang="en-GB" sz="1350" b="1" dirty="0"/>
              <a:t>R</a:t>
            </a:r>
            <a:r>
              <a:rPr lang="en-GB" sz="1350" dirty="0"/>
              <a:t>ussia, </a:t>
            </a:r>
            <a:r>
              <a:rPr lang="en-GB" sz="1350" b="1" dirty="0"/>
              <a:t>I</a:t>
            </a:r>
            <a:r>
              <a:rPr lang="en-GB" sz="1350" dirty="0"/>
              <a:t>ndia, </a:t>
            </a:r>
            <a:r>
              <a:rPr lang="en-GB" sz="1350" b="1" dirty="0"/>
              <a:t>C</a:t>
            </a:r>
            <a:r>
              <a:rPr lang="en-GB" sz="1350" dirty="0"/>
              <a:t>hina</a:t>
            </a:r>
          </a:p>
        </p:txBody>
      </p:sp>
      <p:sp>
        <p:nvSpPr>
          <p:cNvPr id="13" name="TextBox 12"/>
          <p:cNvSpPr txBox="1"/>
          <p:nvPr/>
        </p:nvSpPr>
        <p:spPr>
          <a:xfrm>
            <a:off x="5171491" y="3712348"/>
            <a:ext cx="3883868" cy="507831"/>
          </a:xfrm>
          <a:prstGeom prst="rect">
            <a:avLst/>
          </a:prstGeom>
          <a:noFill/>
        </p:spPr>
        <p:txBody>
          <a:bodyPr wrap="square" rtlCol="0">
            <a:spAutoFit/>
          </a:bodyPr>
          <a:lstStyle/>
          <a:p>
            <a:r>
              <a:rPr lang="en-GB" sz="1350" b="1" dirty="0"/>
              <a:t>MINT</a:t>
            </a:r>
            <a:r>
              <a:rPr lang="en-GB" sz="1350" dirty="0"/>
              <a:t> countries are: </a:t>
            </a:r>
            <a:r>
              <a:rPr lang="en-GB" sz="1350" b="1" dirty="0"/>
              <a:t>M</a:t>
            </a:r>
            <a:r>
              <a:rPr lang="en-GB" sz="1350" dirty="0"/>
              <a:t>exico, </a:t>
            </a:r>
            <a:r>
              <a:rPr lang="en-GB" sz="1350" b="1" dirty="0"/>
              <a:t>I</a:t>
            </a:r>
            <a:r>
              <a:rPr lang="en-GB" sz="1350" dirty="0"/>
              <a:t>ndonesia, </a:t>
            </a:r>
            <a:r>
              <a:rPr lang="en-GB" sz="1350" b="1" dirty="0"/>
              <a:t>N</a:t>
            </a:r>
            <a:r>
              <a:rPr lang="en-GB" sz="1350" dirty="0"/>
              <a:t>igeria, </a:t>
            </a:r>
            <a:r>
              <a:rPr lang="en-GB" sz="1350" b="1" dirty="0"/>
              <a:t>T</a:t>
            </a:r>
            <a:r>
              <a:rPr lang="en-GB" sz="1350" dirty="0"/>
              <a:t>urkey</a:t>
            </a:r>
          </a:p>
        </p:txBody>
      </p:sp>
      <p:sp>
        <p:nvSpPr>
          <p:cNvPr id="15" name="TextBox 14"/>
          <p:cNvSpPr txBox="1"/>
          <p:nvPr/>
        </p:nvSpPr>
        <p:spPr>
          <a:xfrm>
            <a:off x="2414296" y="3450006"/>
            <a:ext cx="2659225" cy="1338828"/>
          </a:xfrm>
          <a:prstGeom prst="rect">
            <a:avLst/>
          </a:prstGeom>
          <a:noFill/>
        </p:spPr>
        <p:txBody>
          <a:bodyPr wrap="square" rtlCol="0">
            <a:spAutoFit/>
          </a:bodyPr>
          <a:lstStyle/>
          <a:p>
            <a:r>
              <a:rPr lang="en-GB" sz="1350" b="1" dirty="0" err="1"/>
              <a:t>Uni</a:t>
            </a:r>
            <a:r>
              <a:rPr lang="en-GB" sz="1350" b="1" dirty="0"/>
              <a:t>-Polar: </a:t>
            </a:r>
            <a:r>
              <a:rPr lang="en-GB" sz="1350" dirty="0"/>
              <a:t>A world with one country with the most power</a:t>
            </a:r>
          </a:p>
          <a:p>
            <a:r>
              <a:rPr lang="en-GB" sz="1350" b="1" dirty="0"/>
              <a:t>Bi-Polar</a:t>
            </a:r>
            <a:r>
              <a:rPr lang="en-GB" sz="1350" dirty="0"/>
              <a:t>: A world with two countries being the most powerful</a:t>
            </a:r>
          </a:p>
          <a:p>
            <a:r>
              <a:rPr lang="en-GB" sz="1350" b="1" dirty="0" err="1"/>
              <a:t>Uni</a:t>
            </a:r>
            <a:r>
              <a:rPr lang="en-GB" sz="1350" b="1" dirty="0"/>
              <a:t>-Polar </a:t>
            </a:r>
            <a:r>
              <a:rPr lang="en-GB" sz="1350" dirty="0"/>
              <a:t>: A world with more than three powerful countries</a:t>
            </a:r>
          </a:p>
        </p:txBody>
      </p:sp>
      <p:sp>
        <p:nvSpPr>
          <p:cNvPr id="16" name="TextBox 15"/>
          <p:cNvSpPr txBox="1"/>
          <p:nvPr/>
        </p:nvSpPr>
        <p:spPr>
          <a:xfrm>
            <a:off x="6207190" y="4061944"/>
            <a:ext cx="2848169" cy="1962076"/>
          </a:xfrm>
          <a:prstGeom prst="rect">
            <a:avLst/>
          </a:prstGeom>
          <a:noFill/>
        </p:spPr>
        <p:txBody>
          <a:bodyPr wrap="square" rtlCol="0">
            <a:spAutoFit/>
          </a:bodyPr>
          <a:lstStyle/>
          <a:p>
            <a:r>
              <a:rPr lang="en-GB" sz="1350" b="1" dirty="0"/>
              <a:t>China has become a global superpower as it</a:t>
            </a:r>
            <a:r>
              <a:rPr lang="en-GB" sz="1350" dirty="0"/>
              <a:t>: </a:t>
            </a:r>
          </a:p>
          <a:p>
            <a:pPr marL="214313" indent="-214313">
              <a:buFont typeface="Arial" panose="020B0604020202020204" pitchFamily="34" charset="0"/>
              <a:buChar char="•"/>
            </a:pPr>
            <a:r>
              <a:rPr lang="en-GB" sz="1350" dirty="0"/>
              <a:t>Has influence over many neighbours</a:t>
            </a:r>
          </a:p>
          <a:p>
            <a:pPr marL="214313" indent="-214313">
              <a:buFont typeface="Arial" panose="020B0604020202020204" pitchFamily="34" charset="0"/>
              <a:buChar char="•"/>
            </a:pPr>
            <a:r>
              <a:rPr lang="en-GB" sz="1350" dirty="0"/>
              <a:t>It is a large country with many resources</a:t>
            </a:r>
          </a:p>
          <a:p>
            <a:pPr marL="214313" indent="-214313">
              <a:buFont typeface="Arial" panose="020B0604020202020204" pitchFamily="34" charset="0"/>
              <a:buChar char="•"/>
            </a:pPr>
            <a:r>
              <a:rPr lang="en-GB" sz="1350" dirty="0"/>
              <a:t>Many rivers and a long coastline are good for trade</a:t>
            </a:r>
          </a:p>
          <a:p>
            <a:pPr marL="214313" indent="-214313">
              <a:buFont typeface="Arial" panose="020B0604020202020204" pitchFamily="34" charset="0"/>
              <a:buChar char="•"/>
            </a:pPr>
            <a:r>
              <a:rPr lang="en-GB" sz="1350" dirty="0"/>
              <a:t>A large pool of workers</a:t>
            </a:r>
          </a:p>
        </p:txBody>
      </p:sp>
      <p:sp>
        <p:nvSpPr>
          <p:cNvPr id="17" name="TextBox 16"/>
          <p:cNvSpPr txBox="1"/>
          <p:nvPr/>
        </p:nvSpPr>
        <p:spPr>
          <a:xfrm>
            <a:off x="45489" y="4557029"/>
            <a:ext cx="6207188" cy="1962076"/>
          </a:xfrm>
          <a:prstGeom prst="rect">
            <a:avLst/>
          </a:prstGeom>
          <a:noFill/>
        </p:spPr>
        <p:txBody>
          <a:bodyPr wrap="square" rtlCol="0">
            <a:spAutoFit/>
          </a:bodyPr>
          <a:lstStyle/>
          <a:p>
            <a:r>
              <a:rPr lang="en-GB" sz="1350" b="1" dirty="0"/>
              <a:t>Benefits in China</a:t>
            </a:r>
            <a:r>
              <a:rPr lang="en-GB" sz="1350" dirty="0"/>
              <a:t>:</a:t>
            </a:r>
          </a:p>
          <a:p>
            <a:r>
              <a:rPr lang="en-GB" sz="1350" dirty="0"/>
              <a:t>Lot’s of people now work in factories, which provides them with an income.</a:t>
            </a:r>
          </a:p>
          <a:p>
            <a:r>
              <a:rPr lang="en-GB" sz="1350" dirty="0"/>
              <a:t>China has grown an economy responsible for bringing more people out of poverty than any other country in the world.</a:t>
            </a:r>
          </a:p>
          <a:p>
            <a:r>
              <a:rPr lang="en-GB" sz="1350" dirty="0"/>
              <a:t>Although the wages of the workers in China are low, there is also a low-cost of living which makes life manageable</a:t>
            </a:r>
          </a:p>
          <a:p>
            <a:endParaRPr lang="en-GB" sz="1350" dirty="0"/>
          </a:p>
          <a:p>
            <a:endParaRPr lang="en-GB" sz="1350" dirty="0"/>
          </a:p>
          <a:p>
            <a:endParaRPr lang="en-GB" sz="1350" dirty="0"/>
          </a:p>
        </p:txBody>
      </p:sp>
      <p:sp>
        <p:nvSpPr>
          <p:cNvPr id="18" name="Title 1"/>
          <p:cNvSpPr txBox="1">
            <a:spLocks/>
          </p:cNvSpPr>
          <p:nvPr/>
        </p:nvSpPr>
        <p:spPr>
          <a:xfrm>
            <a:off x="2292967" y="309315"/>
            <a:ext cx="4714356" cy="404701"/>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Super Powers Year 8 HT4</a:t>
            </a:r>
          </a:p>
        </p:txBody>
      </p:sp>
      <p:pic>
        <p:nvPicPr>
          <p:cNvPr id="1028" name="Picture 4" descr="14th G20 Summit: BRICS leaders condemn global terrorism, commi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760" y="5725997"/>
            <a:ext cx="1793462" cy="10076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MINT Countries: A Regression Analysis of the Selected Economic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3425" y="27895"/>
            <a:ext cx="1896836" cy="948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Entire British Empire [4500x2592] : MapPo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59" y="109180"/>
            <a:ext cx="2537955" cy="146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6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6877" y="267908"/>
            <a:ext cx="3561892" cy="404701"/>
          </a:xfrm>
        </p:spPr>
        <p:txBody>
          <a:bodyPr>
            <a:normAutofit/>
          </a:bodyPr>
          <a:lstStyle/>
          <a:p>
            <a:r>
              <a:rPr lang="en-US" dirty="0">
                <a:solidFill>
                  <a:schemeClr val="tx1"/>
                </a:solidFill>
              </a:rPr>
              <a:t>THE MIDDLE EAST Year 8 HT5</a:t>
            </a:r>
          </a:p>
        </p:txBody>
      </p:sp>
      <p:sp>
        <p:nvSpPr>
          <p:cNvPr id="3" name="TextBox 2"/>
          <p:cNvSpPr txBox="1"/>
          <p:nvPr/>
        </p:nvSpPr>
        <p:spPr>
          <a:xfrm>
            <a:off x="81808" y="900545"/>
            <a:ext cx="225829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1200" b="1" dirty="0"/>
              <a:t>KEY WORDS:</a:t>
            </a:r>
          </a:p>
          <a:p>
            <a:pPr lvl="0"/>
            <a:r>
              <a:rPr lang="en-GB" sz="1200" dirty="0"/>
              <a:t>Biome</a:t>
            </a:r>
          </a:p>
          <a:p>
            <a:pPr lvl="0"/>
            <a:r>
              <a:rPr lang="en-GB" sz="1200" dirty="0"/>
              <a:t>Desert</a:t>
            </a:r>
          </a:p>
          <a:p>
            <a:pPr lvl="0"/>
            <a:r>
              <a:rPr lang="en-GB" sz="1200" dirty="0"/>
              <a:t>Physical Geography</a:t>
            </a:r>
          </a:p>
          <a:p>
            <a:pPr lvl="0"/>
            <a:r>
              <a:rPr lang="en-GB" sz="1200" dirty="0"/>
              <a:t>Grassland</a:t>
            </a:r>
          </a:p>
          <a:p>
            <a:pPr lvl="0"/>
            <a:r>
              <a:rPr lang="en-GB" sz="1200" dirty="0"/>
              <a:t>Forests</a:t>
            </a:r>
          </a:p>
          <a:p>
            <a:pPr lvl="0"/>
            <a:r>
              <a:rPr lang="en-GB" sz="1200" dirty="0"/>
              <a:t>Conflict</a:t>
            </a:r>
          </a:p>
          <a:p>
            <a:pPr lvl="0"/>
            <a:r>
              <a:rPr lang="en-GB" sz="1200" dirty="0"/>
              <a:t>Tourism</a:t>
            </a:r>
          </a:p>
          <a:p>
            <a:pPr lvl="0"/>
            <a:r>
              <a:rPr lang="en-GB" sz="1200" dirty="0"/>
              <a:t>Region</a:t>
            </a:r>
          </a:p>
          <a:p>
            <a:pPr lvl="0"/>
            <a:r>
              <a:rPr lang="en-GB" sz="1200" dirty="0"/>
              <a:t>Arabian Peninsula</a:t>
            </a:r>
          </a:p>
          <a:p>
            <a:r>
              <a:rPr lang="en-GB" sz="1200" dirty="0"/>
              <a:t>Population density</a:t>
            </a:r>
          </a:p>
          <a:p>
            <a:r>
              <a:rPr lang="en-GB" sz="1200" dirty="0"/>
              <a:t>GDP</a:t>
            </a:r>
          </a:p>
        </p:txBody>
      </p:sp>
      <p:pic>
        <p:nvPicPr>
          <p:cNvPr id="4" name="Picture 2" descr="Image result for the middle e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099" y="900545"/>
            <a:ext cx="2432749" cy="1696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40099" y="2603187"/>
            <a:ext cx="243274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The Middle East </a:t>
            </a:r>
            <a:r>
              <a:rPr lang="en-GB" sz="1200" b="1" dirty="0"/>
              <a:t>is a region </a:t>
            </a:r>
            <a:r>
              <a:rPr lang="en-GB" sz="1200" dirty="0"/>
              <a:t>made up of a number of different countries.  These countries all have different landscapes, languages, religions and customs</a:t>
            </a:r>
          </a:p>
        </p:txBody>
      </p:sp>
      <p:sp>
        <p:nvSpPr>
          <p:cNvPr id="6" name="TextBox 5"/>
          <p:cNvSpPr txBox="1"/>
          <p:nvPr/>
        </p:nvSpPr>
        <p:spPr>
          <a:xfrm>
            <a:off x="81808" y="3249321"/>
            <a:ext cx="2258291"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Once upon a time, </a:t>
            </a:r>
            <a:r>
              <a:rPr lang="en-GB" sz="1200" dirty="0"/>
              <a:t>the Middle East was part of the </a:t>
            </a:r>
            <a:r>
              <a:rPr lang="en-GB" sz="1200" b="1" dirty="0"/>
              <a:t>Ottoman Empire</a:t>
            </a:r>
            <a:r>
              <a:rPr lang="en-GB" sz="1200" dirty="0"/>
              <a:t>. This Islamic empire existed from  around 1299 to about 1918 and from 1454 claimed Constantinople (Istanbul today) as its capital city. By 1914 the empire was declining, and had lost areas like Egypt in wars. In WW1 the empire fought against Britain, France and Russia. When they lost the war, the empire was divided up between Britain and France, which caused a lot of tension. The whole of the Middle East is now independent.</a:t>
            </a:r>
          </a:p>
          <a:p>
            <a:endParaRPr lang="en-GB" sz="1200" dirty="0"/>
          </a:p>
        </p:txBody>
      </p:sp>
      <p:pic>
        <p:nvPicPr>
          <p:cNvPr id="7" name="Picture 6"/>
          <p:cNvPicPr>
            <a:picLocks noChangeAspect="1"/>
          </p:cNvPicPr>
          <p:nvPr/>
        </p:nvPicPr>
        <p:blipFill>
          <a:blip r:embed="rId3"/>
          <a:stretch>
            <a:fillRect/>
          </a:stretch>
        </p:blipFill>
        <p:spPr>
          <a:xfrm>
            <a:off x="2340099" y="3632708"/>
            <a:ext cx="2121065" cy="2142065"/>
          </a:xfrm>
          <a:prstGeom prst="rect">
            <a:avLst/>
          </a:prstGeom>
        </p:spPr>
      </p:pic>
      <p:sp>
        <p:nvSpPr>
          <p:cNvPr id="8" name="TextBox 7"/>
          <p:cNvSpPr txBox="1"/>
          <p:nvPr/>
        </p:nvSpPr>
        <p:spPr>
          <a:xfrm>
            <a:off x="2340099" y="5774773"/>
            <a:ext cx="339568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The Middle East has a </a:t>
            </a:r>
            <a:r>
              <a:rPr lang="en-GB" sz="1200" b="1" dirty="0"/>
              <a:t>varied landscape </a:t>
            </a:r>
            <a:r>
              <a:rPr lang="en-GB" sz="1200" dirty="0"/>
              <a:t>made up of Mountains, deserts, marshlands and coastlines. The Arabian peninsular is largely made up of Desert, one part of this is called the Rub Al Khali or the Empty Quarter</a:t>
            </a:r>
          </a:p>
        </p:txBody>
      </p:sp>
      <p:pic>
        <p:nvPicPr>
          <p:cNvPr id="9" name="Picture 8"/>
          <p:cNvPicPr>
            <a:picLocks noChangeAspect="1"/>
          </p:cNvPicPr>
          <p:nvPr/>
        </p:nvPicPr>
        <p:blipFill>
          <a:blip r:embed="rId4"/>
          <a:stretch>
            <a:fillRect/>
          </a:stretch>
        </p:blipFill>
        <p:spPr>
          <a:xfrm>
            <a:off x="5749637" y="5127287"/>
            <a:ext cx="3203481" cy="1663149"/>
          </a:xfrm>
          <a:prstGeom prst="rect">
            <a:avLst/>
          </a:prstGeom>
        </p:spPr>
      </p:pic>
      <p:sp>
        <p:nvSpPr>
          <p:cNvPr id="10" name="TextBox 9"/>
          <p:cNvSpPr txBox="1"/>
          <p:nvPr/>
        </p:nvSpPr>
        <p:spPr>
          <a:xfrm>
            <a:off x="4475019" y="3727315"/>
            <a:ext cx="127461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The climate </a:t>
            </a:r>
            <a:r>
              <a:rPr lang="en-GB" sz="1200" dirty="0"/>
              <a:t>of the Middle East is also varied and this is due to the landscape. Deserts are hot and dry, the mountains can be snow covered in winter.</a:t>
            </a:r>
          </a:p>
        </p:txBody>
      </p:sp>
      <p:pic>
        <p:nvPicPr>
          <p:cNvPr id="11" name="Picture 10"/>
          <p:cNvPicPr>
            <a:picLocks noChangeAspect="1"/>
          </p:cNvPicPr>
          <p:nvPr/>
        </p:nvPicPr>
        <p:blipFill>
          <a:blip r:embed="rId5"/>
          <a:stretch>
            <a:fillRect/>
          </a:stretch>
        </p:blipFill>
        <p:spPr>
          <a:xfrm>
            <a:off x="5791337" y="3864658"/>
            <a:ext cx="1560040" cy="1262629"/>
          </a:xfrm>
          <a:prstGeom prst="rect">
            <a:avLst/>
          </a:prstGeom>
        </p:spPr>
      </p:pic>
      <p:pic>
        <p:nvPicPr>
          <p:cNvPr id="12" name="Picture 11"/>
          <p:cNvPicPr>
            <a:picLocks noChangeAspect="1"/>
          </p:cNvPicPr>
          <p:nvPr/>
        </p:nvPicPr>
        <p:blipFill>
          <a:blip r:embed="rId6"/>
          <a:stretch>
            <a:fillRect/>
          </a:stretch>
        </p:blipFill>
        <p:spPr>
          <a:xfrm>
            <a:off x="7524257" y="3864658"/>
            <a:ext cx="1357111" cy="1262629"/>
          </a:xfrm>
          <a:prstGeom prst="rect">
            <a:avLst/>
          </a:prstGeom>
        </p:spPr>
      </p:pic>
      <p:sp>
        <p:nvSpPr>
          <p:cNvPr id="13" name="TextBox 12"/>
          <p:cNvSpPr txBox="1"/>
          <p:nvPr/>
        </p:nvSpPr>
        <p:spPr>
          <a:xfrm>
            <a:off x="4772848" y="2642098"/>
            <a:ext cx="418027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The climate and the landscape </a:t>
            </a:r>
            <a:r>
              <a:rPr lang="en-GB" sz="1200" dirty="0"/>
              <a:t>also has a big impact on </a:t>
            </a:r>
            <a:r>
              <a:rPr lang="en-GB" sz="1200" b="1" dirty="0"/>
              <a:t>where</a:t>
            </a:r>
            <a:r>
              <a:rPr lang="en-GB" sz="1200" dirty="0"/>
              <a:t> </a:t>
            </a:r>
            <a:r>
              <a:rPr lang="en-GB" sz="1200" b="1" dirty="0"/>
              <a:t>people live in the Middle East</a:t>
            </a:r>
            <a:r>
              <a:rPr lang="en-GB" sz="1200" dirty="0"/>
              <a:t>.  Places where people can farm, get reliable water or other resources are the most densely populated. </a:t>
            </a:r>
            <a:r>
              <a:rPr lang="en-GB" sz="1200" b="1" dirty="0"/>
              <a:t>A choropleth map </a:t>
            </a:r>
            <a:r>
              <a:rPr lang="en-GB" sz="1200" dirty="0"/>
              <a:t>uses one colour to show the proportion of people living in one place.</a:t>
            </a:r>
          </a:p>
        </p:txBody>
      </p:sp>
      <p:pic>
        <p:nvPicPr>
          <p:cNvPr id="14" name="Picture 13"/>
          <p:cNvPicPr>
            <a:picLocks noChangeAspect="1"/>
          </p:cNvPicPr>
          <p:nvPr/>
        </p:nvPicPr>
        <p:blipFill>
          <a:blip r:embed="rId7"/>
          <a:stretch>
            <a:fillRect/>
          </a:stretch>
        </p:blipFill>
        <p:spPr>
          <a:xfrm>
            <a:off x="7524257" y="1496290"/>
            <a:ext cx="1368403" cy="1076253"/>
          </a:xfrm>
          <a:prstGeom prst="rect">
            <a:avLst/>
          </a:prstGeom>
        </p:spPr>
      </p:pic>
      <p:sp>
        <p:nvSpPr>
          <p:cNvPr id="15" name="TextBox 14"/>
          <p:cNvSpPr txBox="1"/>
          <p:nvPr/>
        </p:nvSpPr>
        <p:spPr>
          <a:xfrm>
            <a:off x="4772848" y="1029167"/>
            <a:ext cx="275140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For many treasons some countries in the Middle East are richer than others. Those countries that have got oil have been able to become very wealthy.  Other countries with poor natural resources are poorer.  However the wealth in the rich countries is not always shared equally.</a:t>
            </a:r>
          </a:p>
        </p:txBody>
      </p:sp>
    </p:spTree>
    <p:extLst>
      <p:ext uri="{BB962C8B-B14F-4D97-AF65-F5344CB8AC3E}">
        <p14:creationId xmlns:p14="http://schemas.microsoft.com/office/powerpoint/2010/main" val="110834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3" ma:contentTypeDescription="Create a new document." ma:contentTypeScope="" ma:versionID="f006b874421992e97333b2626e8678d9">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815e7194ab275d44b70ecbbda3ed181e"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C9C63-52A3-4CFD-A876-E687C945E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0c8cb-dcfa-47c1-9663-efdf8a52ffd3"/>
    <ds:schemaRef ds:uri="edd0a7cf-e1a5-4121-81f2-52b09736f6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A28803-71CF-45D1-97EB-B7DCC6F6E612}">
  <ds:schemaRefs>
    <ds:schemaRef ds:uri="http://schemas.microsoft.com/office/2006/metadata/properties"/>
    <ds:schemaRef ds:uri="http://schemas.microsoft.com/office/infopath/2007/PartnerControls"/>
    <ds:schemaRef ds:uri="2de0c8cb-dcfa-47c1-9663-efdf8a52ffd3"/>
    <ds:schemaRef ds:uri="edd0a7cf-e1a5-4121-81f2-52b09736f6fa"/>
  </ds:schemaRefs>
</ds:datastoreItem>
</file>

<file path=customXml/itemProps3.xml><?xml version="1.0" encoding="utf-8"?>
<ds:datastoreItem xmlns:ds="http://schemas.openxmlformats.org/officeDocument/2006/customXml" ds:itemID="{A24ACC17-FD69-4588-A55C-A252F7235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3100</Words>
  <Application>Microsoft Office PowerPoint</Application>
  <PresentationFormat>On-screen Show (4:3)</PresentationFormat>
  <Paragraphs>275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Geography Knowledge organisers</vt:lpstr>
      <vt:lpstr>Restless Earth Year 8 HT1</vt:lpstr>
      <vt:lpstr>Restless Earth Year 8 HT1</vt:lpstr>
      <vt:lpstr> Living off the Earth’s resources Year 8 HT2</vt:lpstr>
      <vt:lpstr>Living off the Earth’s resources Year 8 HT2</vt:lpstr>
      <vt:lpstr>RIVERS Year 8 HT3</vt:lpstr>
      <vt:lpstr>RIVERS Year 8 HT3</vt:lpstr>
      <vt:lpstr>PowerPoint Presentation</vt:lpstr>
      <vt:lpstr>THE MIDDLE EAST Year 8 HT5</vt:lpstr>
      <vt:lpstr>URBANISATION Year 8 HT6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vcarnell</dc:creator>
  <cp:lastModifiedBy>Helen Hogben</cp:lastModifiedBy>
  <cp:revision>15</cp:revision>
  <dcterms:created xsi:type="dcterms:W3CDTF">2024-01-24T11:42:39Z</dcterms:created>
  <dcterms:modified xsi:type="dcterms:W3CDTF">2025-07-03T14:29:11Z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y fmtid="{D5CDD505-2E9C-101B-9397-08002B2CF9AE}" pid="3" name="MediaServiceImageTags">
    <vt:lpwstr/>
  </property>
</Properties>
</file>